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9" r:id="rId1"/>
  </p:sldMasterIdLst>
  <p:notesMasterIdLst>
    <p:notesMasterId r:id="rId60"/>
  </p:notesMasterIdLst>
  <p:handoutMasterIdLst>
    <p:handoutMasterId r:id="rId61"/>
  </p:handoutMasterIdLst>
  <p:sldIdLst>
    <p:sldId id="261" r:id="rId2"/>
    <p:sldId id="333" r:id="rId3"/>
    <p:sldId id="413" r:id="rId4"/>
    <p:sldId id="417" r:id="rId5"/>
    <p:sldId id="414" r:id="rId6"/>
    <p:sldId id="415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421" r:id="rId23"/>
    <p:sldId id="422" r:id="rId24"/>
    <p:sldId id="394" r:id="rId25"/>
    <p:sldId id="395" r:id="rId26"/>
    <p:sldId id="396" r:id="rId27"/>
    <p:sldId id="397" r:id="rId28"/>
    <p:sldId id="398" r:id="rId29"/>
    <p:sldId id="418" r:id="rId30"/>
    <p:sldId id="399" r:id="rId31"/>
    <p:sldId id="420" r:id="rId32"/>
    <p:sldId id="400" r:id="rId33"/>
    <p:sldId id="401" r:id="rId34"/>
    <p:sldId id="402" r:id="rId35"/>
    <p:sldId id="403" r:id="rId36"/>
    <p:sldId id="436" r:id="rId37"/>
    <p:sldId id="424" r:id="rId38"/>
    <p:sldId id="425" r:id="rId39"/>
    <p:sldId id="437" r:id="rId40"/>
    <p:sldId id="426" r:id="rId41"/>
    <p:sldId id="427" r:id="rId42"/>
    <p:sldId id="428" r:id="rId43"/>
    <p:sldId id="429" r:id="rId44"/>
    <p:sldId id="430" r:id="rId45"/>
    <p:sldId id="439" r:id="rId46"/>
    <p:sldId id="433" r:id="rId47"/>
    <p:sldId id="434" r:id="rId48"/>
    <p:sldId id="435" r:id="rId49"/>
    <p:sldId id="407" r:id="rId50"/>
    <p:sldId id="408" r:id="rId51"/>
    <p:sldId id="409" r:id="rId52"/>
    <p:sldId id="410" r:id="rId53"/>
    <p:sldId id="411" r:id="rId54"/>
    <p:sldId id="440" r:id="rId55"/>
    <p:sldId id="412" r:id="rId56"/>
    <p:sldId id="377" r:id="rId57"/>
    <p:sldId id="378" r:id="rId58"/>
    <p:sldId id="290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018" autoAdjust="0"/>
  </p:normalViewPr>
  <p:slideViewPr>
    <p:cSldViewPr snapToGrid="0">
      <p:cViewPr>
        <p:scale>
          <a:sx n="58" d="100"/>
          <a:sy n="58" d="100"/>
        </p:scale>
        <p:origin x="219" y="45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"/>
    </p:cViewPr>
  </p:sorter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0T23:10:00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1642 416,'-22'0'817,"22"0"-273,0 0-48,0 0 48,0 0-63,0 0-65,0 0 32,0 0 48,-23 0 32,23 0 33,0 0 15,0 0-32,0 0-64,0 0-63,0-23-65,-22 23-64,22 0-64,0 0-64,0 0-48,-23 0-32,23 0-16,0 0-16,0 0 0,0 0 16,0 0-16,0 0 32,0 0-16,0 0 16,0 0 0,0 0 0,23 0-16,-23-22 0,22 22 17,-22-23 15,23 1 0,-1 22 16,1-45 16,-1 22 16,23 1 16,-23-23 0,23 22 0,0-22-16,0 1 0,0-1-16,0 0-32,23 0-16,-23 22-16,0-22 0,0 23-16,0-23 0,-23 22 16,23 1 16,-22-23 32,-1 22 17,23 1-1,-22-1 0,-1 1 0,1-1-16,22 23-16,-23-22-32,1-1-16,-23 1 0,22 22 0,1-23-16,-23 23 32,0 0 16,0 23 32,0-23 32,0 0 16,0 22-80,0-22-96,-23 23-176,23-23-240,0 22-304,0-22-593,0 23-704,0-23 288,0 0-960,-22 22-1681</inkml:trace>
  <inkml:trace contextRef="#ctx0" brushRef="#br0" timeOffset="1600.1092">1416 180 960,'0'0'1265,"0"0"-80,0 0-113,0-22-15,0 22-129,0 0-112,0 0-143,0 0-129,0-23-96,0 23-80,0 0-64,0 0-47,0 0-81,0 0-16,0-22-48,0 22-32,0 0 0,-22 0-32,22 0 16,0-23 0,0 23 0,0 0 16,0 0 0,0-22 16,0 22-16,-23 0-16,23-23-16,0 23 0,-22 0 0,22 0-16,0 0-16,0 0 16,-23 0-16,23 0 16,-22 0-16,22 23 16,-23-23-32,23 0 16,-22 22 16,-1-22-32,1 23 16,-1-23-16,1 22 0,22 1 0,-23-23 0,1 22 0,22 1 0,-23 22 0,1-23 0,22 1-16,-22 22 16,22-23-16,-23 1 16,23 22-16,0-23 0,0 1 0,0-23 0,0 22 0,0-22 0,23 23 0,-23-23 0,22 0 16,-22 0 16,22-23 16,1 23 0,-23-22 16,22 22 0,1-23-16,-1 1 16,1-1-32,-1 1 16,-22-1-16,23 1 16,-1-1-16,-22 1 0,0 22 0,23-23 0,-23 23 0,0-22-16,22 22 16,-22-23-16,0 23 16,23-22-16,-23 22 0,0 0 16,0 0-16,0-23 0,0 23 16,0 0-16,0 23 16,0-23 0,0 0 16,0 22-16,0 1 16,0-1 0,0 1 1,0-1-1,0 1 16,0-1-16,0 1 0,0-1 0,0 1-16,0-1 16,0-22-16,0 23 0,22-23 0,-22 0 16,0 22-16,0-22 32,23 0 0,-23 0-16,0 0 16,22 0-64,-22 0-80,0 0-224,0 0-321,23 0-431,-23 0-721,22 0 0,-22 0-288,0 0-880,23 0 1216</inkml:trace>
  <inkml:trace contextRef="#ctx0" brushRef="#br0" timeOffset="2315.3236">1641 136 416,'0'-23'1585,"-23"23"-465,23 0-143,0 23-97,0-23 257,0 22-513,23-22-96,-23 23-47,0-1-33,0-22-64,0 23-16,0-1-48,0 1 0,0-1 1,0 23-33,0-22-32,0-1-16,0 1 0,0 22-16,0-23 0,0 0-32,0-22-16,0 23 0,0-23-15,0 0-17,0 0 0,0 0 16,0 0-16,22 0 16,-22-23-16,0 23-16,23-22-32,-23 0 0,22-1-32,-22 1 0,23-1-16,-1 1 0,1-1 0,-23-22-16,22 23 0,-22-1 0,23 1 0,-23 22 0,22-23-16,-22 23 16,0-22-16,0 22 16,0-23-16,23 23 0,-23 0 0,0-22 0,0 22 0,0 0-16,0 0 16,0 0-16,0 0 16,0 0 0,0 0-16,0 0 16,0 22-16,0-22 0,0 23 0,0-23 0,0 22 0,0-22 0,0 23 0,0-1 0,0 1 0,0-1 0,22 1 16,-22-1-16,0-22 0,0 23 16,0-1 0,0-22 0,0 0 16,0 23-16,0-23 0,0 0 16,0 0-16,0 22 16,0-22-16,0 0 1,0 0-1,0 0 0,0-22 0,0 22 0,0 0-16,0 0 16,0 0 48,0-23 16,23 23 0,-23 0 16,0-22 16,22-1 0,-22 1-16,23-1-16,-1 1-32,-22-23-16,23 22 16,-1 1-16,-22-1 0,23 1 16,-23 22-16,22-23 16,-22 23-16,0 0-96,0 0-144,0 0-224,0 0-353,0 0-479,0 0-769,0 23-176,23-23-160,-23 0-1025,22 0 785</inkml:trace>
  <inkml:trace contextRef="#ctx0" brushRef="#br0" timeOffset="3600.3548">2518 68 1665,'0'0'1152,"22"0"-95,-22-23 63,0 23-175,0 0-81,0-22-15,0 22-81,0 0-64,0 0-112,-22-23-63,22 23-97,0 0-96,0 0-80,0 0-64,0 0-64,-23 0-16,23 0-32,-22 0 0,22 0 0,-23 0 1,23 0-1,0 0-16,-22 0-16,22 23 16,-23-23-16,23 0-16,0 22 0,-22-22 0,22 0 0,-23 23 0,23-1-16,-22 1 0,-1-1 0,23 1 0,-22 22-16,-1-23 16,23 23-16,-22-22 16,22-1 0,0 23 0,-23-45 0,23 23 0,0-1 16,0-22-16,0 23 0,0-23-16,0 0 16,23 0 0,-23 0 0,22-23 16,1 23-16,-23-22 16,22-1 0,1 1 0,-1-1-16,1 1 0,-1-1 0,1 1 0,-1-1 16,1-22-16,-23 23 0,22-1 16,1 1-16,-23-1 16,22 23 32,-22 0 32,0 0 16,0 0 32,0 0 0,0 0 16,0 0-16,0 23 0,-22-23-31,22 22-33,0 1 0,0-1 0,0 1-32,-23-1 0,23 1 0,0-1 0,0-22 0,0 23-16,-22-1 0,22-22 16,0 23-16,22-23 0,-22 22 0,0-22 0,0 23 0,0-23 0,0 0 0,0 0-80,23 0-112,-23 0-176,0 0-177,22 0-191,1-23-224,-23 23-273,22-22-176,0-1-111,-22 1 47,23 22 97,-1-23 95,-22 1 289,23-1 271,-23 1 273,22 22 224,-22-23 144,0 23 112,0-22 128,23 22 96,-23-23 144,0 23 161,0-22 79,0 22 80,0 0 49,0 0 15,0 0-80,0 0-79,0 22-97,0-22-64,0 23-32,0-1-15,0-22-17,-23 23-32,23-1-64,0-22-32,0 0-48,0 23-48,23-23-47,-23 0-17,0 0-16,22 0 0,-22 0-16,23-23 0,-1 23 0,1-22-16,-1 22-32,1-23 0,-1 1 0,-22 22-16,23-23-16,-1 1 16,-22-1-16,0 1 0,23-1 0,-23 23 0,0-22-16,22 22 16,-22 0 32,0 0 48,0 22 32,-22-22 16,22 45 16,0-22 0,-23 22 33,23 0-49,-22 0-48,-1 0-16,23 22-16,-22 1 80,-1-1 48,1 1 16,22-1 64,-23 1 48,1-23 49,22 0 63,-23-23-48,1 23 16,22-22 0,-23-1-32,1 1-47,-1-23-33,1 22-32,-1 1-64,-21-23-48,21 0-48,1 0-32,-1 22 16,1-22-16,-1 0-16,-22 0 0,23 0 0,-1 0-48,1 0-80,-1-22-256,-22 44-352,23-44-513,-1 22-1728,1 0 832,22 0-1761,-23-23-5442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0T23:10:0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33627 9621 608,'0'-22'1809,"0"22"-848,0-23-17,0 1-80,23-23 417,-1 0-625,23-23 49,0 1 31,0-1 32,23 1 1,-1-23-129,23-23-112,-22 24-48,22-24-63,-1 23-65,1 0-64,0 0-80,23 0-48,-46 45-48,23-22-48,-22-1 0,-1 1-16,-22 22-16,22-22 16,1 22-32,-23 0 32,22 0 16,-22 0 16,0 0 16,0 22 32,-22 23 32,-23 0 17,0 0-177,0 23-369,-23-1-815,1 23-865,-23 0 496,22 0-1904,1-22-2242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0T23:10:06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338 336 400,'0'0'849,"0"0"-305,0 0-64,0 0 80,0-23-47,0 23-81,0 0 16,0-22 32,0 22 16,0 0 33,0 0-17,-23 0-32,23-23-48,-22 23-48,22 0-31,0 0-17,-23 0-32,23 0-64,0 0-64,-22 0-32,22 0-32,0 0-32,-23 0-32,23 0-16,0 0 0,0 0 0,0 0 16,-22 0-16,22 0 32,0 0 0,0 0 0,-23 0 16,23 0-15,0 23-1,-22-23 0,22 0-16,0 22 0,0-22-16,-23 0 0,23 23 0,0-23 0,-22 22-16,22 1 16,-23-1-16,23 23 0,-22-22 0,-1-1 0,23 1 0,-22 22-16,22-23 16,-23 23-16,23-22 16,0-1 0,0 1 16,0-1 16,0 1 0,0-23 0,0 22 0,23 0 0,-23-22-16,22 23-16,1-23 0,-1 0 0,-22 0 16,23 0 0,-1 0 0,-22 0 16,23 0-16,-1-23-240,1 23-544,-1-22-801,1 0 512,-1-1-1392,23-22-2481</inkml:trace>
  <inkml:trace contextRef="#ctx0" brushRef="#br0" timeOffset="716.2681">698 359 1585,'0'0'1328,"0"-22"-175,0 22-65,0-23-175,0 23-97,0-22-128,0 22-143,0-23-145,0 23 16,0-23-48,0 23-48,0 0-47,0 0-33,-22 0-32,22 0-16,0 0-32,-23 0-16,23 0-32,-23 0 0,23 23-16,-22-23-16,-1 0 0,23 23-32,-22-23 0,22 0 0,-23 22-32,1 1 16,22-1 0,-23-22-16,1 45 0,-1-45-16,1 45 16,22-22-16,0-1 0,-23 1 0,23-1-16,0 1 16,0-1 0,0 1-16,0-1-16,0-22 16,0 23 0,0-23 0,23 0 0,-23 22 0,0-22 32,22-22 0,1 22 16,-23-23 16,22 23 16,1-22 0,-1-1 0,1 1 16,-1-1-16,1 1 16,-1-1 17,1 1-17,-23-23-16,23 22 16,-1 1 16,-22-1 48,0 23 16,0 0 48,0 0 64,0 0-32,0 0-32,0 23 16,-22-1-48,-1 1-32,23-1-63,-23 23-49,23-22 16,0-1 16,-22 1-48,22-1 16,0 1-16,0-23 0,0 22 0,0-22 16,0 0-16,22 23 16,-22-23-64,0 0-192,0 0-257,0 0-255,23 0-593,-23-23-752,0 23 177,23 0-978,-23-22-2016</inkml:trace>
  <inkml:trace contextRef="#ctx0" brushRef="#br0" timeOffset="1269.2249">877 381 880,'0'0'1249,"0"23"-80,-23-1-113,23 1 0,0-1-127,-22 1-81,22 22-79,-23 0-81,23-23-80,-22 23-48,-1 0-15,1 0-65,0 0-48,22 0-32,-23 0-64,23 0-31,0 0-49,-22 0-32,22-22-48,0-1-32,0 1-32,-23-1-16,23 1 0,0-1-16,0-22-16,0 23-16,0-23 0,23 0 0,-23 22 0,0-22 16,0-22-16,0 22 16,22-23 0,-22 23 16,0-22-16,23-23 0,-23 22-15,22-22-1,-22 0 0,22 0 0,-22-22-16,23 22-16,-1 0 16,-22 0-16,23 0-16,-1 0 16,1 0-16,-1 22 0,-22 1 0,23-1 16,-1 23-16,1 0 0,-23 0 0,22-22 0,-22 22 0,23 0-16,-23 22 32,22-22-16,1 0 0,-23 0 0,22 0 0,-22 0 16,0 0-16,0 0-16,23 0-32,-23 0 64,0 23 16,-23-23 0,23 22 0,0-22 16,0 23 16,-22-23 48,22 22-80,-23 1 0,23-23 0,-22 22 0,22-22 0,-23 0-16,23 0 16,0 0-16,0 0-16,0 0-32,0-22-48,0-1-592,0 1-1105,0-1-368,0 1 256,23-23-2241,-1 0-176</inkml:trace>
  <inkml:trace contextRef="#ctx0" brushRef="#br0" timeOffset="1985.2853">1462 359 768,'23'0'1713,"-23"0"-576,0-22 47,22-1 97,-22 23-449,0-22 593,0 22-865,0-23-96,0 23-80,0-22-31,0 22-49,0 0-64,0-22-48,0 22-16,0 0-16,-22-23-16,22 23-32,0 0 16,-23 0-16,23 0 0,-22 0-16,22 23 0,-23-23-15,23 22-17,-22 0-16,-1-22-16,23 23 0,-22-1-16,-1 23 0,1-22 0,22-1 0,-23 1 0,23-1 0,-22 1-16,22-1 0,0 1 0,0-1 0,0-22 0,-23 23 0,23-23-16,0 22 0,0-22 16,0 23-16,0-23 0,0 22 0,23-22 0,-23 0 0,22 0 0,-22 23-16,23-23 16,-23-23 0,22 23 16,1-22 16,-1 22 16,1-23 16,-1 1 16,1-1 16,-1 1 16,1-1 16,-1 23 0,1-22 0,-1-1 16,-22 1 0,23-1 16,-23 23 48,22-22 0,-22 22 48,0 0 16,0 0 1,-22 0-17,22 0-16,0 0-16,0 22-32,0-22-48,0 23-32,-23-1-16,23 1-16,0-1 0,0 1-32,-22-1 0,22 1 0,0-1 0,0 1-16,0-23-16,22 22 16,-22-22-16,23 0 16,-23 0 0,22 0 16,-22 0-224,23 0-384,-1-22-561,1-1-1120,-1 1 593,1-1-1826,22 1-3041</inkml:trace>
  <inkml:trace contextRef="#ctx0" brushRef="#br0" timeOffset="28937.6453">2024 428 608,'0'0'977,"0"-23"111,0 23-479,22 0 751,-22 0-431,0-22 303,0 22-624,23 0-31,-23-23-49,0 23-16,0-22-64,0 22-47,0 0-17,0 0-32,0 0 16,-23-23-32,23 23-16,0 0-16,0 0-31,0 0-17,0 0-32,-22 0-32,22 0-32,0 0-16,0 0-32,-23 23 0,23-23-16,0 0 0,-22 0-32,22 22 0,0 1 0,-23-23-16,23 22 16,-22 1-16,22-23 0,-23 22-16,23 1 0,0-1 0,-22-22 0,22 23-16,0-23 0,0 22 0,0-22 0,0 0 1,-23 23-17,46-1 16,-46-22-16,23 23 0,23-1 0,-23 1 0,0-1-16,22-22 16,-22 23-17,23-1 17,-23 1 0,22-23-16,1 22 16,-1-22 0,1 0 16,22 0 1,-23-22-1,1-1 16,22 1-721,-23-1-815,1 1-529,-1-23 352,1 0-2337,-1 0-320</inkml:trace>
  <inkml:trace contextRef="#ctx0" brushRef="#br0" timeOffset="29622.5542">2226 113 1569,'23'0'-1073,"-23"0"3634,0 0-1104,22-23 560,-22 23-736,0 0 383,22 0-879,-22-22-145,0 22-192,23 0-160,-23 0-96,0-23-64,22 23-47,-22 0-17,0 0 0,23 0-16,-23 0 16,0 0-32,0 0 16,22 0 0,-22 0-32,0 0-112,0 0-128,23 0-641,-23-22-912,0 22 1,22 0-129,-22-23-1761,0 23 1553</inkml:trace>
  <inkml:trace contextRef="#ctx0" brushRef="#br0" timeOffset="32585.413">2406 337 1329,'0'0'1488,"23"-22"-239,-23 22-33,0 0-15,0 0-193,0-23-143,0 23-113,0 0-96,0 0-127,0 0-97,0 0-96,0 0-48,0 0-64,0 23-48,0-1-16,-23 1-15,23 22-33,-22 0 0,22 0-48,-23 0 0,1-23-16,-1 24 0,23-24-16,-23 23 0,23-22 0,0-1-16,0-22 0,0 0 0,0 0 16,23 0-16,-23-22 16,0-1-1025,23 1-815,-23-1-1,22 1-32,1-1-2545,-23-22 2497</inkml:trace>
  <inkml:trace contextRef="#ctx0" brushRef="#br0" timeOffset="32922.9675">2630 68 848,'0'-22'1329,"23"22"-241,-23 0-63,23 0 47,-23-23-239,0 23-81,0 0-15,0 0-65,0 0-80,0 23-48,0-1-31,0 1-65,-23-1-80,23 23-80,-23 0-32,23 0-64,-22 0-64,22 23 0,-23-23-32,23 0-16,-22 0-31,22 0-17,-23-23 16,23 23-16,0-22 16,0-1-16,0-22-257,23 23-255,-46-23-1249,23 0-15,23 0 47,-23 0-1681,0-23 401</inkml:trace>
  <inkml:trace contextRef="#ctx0" brushRef="#br0" timeOffset="33153.9995">2495 315 1633,'23'0'2049,"-23"0"-657,22 0-95,1 0-81,-1 0-255,1-22-257,-1 22-160,1-23-111,-1 23-49,1-22-16,-1 22-96,1-22-80,-1 22-80,0-23 0,1 1-32,-23 22 0,22-23 0,-22 23-16,23-22 1,-23 22-17,22 0 0,-22-23-193,0 23-335,23 0-560,-23 0-705,22 0 352,1 0-1440,-23 0-1665</inkml:trace>
  <inkml:trace contextRef="#ctx0" brushRef="#br0" timeOffset="33685.5404">2968 270 1201,'0'0'1440,"0"0"-383,-23 0-49,23 0-15,0 0-161,0 0-128,0 0-175,-22 0-49,22 0-16,0 0-80,-23 0-64,23 23-96,-22-23-48,-1 22-47,23 1-17,-22-1-16,-1 1-16,23-1 0,0 1 0,-23-1-16,23 1-16,0-1 16,0 1 0,23-23 0,-23 22 16,0-22 16,23 0 32,-23 23 32,22-23 48,1 0 16,-23-23 16,22 1 17,1-1 15,-1 23 0,-22-45-16,23 23-32,-23-1-16,22-22 0,-22 23 0,23-1-64,-23 1-48,0 22 0,0-23-16,0 1-15,0 22-33,0-22-16,-23 22 32,23-23 0,0 23-16,0-22 0,0 22 0,-22-23 0,22 23 0,0 0 0,0 0 0,-23 0-16,23 0 0,0 0-160,0 23-161,0-23-191,0 22-224,-22-22-321,44 0-463,-22 0-593,0 23 224,0-23-752,0 0-1185</inkml:trace>
  <inkml:trace contextRef="#ctx0" brushRef="#br0" timeOffset="34154.6807">3170 158 1201,'23'0'1200,"-23"23"-143,0-23-1,0 22-15,0 1-113,0-1-64,22 1-95,-22 22-81,0-23 0,0 1-63,0 22-97,0-23 0,23 23-64,-23 0-15,0-22-1,0-1-48,0 1-48,0-23-48,0 0-48,0 0-48,0 0-15,0 0-33,0 0-16,22-23-16,-22 1-16,22-23-16,1 0 0,-1 0-32,1 22-16,-1-22-16,23 0 16,-22 23-16,-1-1 0,23 1 0,-22-1 16,-1 1-16,1-1 16,-23 23-16,22 0 16,1 0 0,-1 0 0,1 23 16,-23-23 0,0 0 0,0 22 32,0-22-16,0 23 0,0-23-48,0 0-192,0 22-400,0-22-1457,0 0-288,0 0 224,0 0-2209,0-22-352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0T23:10:53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17016 10385 384,'0'0'1041,"-22"0"-289,22 0-80,0 0-159,0 0 191,0 0-352,0 0-80,0 0-48,0 0 0,0 23 0,-23-23 1,23 0 15,0 0 32,0 0 16,0 0 0,-22 0-16,22 0-32,0 22-16,0-22-16,0 23-63,-23-23-33,23 22-16,-22 1-48,-1-23 0,1 22-16,-1 1 0,1-1 16,-1 1 0,1-1 16,-1 23 0,1-23 0,-1 1 0,23-1-16,-22 1-16,22-23-16,-23 0-16,23 0-16,0 0 16,0 0-16,23 0 16,-23 0 0,0 0 0,22-23 16,-22 23 0,23-22 0,-1 22 0,1-23 0,-1 1 0,1 0 0,-1-1-16,1 1 16,-23-1-16,22 1 16,1-1-16,-1 23 0,1-22 0,22-1 16,-23 23-16,1-22 0,-1-1 0,1 23 0,-1-22 16,-22 22-16,23 0 0,-23 0 0,22 0 0,-22 0 0,0 0 16,23 0-16,-23 0 32,0 22 0,0-22 32,0 0 16,0 23 0,-23-23 0,23 22 0,-22-22 0,22 23-16,-23-1-32,1 1 0,-1-1 0,23 1-16,-22 22 0,22-23 0,-23 0-16,23 1 0,0-23 0,-22 0-16,22 22 16,0-22-16,0 0 16,0 0 0,22-22 0,-22 22 16,23 0 0,-23-23 0,22 23 16,-22-22-16,23 0 0,-23-1 0,22 1 0,-22-1 0,23 23 0,-1-22 0,-22 22 0,0 0 0,23-23 16,-23 23-16,0 0 16,-23 0 0,23 23 16,0-23-31,0 22 15,-22 1-16,22-1 0,-23 1 0,23-1 0,0 0-16,0 1 16,-22-23 0,22 22-16,0-22 32,0 0-16,0 0 16,0 0 0,22 0 0,-22 0 0,0 0 32,23 0-256,-23 0-369,0 0-879,22 0 543,-22 0-1248,0-22-2833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11-20T23:11:05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27402 12004 544,'0'0'945,"0"0"-161,0 0-80,0 0 33,0 0-145,0 0-128,0 0-96,0-23-48,0 23-15,0 0-1,22 0 32,-22 0 32,0 0 0,0 23 16,0-46 33,-22 23-17,22 0-32,0 0-32,0 0-48,0 0-48,0 0 0,0 0-63,0 0-33,0 23-64,0-23 0,-23 0 0,23 0 16,-23 0 48,23 0 48,0 22 16,-22-22 0,22 0 0,0 23-16,-23-23 0,1 22-80,22-22-32,-23 0-31,23 23-17,-22-23 16,22 22-32,0 1 0,-23-23 16,23 22-16,-22 1 0,-1-23 0,23 22-16,-22-22 16,22 23-32,-23-23 16,23 0 0,0 0-16,0 22 0,0-22-16,0 0 32,0 0-16,23 0 16,-23 23 0,0-23 16,0 0 0,22 0 0,-22 22 16,23-22-16,-23 0 16,22 23-16,-22-23 0,23 22 16,-23-22-16,0 23 16,22-23-16,-22 22 16,0 1 64,0-1 32,0 1 16,0-1 32,0-22 16,-22 23-16,22-1 16,-23 1-48,1-23-32,22 22-32,-23-22-16,1 23-16,-1-1 0,1 1 0,22-1-16,-23-22 0,1 0 0,22 23-15,0-23-1,0 0 0,-23 0-16,23-23 32,0 23-80,23 0-305,-23 0-367,0-22-1329,0 22 785,0-23-1618,0 23-4081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8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587375"/>
            <a:ext cx="6070600" cy="3416300"/>
          </a:xfrm>
        </p:spPr>
      </p:sp>
      <p:sp>
        <p:nvSpPr>
          <p:cNvPr id="166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6434" y="4343704"/>
            <a:ext cx="5909964" cy="4113892"/>
          </a:xfrm>
          <a:ln/>
        </p:spPr>
        <p:txBody>
          <a:bodyPr lIns="91422" tIns="45711" rIns="91422" bIns="4571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851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4"/>
            <a:ext cx="5030391" cy="4113893"/>
          </a:xfrm>
          <a:noFill/>
          <a:ln>
            <a:noFill/>
          </a:ln>
        </p:spPr>
        <p:txBody>
          <a:bodyPr lIns="92910" tIns="45640" rIns="92910" bIns="45640"/>
          <a:lstStyle/>
          <a:p>
            <a:endParaRPr lang="en-US" dirty="0"/>
          </a:p>
        </p:txBody>
      </p:sp>
      <p:sp>
        <p:nvSpPr>
          <p:cNvPr id="16056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2150"/>
            <a:ext cx="6069012" cy="3414713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12480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5214"/>
            <a:ext cx="5030391" cy="4113893"/>
          </a:xfrm>
          <a:noFill/>
          <a:ln>
            <a:noFill/>
          </a:ln>
        </p:spPr>
        <p:txBody>
          <a:bodyPr lIns="92910" tIns="45640" rIns="92910" bIns="45640"/>
          <a:lstStyle/>
          <a:p>
            <a:endParaRPr lang="en-US" dirty="0"/>
          </a:p>
        </p:txBody>
      </p:sp>
      <p:sp>
        <p:nvSpPr>
          <p:cNvPr id="1619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8463" y="692150"/>
            <a:ext cx="6069012" cy="3414713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28709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587375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999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587375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33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1F4A1706-4754-1844-8A36-15CD7D165832}" type="datetime3">
              <a:rPr lang="en-AU"/>
              <a:pPr>
                <a:defRPr/>
              </a:pPr>
              <a:t>25 November, 2017</a:t>
            </a:fld>
            <a:endParaRPr lang="en-AU"/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C9FEC-62B8-9346-BDB3-49ED12D41593}" type="slidenum">
              <a:rPr lang="en-AU"/>
              <a:pPr>
                <a:defRPr/>
              </a:pPr>
              <a:t>38</a:t>
            </a:fld>
            <a:endParaRPr lang="en-AU"/>
          </a:p>
        </p:txBody>
      </p:sp>
      <p:sp>
        <p:nvSpPr>
          <p:cNvPr id="337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392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587375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This picture is as opposed to </a:t>
            </a:r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Way 0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              both red                 Set 0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Way 1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------------------------------------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Way 0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               both green             Set 1</a:t>
            </a:r>
          </a:p>
          <a:p>
            <a:pPr eaLnBrk="1" hangingPunct="1">
              <a:spcBef>
                <a:spcPct val="0"/>
              </a:spcBef>
            </a:pPr>
            <a:r>
              <a:rPr lang="en-US" dirty="0"/>
              <a:t>Way 1</a:t>
            </a:r>
          </a:p>
        </p:txBody>
      </p:sp>
    </p:spTree>
    <p:extLst>
      <p:ext uri="{BB962C8B-B14F-4D97-AF65-F5344CB8AC3E}">
        <p14:creationId xmlns:p14="http://schemas.microsoft.com/office/powerpoint/2010/main" val="3387279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587375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254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09E201-449D-5F4E-B4CF-BFACCD227F5C}" type="slidenum">
              <a:rPr lang="en-US"/>
              <a:pPr/>
              <a:t>7</a:t>
            </a:fld>
            <a:endParaRPr lang="en-US"/>
          </a:p>
        </p:txBody>
      </p:sp>
      <p:sp>
        <p:nvSpPr>
          <p:cNvPr id="142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4213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6781" y="4343703"/>
            <a:ext cx="5024438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5" tIns="44968" rIns="89935" bIns="44968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56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587375"/>
            <a:ext cx="607060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5938" y="4343400"/>
            <a:ext cx="5910262" cy="4114800"/>
          </a:xfrm>
          <a:noFill/>
        </p:spPr>
        <p:txBody>
          <a:bodyPr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endParaRPr lang="en-US" dirty="0"/>
          </a:p>
          <a:p>
            <a:pPr eaLnBrk="1" hangingPunct="1">
              <a:spcBef>
                <a:spcPct val="0"/>
              </a:spcBef>
            </a:pPr>
            <a:r>
              <a:rPr lang="en-US" dirty="0"/>
              <a:t>Another sample string to try 0 1 2 3 0 8 11 0 3</a:t>
            </a:r>
          </a:p>
        </p:txBody>
      </p:sp>
    </p:spTree>
    <p:extLst>
      <p:ext uri="{BB962C8B-B14F-4D97-AF65-F5344CB8AC3E}">
        <p14:creationId xmlns:p14="http://schemas.microsoft.com/office/powerpoint/2010/main" val="3695591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Morgan Kaufmann Publishers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05F688A9-AAC3-8C4D-BE02-C84054AA464D}" type="datetime3">
              <a:rPr lang="en-AU"/>
              <a:pPr>
                <a:defRPr/>
              </a:pPr>
              <a:t>25 November, 2017</a:t>
            </a:fld>
            <a:endParaRPr lang="en-AU"/>
          </a:p>
        </p:txBody>
      </p:sp>
      <p:sp>
        <p:nvSpPr>
          <p:cNvPr id="4506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Chapter 5 — Large and Fast: Exploiting Memory Hierarchy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F9F773-EB27-664D-AF58-7373D027B7B6}" type="slidenum">
              <a:rPr lang="en-AU"/>
              <a:pPr>
                <a:defRPr/>
              </a:pPr>
              <a:t>43</a:t>
            </a:fld>
            <a:endParaRPr lang="en-AU"/>
          </a:p>
        </p:txBody>
      </p:sp>
      <p:sp>
        <p:nvSpPr>
          <p:cNvPr id="52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1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617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851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572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5A70A7-E578-1540-8263-E3B3842894D8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lIns="90462" tIns="44438" rIns="90462" bIns="4443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8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w="9525">
            <a:noFill/>
          </a:ln>
        </p:spPr>
      </p:sp>
    </p:spTree>
    <p:extLst>
      <p:ext uri="{BB962C8B-B14F-4D97-AF65-F5344CB8AC3E}">
        <p14:creationId xmlns:p14="http://schemas.microsoft.com/office/powerpoint/2010/main" val="1604190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58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1638" y="587375"/>
            <a:ext cx="6070600" cy="3416300"/>
          </a:xfrm>
        </p:spPr>
      </p:sp>
      <p:sp>
        <p:nvSpPr>
          <p:cNvPr id="148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4343400"/>
            <a:ext cx="5910262" cy="4113213"/>
          </a:xfrm>
          <a:ln/>
        </p:spPr>
        <p:txBody>
          <a:bodyPr lIns="91422" tIns="45711" rIns="91422" bIns="4571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57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573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4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3225" y="585788"/>
            <a:ext cx="6072188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4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211" y="4344336"/>
            <a:ext cx="5909289" cy="4115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567" tIns="44784" rIns="89567" bIns="44784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94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213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16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/>
              <a:pPr/>
              <a:t>10</a:t>
            </a:fld>
            <a:endParaRPr lang="en-US"/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56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5214"/>
            <a:ext cx="5909964" cy="4112381"/>
          </a:xfrm>
          <a:noFill/>
          <a:ln>
            <a:noFill/>
          </a:ln>
        </p:spPr>
        <p:txBody>
          <a:bodyPr lIns="90470" tIns="44441" rIns="90470" bIns="44441"/>
          <a:lstStyle/>
          <a:p>
            <a:endParaRPr lang="en-US" dirty="0"/>
          </a:p>
        </p:txBody>
      </p:sp>
      <p:sp>
        <p:nvSpPr>
          <p:cNvPr id="15124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588963"/>
            <a:ext cx="6065838" cy="3413125"/>
          </a:xfrm>
          <a:ln/>
        </p:spPr>
      </p:sp>
    </p:spTree>
    <p:extLst>
      <p:ext uri="{BB962C8B-B14F-4D97-AF65-F5344CB8AC3E}">
        <p14:creationId xmlns:p14="http://schemas.microsoft.com/office/powerpoint/2010/main" val="132379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0F60C-AAEB-5B46-AB00-645EDF60DA4A}" type="slidenum">
              <a:rPr lang="en-US"/>
              <a:pPr/>
              <a:t>12</a:t>
            </a:fld>
            <a:endParaRPr lang="en-US"/>
          </a:p>
        </p:txBody>
      </p:sp>
      <p:sp>
        <p:nvSpPr>
          <p:cNvPr id="1473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08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DE08D0-27BF-5141-89FC-045F5844A55E}" type="slidenum">
              <a:rPr lang="en-US"/>
              <a:pPr/>
              <a:t>14</a:t>
            </a:fld>
            <a:endParaRPr lang="en-US"/>
          </a:p>
        </p:txBody>
      </p:sp>
      <p:sp>
        <p:nvSpPr>
          <p:cNvPr id="14643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0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8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467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33639-4605-4CFC-946E-27A88484EB0B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4B1815-6637-45FE-90CA-56F049C75EA0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12A57B-691B-4819-B1EF-A72D8B13F573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BD37A89-7017-4ABA-9525-67C4EA4E558F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EEA86D-DAA8-46C2-A4DF-92F328305825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77F80B7-A4C9-490A-ABB7-0532CBC59E40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BDEA8D0-8118-4B29-A1B7-E61AF74813A3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D413C8-60CD-4B2D-BE96-5AB487D63E6B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3CF422-0626-47DC-9D82-29A2E6E2D4BC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79EBC75-5C4C-40AA-A3D8-B53B3056D538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1EA4D8-DC81-45A2-8961-6BF53A00265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510FD8C-F934-49A0-970A-EFC8370FD07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6E0D79E-1DBD-4CBD-A380-79808BCECED9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3D00827-EEC8-4CB0-86E8-974EE80A03B9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FDAE016-E5E5-4823-B309-9AC4B3058961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06BD079-2FB5-4183-ADE9-05A54F2F8B32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52E76A1-BFFE-4B70-A631-B03ACF4EB470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0F9C64-03F4-4601-8586-B770165CCC35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A7DFDD3-8B2A-4DB9-A206-5DB00F8D669F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122D5D28-2D90-49A6-8F45-8A65E7AD2FA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36D35C7-A7EB-43A9-A7BC-020C80D7CF6E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B96EB555-B42B-42AC-98D3-CDC6C7F64A9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DBE062FB-6B80-48B3-AD8C-E549CA68F29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A21FB15-1F2A-4916-87DE-AC7F128BF147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1DDF8BD-838C-4289-AF5B-6BDCA2D280AB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2614D71A-D061-44CE-96DA-912186C7D01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21A827C-1C7A-414F-8897-8375A9B01CB9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EBB71C06-6750-41E2-B5F4-5FF21E032B8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D7564B25-C7CA-4269-8F17-1419391D48A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8BD3809-AECB-43F6-A036-45AFEAA34A7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5FC5ADAF-76DB-492B-8C7D-4365B404170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E4DAA5F8-C119-4EB0-9729-365FD010705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67773776-3DA9-4205-B259-6BF7194EF9E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C2F0EF13-ABEC-4D29-8ABA-2A81BC3A54B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D57EEDF9-FE49-47C3-99F8-92CD429FA3F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6FF0B4A-8450-42F1-A1E8-E4196F32AB1C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D30B583-C0AF-40EB-A683-D2AC73253A7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4B31CCC-C31C-4B5B-889D-B2EF1ABBC2D8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E09BDF1-44FD-4315-997A-83AC6C4F136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1B49990-71FC-432A-ACDB-697E9FCB400C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5FFF154B-6F5D-4AE2-95E5-ECD9335C2F20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8350D6E9-A120-421F-90DC-76509E448A9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2BD728F-0A3D-477E-ABE8-86F314BBDFD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C307B97E-B006-4924-9B0C-0A08FF7259F0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4DA0FDB-2771-4084-9D04-017E8A81C32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12E1152-FEEF-4727-BC61-0ADBEE4F480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CE5F5086-6FC9-4388-AA5B-6578A8E4CB1A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107229A7-E035-42F1-9FAF-8812BCE4E7B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7E9BBE6-978A-434E-ACED-22B8A32B89E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6F7F19BA-64A0-4E6B-A774-E8CE9A1548E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57B368F-E99C-4336-ACE4-A2655AC91A5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CB70EF63-34A6-4F1F-9001-326D8DDFBE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9FE81AE-F731-48CC-AB72-DB01EB3D13B0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7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F6A42-4458-49A6-ACA9-74CC92BD55F9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5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6F072-ACD0-44B9-8040-72CEB2B8550F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87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152400"/>
            <a:ext cx="7634817" cy="8969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143001"/>
            <a:ext cx="10462684" cy="1738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3033713"/>
            <a:ext cx="10462684" cy="1738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721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1"/>
          <a:ext cx="12192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1"/>
                        <a:ext cx="12192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871200" y="0"/>
            <a:ext cx="13208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0871200" y="831850"/>
            <a:ext cx="1320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0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322404"/>
            <a:ext cx="11656240" cy="122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644445"/>
            <a:ext cx="11656240" cy="45277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C438-A68D-4CA8-B2F3-E1951FD60D2D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96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5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7B077C8-23DD-42DA-8645-D07856E336D5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89C0C21-2C7F-4DF4-8913-536CE9FAABD2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2F81AE0-52CE-4B7B-92CF-3F0349B64B5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720F98B-6175-4538-8F7A-44BC9BCFD6C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95905B-5166-4AB4-9883-90578FA9C62A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AF77A44-FDFB-499F-AF20-EC53006C1068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545138D-57F7-47F1-BD3A-6BC5C5569A02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1C1DBB6-7E05-434C-9090-A1E4B20014D7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068B51-708C-4935-AD6F-0E0D1B6C6EC2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9C40FAA-96CD-44D8-8A95-AF533041D11A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6768162-81F8-438A-B939-5021720B4145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1DC3829-36E2-48DA-BE58-84625BA92757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B4CFC72-ECDF-4873-A8AC-4C9CB5DA30EF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5C56FC-5CCC-4DD6-A267-2AF3572BFF9D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7BD16AB-3ED5-42E7-94CB-A4A43590DD5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C62D55C-034D-47F8-A031-11940E070EEA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7FDC44-B2E2-4FDC-A60B-FD4CAFE0DEA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F088FA2-DFC5-4930-9006-939526E641ED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9945ACF-3A20-40D0-9E48-2488E03C2E58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A7DD927-BF4B-4A70-8921-01AAE9094EE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BF504C3-A0DC-4A28-A99A-BAC5F09F25A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D230B1DC-386B-4C4E-9DA3-3F35C5BDE2A4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A9566D01-CE0B-4477-9E67-08A3FC089990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ACDA888-3197-4F4F-AD1A-0A590FB9497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9A5587D-EF7D-4238-B20B-680950697525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CDD8E03E-8C2A-40D4-9118-E482BD8B08B8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8170DADC-48D6-4F4D-9B30-B90362C46CC7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1380322-1C0F-4078-8408-7942FCA2F4B7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7E565D2F-6642-4E21-89DF-CDD75A87BDB8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28578CB5-3FCA-4384-B744-3BB045714A5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8B2A6AD-2A9E-41A8-B9A6-48624A69E3D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B1F05190-6966-49D4-800C-4934D809C5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79C28F09-4EF4-406A-9557-80061CBDC6C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583F38F8-9053-41D0-AE65-09E09474EE2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E890A18-7677-4F44-98E9-58A906DD530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8C36381-79D7-423F-9948-89A934E0E1D9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526EA17-52B3-4121-B6E1-0441C54B4C58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61ED61E-A1B4-441E-839E-1878D8419DB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537D9146-CA85-4C3F-AF97-D4B8209B740A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41A8A8E-197C-4544-92A9-947AF013E715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5F0BE34-80BD-4E1E-BFB4-84FE0B0F9F64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46DC0F3-647E-4723-97F2-8A4CA1F0BF3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099770F6-CC83-4368-A2D5-2B091035255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452F1A1B-2A85-42A1-A915-8DC9F053D03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6922FB-62B7-4F99-9651-AD1286C2F5B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C346E0E-E16A-4342-824C-545148E508E1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BE755AC4-2878-4038-93BB-7EE08705D2BF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31869C2-FD44-44F1-BFED-FDAFF9D3276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31C4298-6CFF-4B54-8BB2-ABF89BF32D7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0893F3E-AEAD-40E7-A0F5-AFBE7FD3473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2B01750-BC5D-4222-929E-B2AA7C8C53F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7DF8078-7ACC-49B6-A3A3-A6E34212329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F1A626E-EF6B-4DFC-AD00-DA193F40B226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15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2072C-F580-49CC-B675-1E3586693752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00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79E3D-4C64-4ACA-B744-300C1CA67709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97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5012-98FE-4162-B99C-7DA31D8B8B2C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9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0BFE-139D-44AC-A312-122C88DA448F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082496-6B41-43F6-B78E-5AB41D899D4D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01CD138-361C-4CBD-B96D-71EC1D7BCD6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071CB9F-621F-4271-91D6-02FB863A1EED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33F5C22-4210-4E07-853E-4F503C9BDC44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3C23CE-B153-4817-84B3-E7A1D0E6E9E9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1F41920-1704-417F-8C17-5713EA67B4B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A716497-72FA-4443-AC44-1B9C0F88050E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1AA8FB-B206-4B29-BFB9-34B5F7666EE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2A4DE85-D950-449F-9FC8-681CDD1222DB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0B87ACE-DED3-4203-A41D-D6766E0EEBAC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3ADA99-5325-4C58-9647-4994D05789F5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9E76410-C9E0-4340-9879-CFB457EE3F6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71E7225-1ABB-4C50-8067-DC275CD997B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0E6F1D4-F641-4852-8424-08024E69FE00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077F2C-9016-4BB6-9119-FE7A58265BAD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4BDFA4A-AE80-4678-A8D1-10CD42ECFD08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C9354FF-7DAA-44E4-B3B1-0B2A5F4CB7B7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B2D1AC5-9731-4C3E-8521-267058993DAD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7264E401-4D32-48F5-BD0C-214C3D357C49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FD36013D-316E-4D76-A720-44345F69B71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374157E-41DC-4599-B360-E81E35A95471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FDA910F1-0534-44BE-B1EB-2F7826CF1A4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DE076ADC-1E1F-423C-94BA-FAD494D3F3F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FD92F55D-1AFE-459B-B8FA-F011E249A27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E9213A0D-79BD-494E-9DC7-BECF8ADBC94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DF72B767-011F-4766-8E3C-2D45126430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8DA5AD3-E609-4E4F-8605-F74E7F605F4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AF6022E0-2A1F-43D4-9835-FCA635D75E5F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40071748-8BC1-455A-99B1-A0928170946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BA4A150-CB6D-45F6-832A-1C4B5D6B279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D68BF99B-FD41-4618-B7E5-7E42A9C0CB3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CAF55D6-8CA5-4AB5-93B5-115A802398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EDD4683-292A-4104-8010-B970E60812A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2703165D-8EE9-4F5E-900E-BD71189D5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558E5F9-DE8E-40F2-AC88-1A1B02D9F94E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321EBE0-7152-4C06-826F-F469B99ECCC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8281ABB-0EA3-4072-A11F-90C33C0BA613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DB0571F-4527-4BE6-AD27-F60CEB5E774D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599E98F-7DA3-436B-9EE5-F22A094EDE5F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65D16E78-E733-4FC1-B88C-A4670E30833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5E562E9-55FA-4CC5-A4D3-3D0FEAD73A03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329ADE3-6312-41FF-9160-64BAA96AA423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7D4B2672-D2E2-4308-AD5C-917CF816ED8F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677D8F4-8E3C-43CB-95E2-7379C82DC7B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E735AC23-ED51-4C57-A496-6D2B5EDB2D20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9A22CDBF-66A7-4499-B35E-23183C32459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A965D1A-5D5A-4B91-AFE8-EF1DE2AFB0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4E12ED8-F24E-4045-A66B-CD1006E41CE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09EEBED-53FD-4A1D-A9BE-08D65B1F646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2CF790A9-0975-4EA4-9434-615982853A1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492D26B-48F5-406D-B388-503B7BBAE5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34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B142-FEE5-4006-8BE2-88502BCA4928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DE6BC9-C2AF-4E87-842C-DF9B41F34233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5A3C9F-740C-43E9-8280-499C08D28697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A5DAF9-A127-42C2-BC68-922657D43D1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3694770-D61B-4833-B048-44CEEEA46DFD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EC904E-BC93-4634-80EC-B8C61768DD64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EE1503-8F25-4A60-B5C9-AC29D5C25F8C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F39747F-B9AD-428D-952B-79413EE91ECF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3F0CAB-C54A-4F4F-81B3-AB70D69B1BF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98A4FB-B224-4EA1-B331-F26182EAFA9F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F55206E-A771-4B31-B788-43E23E0F87C0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4DBED5C-9A66-4D4A-B9A0-9900890AF793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CF4A7F8-F055-4BC2-99F7-C29F296C2AB1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019CFBF-F25D-475D-A36D-7F3C5B9F17D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879A8D5-17CB-4C08-BE88-3A076F99DA7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41A166-DDC7-41B7-A202-3C873F1AF2EE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BBF06F1-BD61-427A-8D66-95322CBA1A0F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B229049-2F0F-4F62-B7E0-A015A126638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FEE644F-4BF6-42C3-964C-9121E0E9F76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876FA09-5164-4FE4-8588-879D42F58FD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2C568F27-2EB5-42BC-A7A1-80CB34D0D38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FCBA1B1-593F-4F38-8E8B-2ACEAD339D3E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1CFC7839-9151-4A17-AAC6-EAE7E0AA9D9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60E1E87-7AED-49A2-92C6-93BB1EEBC532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7D0A34F-428C-4B1E-8E33-B4338AACA967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92E966A5-6ABA-45CC-B956-8B1B4E9B4F5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9B7F8DEC-78CE-4ADD-A1C9-3CB636FCB3B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DDBC2031-A9B7-47DF-A6CB-1B4280EADBA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61A4C17-6AA6-47EE-BF6E-30FC67D0746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53BA697C-9C3F-47C6-81BC-057D2192471C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E401E47-530C-4D35-9170-2242B000AB2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6B52341F-B4AB-494E-8A32-88F2C2EAE63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93BA049-89CC-4D80-A2DD-6511AAB4041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A6602D15-6221-439E-B8B9-04432B198DC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0527FC12-DC35-4F63-B9A8-785CBCBD03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61E02AD-2361-471B-8EAF-56A6723C1D26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CAA662B-6ED3-412C-9443-88EA59F46E5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097D845-EF50-4F2A-9CDE-E2D4BC75B5E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50FAF1C-64E3-4C6A-ACE3-863F8C5F54A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9129178-FC07-43D1-8B46-1ABF201A743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19ED4491-FBC9-4A3C-A49E-0D296AE4AB36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5D28A3A-08E1-41E5-9198-114C8B447402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1A3B7C59-D2C7-4A7C-AA53-479E9A76E9E4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EE46F3DF-A83A-4FDB-BC11-3E780FDE5143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79B807CF-EB79-4BEF-A66A-59BB6106EE7E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566525D-BDEC-44D4-9366-80B56A79B89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F40636CE-6A6C-4295-9922-8DFE7453D7A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ABA26EBA-982B-4667-9BDD-D16110A367F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A93FAAA-9FDE-420E-A626-8F0934991C0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3503750F-C0FC-4DF0-997B-BC943821771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E016AA5A-2249-4B75-BBC0-30DB7A20D55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EDDB16B-22AF-4DBD-A7EB-78FD8065A52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0F25D957-8F75-4199-B247-CA48259BBD80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A97F78-7313-4502-9DCF-2CB1AFC7282F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43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4B323-17AC-489A-AECB-33A43D02DA97}" type="datetime1">
              <a:rPr lang="en-US" smtClean="0"/>
              <a:t>11/25/2017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7326B66-71DC-4696-BEFE-881462E07637}" type="datetime1">
              <a:rPr lang="en-US" smtClean="0"/>
              <a:t>11/25/2017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37CDE0-0C08-44B9-BBA4-4A82F44E1122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FD2DEBB-E043-40BB-9FE5-D24791A94692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DA2C32-9B66-42F6-982D-9E0C86DC1597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735605-B25C-4C95-A2BC-891F38EAF6EF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8D95A2D-9B0A-44ED-BEC5-6603388AD55C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CCF83A0-E46B-4F29-B4BD-44533A0C8D21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B05CCF5-FFCC-4D4F-9439-2D6B049A61DC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C8087EA-724F-4EC9-8974-4A1A4503EDCD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B15C055-2187-4A5B-9A48-94B27C52DFA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D32E2C8-CE09-49F2-8C63-3405FE838782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BE3D7A5-2A62-4568-849B-3B6DDD05C5A6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BC50CC1-5454-42EE-BE28-7BE695F6E625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227199E-26EC-448E-9778-585DE48D79C6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B6A7472-EACE-4350-A6B9-1BF6DC057EB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1DE8E8-71CA-4C26-A190-6378C3C11116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AEC373F-9391-45B1-B3A8-C9B79619ADED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DC91622-7B5D-4BE0-BD76-FB963332313C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CEBECA6-681A-420A-8B35-CA4B2E397E96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9F690461-30D7-49BF-8D1B-DF2801FDAB8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4396CAF-C029-4120-A7BB-BB38B851346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CA749525-6499-49EA-B33D-0EA8C8779B5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F181A53-511F-43FF-BC47-50B1369B87DD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568D3CB7-82A1-4BA7-BB2F-83733B428A0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56B7BD1A-E114-4283-9F6D-C7682AD9B89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6" name="Straight Connector 55">
                  <a:extLst>
                    <a:ext uri="{FF2B5EF4-FFF2-40B4-BE49-F238E27FC236}">
                      <a16:creationId xmlns:a16="http://schemas.microsoft.com/office/drawing/2014/main" id="{69FE327B-BDAC-47BE-A958-BCFC8C2DADD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>
                  <a:extLst>
                    <a:ext uri="{FF2B5EF4-FFF2-40B4-BE49-F238E27FC236}">
                      <a16:creationId xmlns:a16="http://schemas.microsoft.com/office/drawing/2014/main" id="{787716F7-AD46-439D-96A9-E3E530DF52CA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24EDE8C4-1A61-4BAF-B91A-0882147C3652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DDFB456D-6A68-4465-823E-94A7A1C24F9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5DE058D4-A081-4A4D-A431-59FACBB6FEFE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2B87959-D6BC-4011-B012-CE7EAEEA077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988A4C26-B0F9-4041-B2A7-BC952CA144B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8165D14-C3FD-42D7-94E2-9ED01CFCEA7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49C19BCE-A06D-4542-9A42-8F532AAA926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21B1619-9B18-4E35-A93A-9B141AA9FFC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879B36-B5A2-4D3E-A0CF-55D0189B2BFA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698AB7E1-C1C2-49A2-8186-C09EA5F5D815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3CF0DC2D-16EC-462B-A078-813943F2CA11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58BA09-62E6-4D61-BA2B-04010CA9A39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B1F19DD-4058-412C-A5B6-571F3217A1E9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91A2735E-55DC-4D31-878B-6F8B1BE14138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565CC575-64DB-4710-B964-CDA2DBC4BB9A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E5ACD655-2F96-4149-B272-C804CF1347C0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F7FCAF7C-420F-4EED-95BE-105948B9E7C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66196B72-98C0-4C8C-8108-92C0C5EC3070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7A29150C-A4F9-4DA6-A584-A2E1B9D51037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BABD40EC-F86F-475E-A4F1-816BEA4D8C4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EC5B306C-DEFA-4991-85DB-F96B80B30B2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B2F1F74-03C9-4205-9816-1FD2A4564DB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526A08DE-CEE3-4F1F-8E38-2E25490436F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ED1CE90-9A94-4BB0-9195-9E15A9EECEA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973FCCA-809D-42AE-8BD9-85DDE10BC44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3ABD0D9-6224-4906-9489-204E6FAFC1DA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4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inst.eecs.berkeley.edu/~cs61c/sp1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100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2.png"/><Relationship Id="rId5" Type="http://schemas.openxmlformats.org/officeDocument/2006/relationships/image" Target="../media/image9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en-US"/>
              <a:t>Cache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Rocky K. C. </a:t>
            </a:r>
            <a:r>
              <a:rPr lang="en-US"/>
              <a:t>Chang </a:t>
            </a:r>
          </a:p>
          <a:p>
            <a:r>
              <a:rPr lang="en-US"/>
              <a:t>27 </a:t>
            </a:r>
            <a:r>
              <a:rPr lang="en-US" dirty="0"/>
              <a:t>November 2017</a:t>
            </a: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1968502" y="1500898"/>
            <a:ext cx="7382968" cy="45300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47251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 Memory Reference Patterns</a:t>
            </a:r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2575965" y="6148454"/>
            <a:ext cx="6616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9542861" y="5935638"/>
            <a:ext cx="738985" cy="1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800" b="1" dirty="0">
                <a:solidFill>
                  <a:srgbClr val="053DE8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653187" y="3667124"/>
            <a:ext cx="4857752" cy="1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Memory Address (one dot per access)</a:t>
            </a:r>
          </a:p>
        </p:txBody>
      </p:sp>
    </p:spTree>
    <p:extLst>
      <p:ext uri="{BB962C8B-B14F-4D97-AF65-F5344CB8AC3E}">
        <p14:creationId xmlns:p14="http://schemas.microsoft.com/office/powerpoint/2010/main" val="33037227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Big Idea: Locality</a:t>
            </a:r>
          </a:p>
        </p:txBody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Temporal Locality </a:t>
            </a:r>
            <a:r>
              <a:rPr lang="en-US" dirty="0"/>
              <a:t>(locality in time)</a:t>
            </a:r>
          </a:p>
          <a:p>
            <a:pPr lvl="1"/>
            <a:r>
              <a:rPr lang="en-US" dirty="0"/>
              <a:t>Go back to the same book on desktop multiple times.</a:t>
            </a:r>
          </a:p>
          <a:p>
            <a:pPr lvl="1"/>
            <a:r>
              <a:rPr lang="en-US" dirty="0"/>
              <a:t>If a memory location is referenced, then it will tend to be referenced again soon.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Spatial Locality </a:t>
            </a:r>
            <a:r>
              <a:rPr lang="en-US" dirty="0"/>
              <a:t>(locality in space)</a:t>
            </a:r>
          </a:p>
          <a:p>
            <a:pPr lvl="1"/>
            <a:r>
              <a:rPr lang="en-US" dirty="0"/>
              <a:t>When go to book shelf, pick up multiple books by Shakespeare since library stores related books together.</a:t>
            </a:r>
          </a:p>
          <a:p>
            <a:pPr lvl="1"/>
            <a:r>
              <a:rPr lang="en-US" dirty="0"/>
              <a:t>If a memory location is referenced, the locations with nearby addresses will tend to be referenced soon.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18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1427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514" name="Picture 2"/>
          <p:cNvPicPr>
            <a:picLocks noChangeAspect="1" noChangeArrowheads="1"/>
          </p:cNvPicPr>
          <p:nvPr/>
        </p:nvPicPr>
        <p:blipFill>
          <a:blip r:embed="rId3">
            <a:alphaModFix amt="82000"/>
          </a:blip>
          <a:srcRect/>
          <a:stretch>
            <a:fillRect/>
          </a:stretch>
        </p:blipFill>
        <p:spPr bwMode="auto">
          <a:xfrm>
            <a:off x="1968501" y="850901"/>
            <a:ext cx="8442325" cy="518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37397-9D52-4C2F-8663-5A37ED433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1472516" name="Text Box 4"/>
          <p:cNvSpPr txBox="1">
            <a:spLocks noChangeArrowheads="1"/>
          </p:cNvSpPr>
          <p:nvPr/>
        </p:nvSpPr>
        <p:spPr bwMode="auto">
          <a:xfrm>
            <a:off x="2136775" y="6217611"/>
            <a:ext cx="84423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dirty="0">
                <a:latin typeface="Times" charset="0"/>
              </a:rPr>
              <a:t>Donald J. Hatfield, Jeanette Gerald: Program Restructuring for Virtual Memory. IBM Systems Journal 10(3): 168-192 (1971)</a:t>
            </a:r>
          </a:p>
        </p:txBody>
      </p:sp>
      <p:sp>
        <p:nvSpPr>
          <p:cNvPr id="1472517" name="Text Box 5"/>
          <p:cNvSpPr txBox="1">
            <a:spLocks noChangeArrowheads="1"/>
          </p:cNvSpPr>
          <p:nvPr/>
        </p:nvSpPr>
        <p:spPr bwMode="auto">
          <a:xfrm>
            <a:off x="9753650" y="6096000"/>
            <a:ext cx="633186" cy="1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Time</a:t>
            </a:r>
          </a:p>
        </p:txBody>
      </p:sp>
      <p:sp>
        <p:nvSpPr>
          <p:cNvPr id="1472518" name="Text Box 6"/>
          <p:cNvSpPr txBox="1">
            <a:spLocks noChangeArrowheads="1"/>
          </p:cNvSpPr>
          <p:nvPr/>
        </p:nvSpPr>
        <p:spPr bwMode="auto">
          <a:xfrm rot="16200000">
            <a:off x="-568097" y="3251983"/>
            <a:ext cx="4841877" cy="1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ts val="1300"/>
              </a:lnSpc>
              <a:spcBef>
                <a:spcPct val="0"/>
              </a:spcBef>
              <a:tabLst>
                <a:tab pos="596900" algn="l"/>
                <a:tab pos="1511300" algn="l"/>
                <a:tab pos="2425700" algn="l"/>
                <a:tab pos="3340100" algn="l"/>
                <a:tab pos="4254500" algn="l"/>
                <a:tab pos="5168900" algn="l"/>
                <a:tab pos="6083300" algn="l"/>
                <a:tab pos="6997700" algn="l"/>
              </a:tabLst>
            </a:pPr>
            <a:r>
              <a:rPr lang="en-US" sz="2400" b="1" dirty="0">
                <a:solidFill>
                  <a:srgbClr val="053DE8"/>
                </a:solidFill>
                <a:latin typeface="Calibri"/>
                <a:cs typeface="Calibri"/>
              </a:rPr>
              <a:t>Memory Address (one dot per access)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486401" y="4711700"/>
            <a:ext cx="5014913" cy="1282700"/>
            <a:chOff x="2198" y="2555"/>
            <a:chExt cx="3159" cy="808"/>
          </a:xfrm>
        </p:grpSpPr>
        <p:sp>
          <p:nvSpPr>
            <p:cNvPr id="1472521" name="Freeform 9"/>
            <p:cNvSpPr>
              <a:spLocks/>
            </p:cNvSpPr>
            <p:nvPr/>
          </p:nvSpPr>
          <p:spPr bwMode="auto">
            <a:xfrm>
              <a:off x="2198" y="2555"/>
              <a:ext cx="639" cy="44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2" name="Line 10"/>
            <p:cNvSpPr>
              <a:spLocks noChangeShapeType="1"/>
            </p:cNvSpPr>
            <p:nvPr/>
          </p:nvSpPr>
          <p:spPr bwMode="auto">
            <a:xfrm rot="10800000">
              <a:off x="2846" y="2923"/>
              <a:ext cx="576" cy="120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3" name="Line 11"/>
            <p:cNvSpPr>
              <a:spLocks noChangeShapeType="1"/>
            </p:cNvSpPr>
            <p:nvPr/>
          </p:nvSpPr>
          <p:spPr bwMode="auto">
            <a:xfrm>
              <a:off x="4222" y="3019"/>
              <a:ext cx="448" cy="104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4" name="Freeform 12"/>
            <p:cNvSpPr>
              <a:spLocks/>
            </p:cNvSpPr>
            <p:nvPr/>
          </p:nvSpPr>
          <p:spPr bwMode="auto">
            <a:xfrm>
              <a:off x="4718" y="2763"/>
              <a:ext cx="639" cy="600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5" name="Text Box 13"/>
            <p:cNvSpPr txBox="1">
              <a:spLocks noChangeArrowheads="1"/>
            </p:cNvSpPr>
            <p:nvPr/>
          </p:nvSpPr>
          <p:spPr bwMode="auto">
            <a:xfrm>
              <a:off x="3302" y="2707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Spatial</a:t>
              </a:r>
            </a:p>
            <a:p>
              <a:pPr algn="ctr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Locality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727700" y="2362200"/>
            <a:ext cx="4819650" cy="793750"/>
            <a:chOff x="2317" y="1288"/>
            <a:chExt cx="3036" cy="500"/>
          </a:xfrm>
        </p:grpSpPr>
        <p:sp>
          <p:nvSpPr>
            <p:cNvPr id="1472528" name="Freeform 16"/>
            <p:cNvSpPr>
              <a:spLocks/>
            </p:cNvSpPr>
            <p:nvPr/>
          </p:nvSpPr>
          <p:spPr bwMode="auto">
            <a:xfrm>
              <a:off x="2317" y="1552"/>
              <a:ext cx="1735" cy="216"/>
            </a:xfrm>
            <a:custGeom>
              <a:avLst/>
              <a:gdLst/>
              <a:ahLst/>
              <a:cxnLst>
                <a:cxn ang="0">
                  <a:pos x="7777" y="1334"/>
                </a:cxn>
                <a:cxn ang="0">
                  <a:pos x="7777" y="7777"/>
                </a:cxn>
                <a:cxn ang="0">
                  <a:pos x="1334" y="7777"/>
                </a:cxn>
                <a:cxn ang="0">
                  <a:pos x="1334" y="1334"/>
                </a:cxn>
                <a:cxn ang="0">
                  <a:pos x="7777" y="1334"/>
                </a:cxn>
                <a:cxn ang="0">
                  <a:pos x="7777" y="1334"/>
                </a:cxn>
              </a:cxnLst>
              <a:rect l="0" t="0" r="r" b="b"/>
              <a:pathLst>
                <a:path w="9111" h="9111">
                  <a:moveTo>
                    <a:pt x="7777" y="1334"/>
                  </a:moveTo>
                  <a:cubicBezTo>
                    <a:pt x="9556" y="3113"/>
                    <a:pt x="9556" y="5998"/>
                    <a:pt x="7777" y="7777"/>
                  </a:cubicBezTo>
                  <a:cubicBezTo>
                    <a:pt x="5998" y="9556"/>
                    <a:pt x="3113" y="9556"/>
                    <a:pt x="1334" y="7777"/>
                  </a:cubicBezTo>
                  <a:cubicBezTo>
                    <a:pt x="-445" y="5998"/>
                    <a:pt x="-445" y="3113"/>
                    <a:pt x="1334" y="1334"/>
                  </a:cubicBezTo>
                  <a:cubicBezTo>
                    <a:pt x="3113" y="-445"/>
                    <a:pt x="5998" y="-445"/>
                    <a:pt x="7777" y="1334"/>
                  </a:cubicBezTo>
                  <a:close/>
                  <a:moveTo>
                    <a:pt x="7777" y="1334"/>
                  </a:moveTo>
                </a:path>
              </a:pathLst>
            </a:custGeom>
            <a:noFill/>
            <a:ln w="25400">
              <a:solidFill>
                <a:srgbClr val="053DE8"/>
              </a:solidFill>
              <a:prstDash val="solid"/>
              <a:round/>
              <a:headEnd/>
              <a:tailEnd/>
            </a:ln>
            <a:effectLst>
              <a:outerShdw blurRad="63500" dist="63499" dir="2339991" algn="ctr" rotWithShape="0">
                <a:srgbClr val="0D0D0D">
                  <a:alpha val="50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29" name="Line 17"/>
            <p:cNvSpPr>
              <a:spLocks noChangeShapeType="1"/>
            </p:cNvSpPr>
            <p:nvPr/>
          </p:nvSpPr>
          <p:spPr bwMode="auto">
            <a:xfrm flipH="1">
              <a:off x="4077" y="1488"/>
              <a:ext cx="208" cy="152"/>
            </a:xfrm>
            <a:prstGeom prst="line">
              <a:avLst/>
            </a:prstGeom>
            <a:noFill/>
            <a:ln w="25400">
              <a:solidFill>
                <a:srgbClr val="053DE8"/>
              </a:solidFill>
              <a:round/>
              <a:headEnd/>
              <a:tailEnd type="stealth" w="med" len="med"/>
            </a:ln>
            <a:effectLst>
              <a:outerShdw blurRad="63500" dist="76199" dir="3420002" algn="ctr" rotWithShape="0">
                <a:srgbClr val="053DE8">
                  <a:alpha val="25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72530" name="Text Box 18"/>
            <p:cNvSpPr txBox="1">
              <a:spLocks noChangeArrowheads="1"/>
            </p:cNvSpPr>
            <p:nvPr/>
          </p:nvSpPr>
          <p:spPr bwMode="auto">
            <a:xfrm>
              <a:off x="4181" y="1288"/>
              <a:ext cx="1172" cy="5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Temporal</a:t>
              </a:r>
            </a:p>
            <a:p>
              <a:pPr algn="ctr">
                <a:spcBef>
                  <a:spcPct val="0"/>
                </a:spcBef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</a:pPr>
              <a:r>
                <a:rPr lang="en-US" sz="2600" b="1" dirty="0">
                  <a:solidFill>
                    <a:srgbClr val="053DE8"/>
                  </a:solidFill>
                  <a:latin typeface="Calibri"/>
                  <a:cs typeface="Calibri"/>
                </a:rPr>
                <a:t> Locality</a:t>
              </a: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A7AB6DC9-EF10-46AE-A0ED-AA4CA90DA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657523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Locality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Principle of Locality</a:t>
            </a:r>
            <a:r>
              <a:rPr lang="en-US" dirty="0"/>
              <a:t>: Programs access small portion of address space at any instant of time.</a:t>
            </a:r>
          </a:p>
          <a:p>
            <a:r>
              <a:rPr lang="en-US" dirty="0"/>
              <a:t>What program structures lead to </a:t>
            </a:r>
            <a:r>
              <a:rPr lang="en-US" dirty="0">
                <a:solidFill>
                  <a:srgbClr val="0000FF"/>
                </a:solidFill>
              </a:rPr>
              <a:t>temporal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spatial locality </a:t>
            </a:r>
            <a:r>
              <a:rPr lang="en-US" dirty="0"/>
              <a:t>in instruction accesses? </a:t>
            </a:r>
          </a:p>
          <a:p>
            <a:r>
              <a:rPr lang="en-US" dirty="0"/>
              <a:t>In data accesses?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6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Reference Patterns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88D758-0BC4-4B13-91DB-ED857E3A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1423363" name="Line 3"/>
          <p:cNvSpPr>
            <a:spLocks noChangeShapeType="1"/>
          </p:cNvSpPr>
          <p:nvPr/>
        </p:nvSpPr>
        <p:spPr bwMode="auto">
          <a:xfrm flipV="1">
            <a:off x="4114800" y="1524000"/>
            <a:ext cx="0" cy="457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23364" name="Line 4"/>
          <p:cNvSpPr>
            <a:spLocks noChangeShapeType="1"/>
          </p:cNvSpPr>
          <p:nvPr/>
        </p:nvSpPr>
        <p:spPr bwMode="auto">
          <a:xfrm>
            <a:off x="3886200" y="6096000"/>
            <a:ext cx="5715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23365" name="Rectangle 5"/>
          <p:cNvSpPr>
            <a:spLocks noChangeArrowheads="1"/>
          </p:cNvSpPr>
          <p:nvPr/>
        </p:nvSpPr>
        <p:spPr bwMode="auto">
          <a:xfrm>
            <a:off x="3489325" y="1143001"/>
            <a:ext cx="1212672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Address</a:t>
            </a:r>
          </a:p>
        </p:txBody>
      </p:sp>
      <p:sp>
        <p:nvSpPr>
          <p:cNvPr id="1423366" name="Rectangle 6"/>
          <p:cNvSpPr>
            <a:spLocks noChangeArrowheads="1"/>
          </p:cNvSpPr>
          <p:nvPr/>
        </p:nvSpPr>
        <p:spPr bwMode="auto">
          <a:xfrm>
            <a:off x="8610601" y="5638801"/>
            <a:ext cx="81923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Time</a:t>
            </a:r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2574925" y="1736726"/>
            <a:ext cx="1576804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Instruction</a:t>
            </a:r>
          </a:p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   fetches</a:t>
            </a:r>
          </a:p>
        </p:txBody>
      </p:sp>
      <p:sp>
        <p:nvSpPr>
          <p:cNvPr id="1423368" name="Rectangle 8"/>
          <p:cNvSpPr>
            <a:spLocks noChangeArrowheads="1"/>
          </p:cNvSpPr>
          <p:nvPr/>
        </p:nvSpPr>
        <p:spPr bwMode="auto">
          <a:xfrm>
            <a:off x="2757488" y="3200401"/>
            <a:ext cx="127368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Stack</a:t>
            </a:r>
          </a:p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accesses</a:t>
            </a:r>
          </a:p>
        </p:txBody>
      </p:sp>
      <p:sp>
        <p:nvSpPr>
          <p:cNvPr id="1423369" name="Rectangle 9"/>
          <p:cNvSpPr>
            <a:spLocks noChangeArrowheads="1"/>
          </p:cNvSpPr>
          <p:nvPr/>
        </p:nvSpPr>
        <p:spPr bwMode="auto">
          <a:xfrm>
            <a:off x="2743200" y="4953001"/>
            <a:ext cx="1273686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Data</a:t>
            </a:r>
          </a:p>
          <a:p>
            <a:pPr>
              <a:spcBef>
                <a:spcPct val="0"/>
              </a:spcBef>
            </a:pPr>
            <a:r>
              <a:rPr lang="en-US" sz="2400" b="1">
                <a:latin typeface="Calibri"/>
                <a:cs typeface="Calibri"/>
              </a:rPr>
              <a:t>accesses</a:t>
            </a:r>
          </a:p>
        </p:txBody>
      </p:sp>
      <p:grpSp>
        <p:nvGrpSpPr>
          <p:cNvPr id="1423370" name="Group 10"/>
          <p:cNvGrpSpPr>
            <a:grpSpLocks/>
          </p:cNvGrpSpPr>
          <p:nvPr/>
        </p:nvGrpSpPr>
        <p:grpSpPr bwMode="auto">
          <a:xfrm>
            <a:off x="4894264" y="1143000"/>
            <a:ext cx="1963737" cy="533400"/>
            <a:chOff x="2123" y="1008"/>
            <a:chExt cx="1237" cy="336"/>
          </a:xfrm>
        </p:grpSpPr>
        <p:sp>
          <p:nvSpPr>
            <p:cNvPr id="1423371" name="Rectangle 11"/>
            <p:cNvSpPr>
              <a:spLocks noChangeArrowheads="1"/>
            </p:cNvSpPr>
            <p:nvPr/>
          </p:nvSpPr>
          <p:spPr bwMode="auto">
            <a:xfrm>
              <a:off x="2208" y="1008"/>
              <a:ext cx="11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b="1">
                  <a:latin typeface="Calibri"/>
                  <a:cs typeface="Calibri"/>
                </a:rPr>
                <a:t>n loop iterations</a:t>
              </a:r>
            </a:p>
          </p:txBody>
        </p:sp>
        <p:grpSp>
          <p:nvGrpSpPr>
            <p:cNvPr id="1423372" name="Group 12"/>
            <p:cNvGrpSpPr>
              <a:grpSpLocks/>
            </p:cNvGrpSpPr>
            <p:nvPr/>
          </p:nvGrpSpPr>
          <p:grpSpPr bwMode="auto">
            <a:xfrm>
              <a:off x="2123" y="1200"/>
              <a:ext cx="1237" cy="144"/>
              <a:chOff x="2459" y="1200"/>
              <a:chExt cx="864" cy="96"/>
            </a:xfrm>
          </p:grpSpPr>
          <p:sp>
            <p:nvSpPr>
              <p:cNvPr id="1423373" name="Arc 13"/>
              <p:cNvSpPr>
                <a:spLocks/>
              </p:cNvSpPr>
              <p:nvPr/>
            </p:nvSpPr>
            <p:spPr bwMode="auto">
              <a:xfrm>
                <a:off x="2890" y="1200"/>
                <a:ext cx="433" cy="96"/>
              </a:xfrm>
              <a:custGeom>
                <a:avLst/>
                <a:gdLst>
                  <a:gd name="G0" fmla="+- 50 0 0"/>
                  <a:gd name="G1" fmla="+- 21600 0 0"/>
                  <a:gd name="G2" fmla="+- 21600 0 0"/>
                  <a:gd name="T0" fmla="*/ 0 w 21650"/>
                  <a:gd name="T1" fmla="*/ 0 h 21600"/>
                  <a:gd name="T2" fmla="*/ 21650 w 21650"/>
                  <a:gd name="T3" fmla="*/ 21600 h 21600"/>
                  <a:gd name="T4" fmla="*/ 50 w 2165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50" h="21600" fill="none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</a:path>
                  <a:path w="21650" h="21600" stroke="0" extrusionOk="0">
                    <a:moveTo>
                      <a:pt x="0" y="0"/>
                    </a:moveTo>
                    <a:cubicBezTo>
                      <a:pt x="16" y="0"/>
                      <a:pt x="33" y="-1"/>
                      <a:pt x="50" y="-1"/>
                    </a:cubicBezTo>
                    <a:cubicBezTo>
                      <a:pt x="11979" y="-1"/>
                      <a:pt x="21650" y="9670"/>
                      <a:pt x="21650" y="21600"/>
                    </a:cubicBezTo>
                    <a:lnTo>
                      <a:pt x="5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23374" name="Arc 14"/>
              <p:cNvSpPr>
                <a:spLocks/>
              </p:cNvSpPr>
              <p:nvPr/>
            </p:nvSpPr>
            <p:spPr bwMode="auto">
              <a:xfrm>
                <a:off x="2459" y="1200"/>
                <a:ext cx="432" cy="96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0 w 21600"/>
                  <a:gd name="T1" fmla="*/ 21600 h 21600"/>
                  <a:gd name="T2" fmla="*/ 21550 w 21600"/>
                  <a:gd name="T3" fmla="*/ 0 h 21600"/>
                  <a:gd name="T4" fmla="*/ 2160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</a:path>
                  <a:path w="21600" h="21600" stroke="0" extrusionOk="0">
                    <a:moveTo>
                      <a:pt x="-1" y="21599"/>
                    </a:moveTo>
                    <a:cubicBezTo>
                      <a:pt x="-1" y="9690"/>
                      <a:pt x="9640" y="27"/>
                      <a:pt x="21550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423375" name="Group 15"/>
          <p:cNvGrpSpPr>
            <a:grpSpLocks/>
          </p:cNvGrpSpPr>
          <p:nvPr/>
        </p:nvGrpSpPr>
        <p:grpSpPr bwMode="auto">
          <a:xfrm>
            <a:off x="4191000" y="1449388"/>
            <a:ext cx="4483100" cy="1054100"/>
            <a:chOff x="1680" y="1201"/>
            <a:chExt cx="2824" cy="664"/>
          </a:xfrm>
        </p:grpSpPr>
        <p:sp>
          <p:nvSpPr>
            <p:cNvPr id="1423376" name="Oval 16"/>
            <p:cNvSpPr>
              <a:spLocks noChangeArrowheads="1"/>
            </p:cNvSpPr>
            <p:nvPr/>
          </p:nvSpPr>
          <p:spPr bwMode="auto">
            <a:xfrm flipV="1">
              <a:off x="1680" y="177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77" name="Oval 17"/>
            <p:cNvSpPr>
              <a:spLocks noChangeArrowheads="1"/>
            </p:cNvSpPr>
            <p:nvPr/>
          </p:nvSpPr>
          <p:spPr bwMode="auto">
            <a:xfrm flipV="1">
              <a:off x="1776" y="168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78" name="Oval 18"/>
            <p:cNvSpPr>
              <a:spLocks noChangeArrowheads="1"/>
            </p:cNvSpPr>
            <p:nvPr/>
          </p:nvSpPr>
          <p:spPr bwMode="auto">
            <a:xfrm flipV="1">
              <a:off x="1872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79" name="Oval 19"/>
            <p:cNvSpPr>
              <a:spLocks noChangeArrowheads="1"/>
            </p:cNvSpPr>
            <p:nvPr/>
          </p:nvSpPr>
          <p:spPr bwMode="auto">
            <a:xfrm flipV="1">
              <a:off x="1968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0" name="Oval 20"/>
            <p:cNvSpPr>
              <a:spLocks noChangeArrowheads="1"/>
            </p:cNvSpPr>
            <p:nvPr/>
          </p:nvSpPr>
          <p:spPr bwMode="auto">
            <a:xfrm flipV="1">
              <a:off x="2064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1" name="Oval 21"/>
            <p:cNvSpPr>
              <a:spLocks noChangeArrowheads="1"/>
            </p:cNvSpPr>
            <p:nvPr/>
          </p:nvSpPr>
          <p:spPr bwMode="auto">
            <a:xfrm flipV="1">
              <a:off x="2160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2" name="Oval 22"/>
            <p:cNvSpPr>
              <a:spLocks noChangeArrowheads="1"/>
            </p:cNvSpPr>
            <p:nvPr/>
          </p:nvSpPr>
          <p:spPr bwMode="auto">
            <a:xfrm flipV="1">
              <a:off x="2256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3" name="Oval 23"/>
            <p:cNvSpPr>
              <a:spLocks noChangeArrowheads="1"/>
            </p:cNvSpPr>
            <p:nvPr/>
          </p:nvSpPr>
          <p:spPr bwMode="auto">
            <a:xfrm flipV="1">
              <a:off x="2352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4" name="Oval 24"/>
            <p:cNvSpPr>
              <a:spLocks noChangeArrowheads="1"/>
            </p:cNvSpPr>
            <p:nvPr/>
          </p:nvSpPr>
          <p:spPr bwMode="auto">
            <a:xfrm flipV="1">
              <a:off x="2448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5" name="Oval 25"/>
            <p:cNvSpPr>
              <a:spLocks noChangeArrowheads="1"/>
            </p:cNvSpPr>
            <p:nvPr/>
          </p:nvSpPr>
          <p:spPr bwMode="auto">
            <a:xfrm flipV="1">
              <a:off x="254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6" name="Oval 26"/>
            <p:cNvSpPr>
              <a:spLocks noChangeArrowheads="1"/>
            </p:cNvSpPr>
            <p:nvPr/>
          </p:nvSpPr>
          <p:spPr bwMode="auto">
            <a:xfrm flipV="1">
              <a:off x="264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7" name="Oval 27"/>
            <p:cNvSpPr>
              <a:spLocks noChangeArrowheads="1"/>
            </p:cNvSpPr>
            <p:nvPr/>
          </p:nvSpPr>
          <p:spPr bwMode="auto">
            <a:xfrm flipV="1">
              <a:off x="3168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8" name="Oval 28"/>
            <p:cNvSpPr>
              <a:spLocks noChangeArrowheads="1"/>
            </p:cNvSpPr>
            <p:nvPr/>
          </p:nvSpPr>
          <p:spPr bwMode="auto">
            <a:xfrm flipV="1">
              <a:off x="3072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89" name="Oval 29"/>
            <p:cNvSpPr>
              <a:spLocks noChangeArrowheads="1"/>
            </p:cNvSpPr>
            <p:nvPr/>
          </p:nvSpPr>
          <p:spPr bwMode="auto">
            <a:xfrm flipV="1">
              <a:off x="2976" y="158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0" name="Line 30"/>
            <p:cNvSpPr>
              <a:spLocks noChangeShapeType="1"/>
            </p:cNvSpPr>
            <p:nvPr/>
          </p:nvSpPr>
          <p:spPr bwMode="auto">
            <a:xfrm flipV="1">
              <a:off x="273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1" name="Oval 31"/>
            <p:cNvSpPr>
              <a:spLocks noChangeArrowheads="1"/>
            </p:cNvSpPr>
            <p:nvPr/>
          </p:nvSpPr>
          <p:spPr bwMode="auto">
            <a:xfrm flipV="1">
              <a:off x="3264" y="148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2" name="Oval 32"/>
            <p:cNvSpPr>
              <a:spLocks noChangeArrowheads="1"/>
            </p:cNvSpPr>
            <p:nvPr/>
          </p:nvSpPr>
          <p:spPr bwMode="auto">
            <a:xfrm flipV="1">
              <a:off x="3360" y="139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3" name="Oval 33"/>
            <p:cNvSpPr>
              <a:spLocks noChangeArrowheads="1"/>
            </p:cNvSpPr>
            <p:nvPr/>
          </p:nvSpPr>
          <p:spPr bwMode="auto">
            <a:xfrm flipV="1">
              <a:off x="3456" y="129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4" name="Oval 34"/>
            <p:cNvSpPr>
              <a:spLocks noChangeArrowheads="1"/>
            </p:cNvSpPr>
            <p:nvPr/>
          </p:nvSpPr>
          <p:spPr bwMode="auto">
            <a:xfrm flipV="1">
              <a:off x="3552" y="120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5" name="Line 35"/>
            <p:cNvSpPr>
              <a:spLocks noChangeShapeType="1"/>
            </p:cNvSpPr>
            <p:nvPr/>
          </p:nvSpPr>
          <p:spPr bwMode="auto">
            <a:xfrm flipV="1">
              <a:off x="3692" y="1485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6" name="Oval 36"/>
            <p:cNvSpPr>
              <a:spLocks noChangeArrowheads="1"/>
            </p:cNvSpPr>
            <p:nvPr/>
          </p:nvSpPr>
          <p:spPr bwMode="auto">
            <a:xfrm flipV="1">
              <a:off x="3984" y="182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7" name="Oval 37"/>
            <p:cNvSpPr>
              <a:spLocks noChangeArrowheads="1"/>
            </p:cNvSpPr>
            <p:nvPr/>
          </p:nvSpPr>
          <p:spPr bwMode="auto">
            <a:xfrm flipV="1">
              <a:off x="4080" y="1729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8" name="Oval 38"/>
            <p:cNvSpPr>
              <a:spLocks noChangeArrowheads="1"/>
            </p:cNvSpPr>
            <p:nvPr/>
          </p:nvSpPr>
          <p:spPr bwMode="auto">
            <a:xfrm flipV="1">
              <a:off x="4176" y="1633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399" name="Oval 39"/>
            <p:cNvSpPr>
              <a:spLocks noChangeArrowheads="1"/>
            </p:cNvSpPr>
            <p:nvPr/>
          </p:nvSpPr>
          <p:spPr bwMode="auto">
            <a:xfrm flipV="1">
              <a:off x="4272" y="1537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0" name="Oval 40"/>
            <p:cNvSpPr>
              <a:spLocks noChangeArrowheads="1"/>
            </p:cNvSpPr>
            <p:nvPr/>
          </p:nvSpPr>
          <p:spPr bwMode="auto">
            <a:xfrm flipV="1">
              <a:off x="4368" y="1441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1" name="Oval 41"/>
            <p:cNvSpPr>
              <a:spLocks noChangeArrowheads="1"/>
            </p:cNvSpPr>
            <p:nvPr/>
          </p:nvSpPr>
          <p:spPr bwMode="auto">
            <a:xfrm flipV="1">
              <a:off x="4464" y="1345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423402" name="Group 42"/>
          <p:cNvGrpSpPr>
            <a:grpSpLocks/>
          </p:cNvGrpSpPr>
          <p:nvPr/>
        </p:nvGrpSpPr>
        <p:grpSpPr bwMode="auto">
          <a:xfrm>
            <a:off x="4267200" y="3429000"/>
            <a:ext cx="4800600" cy="838200"/>
            <a:chOff x="1728" y="2304"/>
            <a:chExt cx="3024" cy="528"/>
          </a:xfrm>
        </p:grpSpPr>
        <p:sp>
          <p:nvSpPr>
            <p:cNvPr id="1423403" name="Oval 43"/>
            <p:cNvSpPr>
              <a:spLocks noChangeArrowheads="1"/>
            </p:cNvSpPr>
            <p:nvPr/>
          </p:nvSpPr>
          <p:spPr bwMode="auto">
            <a:xfrm flipV="1">
              <a:off x="1824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4" name="Oval 44"/>
            <p:cNvSpPr>
              <a:spLocks noChangeArrowheads="1"/>
            </p:cNvSpPr>
            <p:nvPr/>
          </p:nvSpPr>
          <p:spPr bwMode="auto">
            <a:xfrm flipV="1">
              <a:off x="1728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5" name="Oval 45"/>
            <p:cNvSpPr>
              <a:spLocks noChangeArrowheads="1"/>
            </p:cNvSpPr>
            <p:nvPr/>
          </p:nvSpPr>
          <p:spPr bwMode="auto">
            <a:xfrm flipV="1">
              <a:off x="1920" y="250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6" name="Oval 46"/>
            <p:cNvSpPr>
              <a:spLocks noChangeArrowheads="1"/>
            </p:cNvSpPr>
            <p:nvPr/>
          </p:nvSpPr>
          <p:spPr bwMode="auto">
            <a:xfrm flipV="1">
              <a:off x="201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7" name="Oval 47"/>
            <p:cNvSpPr>
              <a:spLocks noChangeArrowheads="1"/>
            </p:cNvSpPr>
            <p:nvPr/>
          </p:nvSpPr>
          <p:spPr bwMode="auto">
            <a:xfrm flipV="1">
              <a:off x="2112" y="2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8" name="Oval 48"/>
            <p:cNvSpPr>
              <a:spLocks noChangeArrowheads="1"/>
            </p:cNvSpPr>
            <p:nvPr/>
          </p:nvSpPr>
          <p:spPr bwMode="auto">
            <a:xfrm flipV="1">
              <a:off x="2208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09" name="Oval 49"/>
            <p:cNvSpPr>
              <a:spLocks noChangeArrowheads="1"/>
            </p:cNvSpPr>
            <p:nvPr/>
          </p:nvSpPr>
          <p:spPr bwMode="auto">
            <a:xfrm flipV="1">
              <a:off x="24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0" name="Oval 50"/>
            <p:cNvSpPr>
              <a:spLocks noChangeArrowheads="1"/>
            </p:cNvSpPr>
            <p:nvPr/>
          </p:nvSpPr>
          <p:spPr bwMode="auto">
            <a:xfrm flipV="1">
              <a:off x="3892" y="26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1" name="Oval 51"/>
            <p:cNvSpPr>
              <a:spLocks noChangeArrowheads="1"/>
            </p:cNvSpPr>
            <p:nvPr/>
          </p:nvSpPr>
          <p:spPr bwMode="auto">
            <a:xfrm flipV="1">
              <a:off x="4136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2" name="Oval 52"/>
            <p:cNvSpPr>
              <a:spLocks noChangeArrowheads="1"/>
            </p:cNvSpPr>
            <p:nvPr/>
          </p:nvSpPr>
          <p:spPr bwMode="auto">
            <a:xfrm flipV="1">
              <a:off x="4232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3" name="Oval 53"/>
            <p:cNvSpPr>
              <a:spLocks noChangeArrowheads="1"/>
            </p:cNvSpPr>
            <p:nvPr/>
          </p:nvSpPr>
          <p:spPr bwMode="auto">
            <a:xfrm flipV="1">
              <a:off x="4328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4" name="Oval 54"/>
            <p:cNvSpPr>
              <a:spLocks noChangeArrowheads="1"/>
            </p:cNvSpPr>
            <p:nvPr/>
          </p:nvSpPr>
          <p:spPr bwMode="auto">
            <a:xfrm flipV="1">
              <a:off x="4424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5" name="Oval 55"/>
            <p:cNvSpPr>
              <a:spLocks noChangeArrowheads="1"/>
            </p:cNvSpPr>
            <p:nvPr/>
          </p:nvSpPr>
          <p:spPr bwMode="auto">
            <a:xfrm flipV="1">
              <a:off x="4520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6" name="Oval 56"/>
            <p:cNvSpPr>
              <a:spLocks noChangeArrowheads="1"/>
            </p:cNvSpPr>
            <p:nvPr/>
          </p:nvSpPr>
          <p:spPr bwMode="auto">
            <a:xfrm flipV="1">
              <a:off x="4712" y="2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7" name="Oval 57"/>
            <p:cNvSpPr>
              <a:spLocks noChangeArrowheads="1"/>
            </p:cNvSpPr>
            <p:nvPr/>
          </p:nvSpPr>
          <p:spPr bwMode="auto">
            <a:xfrm flipV="1">
              <a:off x="4616" y="269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8" name="Oval 58"/>
            <p:cNvSpPr>
              <a:spLocks noChangeArrowheads="1"/>
            </p:cNvSpPr>
            <p:nvPr/>
          </p:nvSpPr>
          <p:spPr bwMode="auto">
            <a:xfrm flipV="1">
              <a:off x="4520" y="279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19" name="Oval 59"/>
            <p:cNvSpPr>
              <a:spLocks noChangeArrowheads="1"/>
            </p:cNvSpPr>
            <p:nvPr/>
          </p:nvSpPr>
          <p:spPr bwMode="auto">
            <a:xfrm flipV="1">
              <a:off x="2600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20" name="Oval 60"/>
            <p:cNvSpPr>
              <a:spLocks noChangeArrowheads="1"/>
            </p:cNvSpPr>
            <p:nvPr/>
          </p:nvSpPr>
          <p:spPr bwMode="auto">
            <a:xfrm flipV="1">
              <a:off x="27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21" name="Oval 61"/>
            <p:cNvSpPr>
              <a:spLocks noChangeArrowheads="1"/>
            </p:cNvSpPr>
            <p:nvPr/>
          </p:nvSpPr>
          <p:spPr bwMode="auto">
            <a:xfrm flipV="1">
              <a:off x="2992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22" name="Oval 62"/>
            <p:cNvSpPr>
              <a:spLocks noChangeArrowheads="1"/>
            </p:cNvSpPr>
            <p:nvPr/>
          </p:nvSpPr>
          <p:spPr bwMode="auto">
            <a:xfrm flipV="1">
              <a:off x="31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23" name="Oval 63"/>
            <p:cNvSpPr>
              <a:spLocks noChangeArrowheads="1"/>
            </p:cNvSpPr>
            <p:nvPr/>
          </p:nvSpPr>
          <p:spPr bwMode="auto">
            <a:xfrm flipV="1">
              <a:off x="3384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24" name="Oval 64"/>
            <p:cNvSpPr>
              <a:spLocks noChangeArrowheads="1"/>
            </p:cNvSpPr>
            <p:nvPr/>
          </p:nvSpPr>
          <p:spPr bwMode="auto">
            <a:xfrm flipV="1">
              <a:off x="3576" y="24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423425" name="Group 65"/>
            <p:cNvGrpSpPr>
              <a:grpSpLocks/>
            </p:cNvGrpSpPr>
            <p:nvPr/>
          </p:nvGrpSpPr>
          <p:grpSpPr bwMode="auto">
            <a:xfrm flipV="1">
              <a:off x="3704" y="2304"/>
              <a:ext cx="520" cy="424"/>
              <a:chOff x="3704" y="2304"/>
              <a:chExt cx="520" cy="424"/>
            </a:xfrm>
          </p:grpSpPr>
          <p:sp>
            <p:nvSpPr>
              <p:cNvPr id="1423426" name="Oval 66"/>
              <p:cNvSpPr>
                <a:spLocks noChangeArrowheads="1"/>
              </p:cNvSpPr>
              <p:nvPr/>
            </p:nvSpPr>
            <p:spPr bwMode="auto">
              <a:xfrm flipV="1">
                <a:off x="3800" y="2592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23427" name="Oval 67"/>
              <p:cNvSpPr>
                <a:spLocks noChangeArrowheads="1"/>
              </p:cNvSpPr>
              <p:nvPr/>
            </p:nvSpPr>
            <p:spPr bwMode="auto">
              <a:xfrm flipV="1">
                <a:off x="3704" y="2688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23428" name="Oval 68"/>
              <p:cNvSpPr>
                <a:spLocks noChangeArrowheads="1"/>
              </p:cNvSpPr>
              <p:nvPr/>
            </p:nvSpPr>
            <p:spPr bwMode="auto">
              <a:xfrm flipV="1">
                <a:off x="3896" y="2496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23429" name="Oval 69"/>
              <p:cNvSpPr>
                <a:spLocks noChangeArrowheads="1"/>
              </p:cNvSpPr>
              <p:nvPr/>
            </p:nvSpPr>
            <p:spPr bwMode="auto">
              <a:xfrm flipV="1">
                <a:off x="3992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23430" name="Oval 70"/>
              <p:cNvSpPr>
                <a:spLocks noChangeArrowheads="1"/>
              </p:cNvSpPr>
              <p:nvPr/>
            </p:nvSpPr>
            <p:spPr bwMode="auto">
              <a:xfrm flipV="1">
                <a:off x="4088" y="2304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423431" name="Oval 71"/>
              <p:cNvSpPr>
                <a:spLocks noChangeArrowheads="1"/>
              </p:cNvSpPr>
              <p:nvPr/>
            </p:nvSpPr>
            <p:spPr bwMode="auto">
              <a:xfrm flipV="1">
                <a:off x="4184" y="2400"/>
                <a:ext cx="40" cy="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1423432" name="Group 72"/>
          <p:cNvGrpSpPr>
            <a:grpSpLocks/>
          </p:cNvGrpSpPr>
          <p:nvPr/>
        </p:nvGrpSpPr>
        <p:grpSpPr bwMode="auto">
          <a:xfrm>
            <a:off x="4141788" y="2971800"/>
            <a:ext cx="1420812" cy="1028700"/>
            <a:chOff x="1649" y="2016"/>
            <a:chExt cx="895" cy="648"/>
          </a:xfrm>
        </p:grpSpPr>
        <p:sp>
          <p:nvSpPr>
            <p:cNvPr id="1423433" name="Text Box 73"/>
            <p:cNvSpPr txBox="1">
              <a:spLocks noChangeArrowheads="1"/>
            </p:cNvSpPr>
            <p:nvPr/>
          </p:nvSpPr>
          <p:spPr bwMode="auto">
            <a:xfrm>
              <a:off x="1649" y="2016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b="1">
                  <a:latin typeface="Calibri"/>
                  <a:cs typeface="Calibri"/>
                </a:rPr>
                <a:t>subroutine call</a:t>
              </a:r>
            </a:p>
          </p:txBody>
        </p:sp>
        <p:sp>
          <p:nvSpPr>
            <p:cNvPr id="1423434" name="Freeform 74"/>
            <p:cNvSpPr>
              <a:spLocks/>
            </p:cNvSpPr>
            <p:nvPr/>
          </p:nvSpPr>
          <p:spPr bwMode="auto">
            <a:xfrm>
              <a:off x="1704" y="2259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423435" name="Group 75"/>
          <p:cNvGrpSpPr>
            <a:grpSpLocks/>
          </p:cNvGrpSpPr>
          <p:nvPr/>
        </p:nvGrpSpPr>
        <p:grpSpPr bwMode="auto">
          <a:xfrm>
            <a:off x="7315201" y="3048000"/>
            <a:ext cx="1725613" cy="947738"/>
            <a:chOff x="3648" y="2064"/>
            <a:chExt cx="1087" cy="597"/>
          </a:xfrm>
        </p:grpSpPr>
        <p:sp>
          <p:nvSpPr>
            <p:cNvPr id="1423436" name="Text Box 76"/>
            <p:cNvSpPr txBox="1">
              <a:spLocks noChangeArrowheads="1"/>
            </p:cNvSpPr>
            <p:nvPr/>
          </p:nvSpPr>
          <p:spPr bwMode="auto">
            <a:xfrm>
              <a:off x="3840" y="2064"/>
              <a:ext cx="89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>
                <a:spcBef>
                  <a:spcPct val="0"/>
                </a:spcBef>
              </a:pPr>
              <a:r>
                <a:rPr lang="en-US" b="1">
                  <a:latin typeface="Calibri"/>
                  <a:cs typeface="Calibri"/>
                </a:rPr>
                <a:t>subroutine return</a:t>
              </a:r>
            </a:p>
          </p:txBody>
        </p:sp>
        <p:sp>
          <p:nvSpPr>
            <p:cNvPr id="1423437" name="Freeform 77"/>
            <p:cNvSpPr>
              <a:spLocks/>
            </p:cNvSpPr>
            <p:nvPr/>
          </p:nvSpPr>
          <p:spPr bwMode="auto">
            <a:xfrm flipH="1">
              <a:off x="3648" y="2256"/>
              <a:ext cx="509" cy="405"/>
            </a:xfrm>
            <a:custGeom>
              <a:avLst/>
              <a:gdLst/>
              <a:ahLst/>
              <a:cxnLst>
                <a:cxn ang="0">
                  <a:pos x="0" y="405"/>
                </a:cxn>
                <a:cxn ang="0">
                  <a:pos x="42" y="249"/>
                </a:cxn>
                <a:cxn ang="0">
                  <a:pos x="211" y="74"/>
                </a:cxn>
                <a:cxn ang="0">
                  <a:pos x="427" y="0"/>
                </a:cxn>
              </a:cxnLst>
              <a:rect l="0" t="0" r="r" b="b"/>
              <a:pathLst>
                <a:path w="427" h="405">
                  <a:moveTo>
                    <a:pt x="0" y="405"/>
                  </a:moveTo>
                  <a:cubicBezTo>
                    <a:pt x="10" y="370"/>
                    <a:pt x="23" y="280"/>
                    <a:pt x="42" y="249"/>
                  </a:cubicBezTo>
                  <a:cubicBezTo>
                    <a:pt x="70" y="200"/>
                    <a:pt x="139" y="122"/>
                    <a:pt x="211" y="74"/>
                  </a:cubicBezTo>
                  <a:cubicBezTo>
                    <a:pt x="270" y="30"/>
                    <a:pt x="382" y="15"/>
                    <a:pt x="42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423438" name="Group 78"/>
          <p:cNvGrpSpPr>
            <a:grpSpLocks/>
          </p:cNvGrpSpPr>
          <p:nvPr/>
        </p:nvGrpSpPr>
        <p:grpSpPr bwMode="auto">
          <a:xfrm>
            <a:off x="4953000" y="3733801"/>
            <a:ext cx="2362200" cy="504825"/>
            <a:chOff x="2160" y="2496"/>
            <a:chExt cx="1488" cy="318"/>
          </a:xfrm>
        </p:grpSpPr>
        <p:sp>
          <p:nvSpPr>
            <p:cNvPr id="1423439" name="Text Box 79"/>
            <p:cNvSpPr txBox="1">
              <a:spLocks noChangeArrowheads="1"/>
            </p:cNvSpPr>
            <p:nvPr/>
          </p:nvSpPr>
          <p:spPr bwMode="auto">
            <a:xfrm>
              <a:off x="2372" y="2581"/>
              <a:ext cx="112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>
                  <a:latin typeface="Calibri"/>
                  <a:cs typeface="Calibri"/>
                </a:rPr>
                <a:t>argument access</a:t>
              </a:r>
            </a:p>
          </p:txBody>
        </p:sp>
        <p:sp>
          <p:nvSpPr>
            <p:cNvPr id="1423440" name="AutoShape 80"/>
            <p:cNvSpPr>
              <a:spLocks/>
            </p:cNvSpPr>
            <p:nvPr/>
          </p:nvSpPr>
          <p:spPr bwMode="auto">
            <a:xfrm rot="5400000">
              <a:off x="2856" y="1800"/>
              <a:ext cx="96" cy="1488"/>
            </a:xfrm>
            <a:prstGeom prst="rightBracket">
              <a:avLst>
                <a:gd name="adj" fmla="val 1291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423441" name="Group 81"/>
          <p:cNvGrpSpPr>
            <a:grpSpLocks/>
          </p:cNvGrpSpPr>
          <p:nvPr/>
        </p:nvGrpSpPr>
        <p:grpSpPr bwMode="auto">
          <a:xfrm>
            <a:off x="5029200" y="4572000"/>
            <a:ext cx="2349500" cy="1282700"/>
            <a:chOff x="2208" y="2832"/>
            <a:chExt cx="1480" cy="808"/>
          </a:xfrm>
        </p:grpSpPr>
        <p:sp>
          <p:nvSpPr>
            <p:cNvPr id="1423442" name="Oval 82"/>
            <p:cNvSpPr>
              <a:spLocks noChangeArrowheads="1"/>
            </p:cNvSpPr>
            <p:nvPr/>
          </p:nvSpPr>
          <p:spPr bwMode="auto">
            <a:xfrm>
              <a:off x="2212" y="350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43" name="Oval 83"/>
            <p:cNvSpPr>
              <a:spLocks noChangeArrowheads="1"/>
            </p:cNvSpPr>
            <p:nvPr/>
          </p:nvSpPr>
          <p:spPr bwMode="auto">
            <a:xfrm>
              <a:off x="2408" y="34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44" name="Oval 84"/>
            <p:cNvSpPr>
              <a:spLocks noChangeArrowheads="1"/>
            </p:cNvSpPr>
            <p:nvPr/>
          </p:nvSpPr>
          <p:spPr bwMode="auto">
            <a:xfrm>
              <a:off x="2592" y="331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45" name="Oval 85"/>
            <p:cNvSpPr>
              <a:spLocks noChangeArrowheads="1"/>
            </p:cNvSpPr>
            <p:nvPr/>
          </p:nvSpPr>
          <p:spPr bwMode="auto">
            <a:xfrm>
              <a:off x="2784" y="3216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46" name="Oval 86"/>
            <p:cNvSpPr>
              <a:spLocks noChangeArrowheads="1"/>
            </p:cNvSpPr>
            <p:nvPr/>
          </p:nvSpPr>
          <p:spPr bwMode="auto">
            <a:xfrm>
              <a:off x="2984" y="31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47" name="Oval 87"/>
            <p:cNvSpPr>
              <a:spLocks noChangeArrowheads="1"/>
            </p:cNvSpPr>
            <p:nvPr/>
          </p:nvSpPr>
          <p:spPr bwMode="auto">
            <a:xfrm>
              <a:off x="3168" y="3024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48" name="Oval 88"/>
            <p:cNvSpPr>
              <a:spLocks noChangeArrowheads="1"/>
            </p:cNvSpPr>
            <p:nvPr/>
          </p:nvSpPr>
          <p:spPr bwMode="auto">
            <a:xfrm>
              <a:off x="220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49" name="Oval 89"/>
            <p:cNvSpPr>
              <a:spLocks noChangeArrowheads="1"/>
            </p:cNvSpPr>
            <p:nvPr/>
          </p:nvSpPr>
          <p:spPr bwMode="auto">
            <a:xfrm>
              <a:off x="3368" y="2928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0" name="Oval 90"/>
            <p:cNvSpPr>
              <a:spLocks noChangeArrowheads="1"/>
            </p:cNvSpPr>
            <p:nvPr/>
          </p:nvSpPr>
          <p:spPr bwMode="auto">
            <a:xfrm>
              <a:off x="3568" y="2832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1" name="Oval 91"/>
            <p:cNvSpPr>
              <a:spLocks noChangeArrowheads="1"/>
            </p:cNvSpPr>
            <p:nvPr/>
          </p:nvSpPr>
          <p:spPr bwMode="auto">
            <a:xfrm>
              <a:off x="2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2" name="Oval 92"/>
            <p:cNvSpPr>
              <a:spLocks noChangeArrowheads="1"/>
            </p:cNvSpPr>
            <p:nvPr/>
          </p:nvSpPr>
          <p:spPr bwMode="auto">
            <a:xfrm>
              <a:off x="2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3" name="Oval 93"/>
            <p:cNvSpPr>
              <a:spLocks noChangeArrowheads="1"/>
            </p:cNvSpPr>
            <p:nvPr/>
          </p:nvSpPr>
          <p:spPr bwMode="auto">
            <a:xfrm>
              <a:off x="28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4" name="Oval 94"/>
            <p:cNvSpPr>
              <a:spLocks noChangeArrowheads="1"/>
            </p:cNvSpPr>
            <p:nvPr/>
          </p:nvSpPr>
          <p:spPr bwMode="auto">
            <a:xfrm>
              <a:off x="30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5" name="Oval 95"/>
            <p:cNvSpPr>
              <a:spLocks noChangeArrowheads="1"/>
            </p:cNvSpPr>
            <p:nvPr/>
          </p:nvSpPr>
          <p:spPr bwMode="auto">
            <a:xfrm>
              <a:off x="32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6" name="Oval 96"/>
            <p:cNvSpPr>
              <a:spLocks noChangeArrowheads="1"/>
            </p:cNvSpPr>
            <p:nvPr/>
          </p:nvSpPr>
          <p:spPr bwMode="auto">
            <a:xfrm>
              <a:off x="34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3457" name="Oval 97"/>
            <p:cNvSpPr>
              <a:spLocks noChangeArrowheads="1"/>
            </p:cNvSpPr>
            <p:nvPr/>
          </p:nvSpPr>
          <p:spPr bwMode="auto">
            <a:xfrm>
              <a:off x="3648" y="3600"/>
              <a:ext cx="40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423458" name="Group 98"/>
          <p:cNvGrpSpPr>
            <a:grpSpLocks/>
          </p:cNvGrpSpPr>
          <p:nvPr/>
        </p:nvGrpSpPr>
        <p:grpSpPr bwMode="auto">
          <a:xfrm>
            <a:off x="4648200" y="4783144"/>
            <a:ext cx="2590800" cy="369888"/>
            <a:chOff x="1968" y="3013"/>
            <a:chExt cx="1632" cy="233"/>
          </a:xfrm>
        </p:grpSpPr>
        <p:sp>
          <p:nvSpPr>
            <p:cNvPr id="1423459" name="AutoShape 99"/>
            <p:cNvSpPr>
              <a:spLocks/>
            </p:cNvSpPr>
            <p:nvPr/>
          </p:nvSpPr>
          <p:spPr bwMode="auto">
            <a:xfrm rot="3682897">
              <a:off x="2760" y="2376"/>
              <a:ext cx="47" cy="1632"/>
            </a:xfrm>
            <a:prstGeom prst="leftBracket">
              <a:avLst>
                <a:gd name="adj" fmla="val 28936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423460" name="Text Box 100"/>
            <p:cNvSpPr txBox="1">
              <a:spLocks noChangeArrowheads="1"/>
            </p:cNvSpPr>
            <p:nvPr/>
          </p:nvSpPr>
          <p:spPr bwMode="auto">
            <a:xfrm rot="19828516">
              <a:off x="2231" y="3013"/>
              <a:ext cx="9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>
                  <a:latin typeface="Calibri"/>
                  <a:cs typeface="Calibri"/>
                </a:rPr>
                <a:t>vector access</a:t>
              </a:r>
            </a:p>
          </p:txBody>
        </p:sp>
      </p:grpSp>
      <p:grpSp>
        <p:nvGrpSpPr>
          <p:cNvPr id="1423461" name="Group 101"/>
          <p:cNvGrpSpPr>
            <a:grpSpLocks/>
          </p:cNvGrpSpPr>
          <p:nvPr/>
        </p:nvGrpSpPr>
        <p:grpSpPr bwMode="auto">
          <a:xfrm>
            <a:off x="5257799" y="5316545"/>
            <a:ext cx="2432050" cy="398463"/>
            <a:chOff x="2352" y="3349"/>
            <a:chExt cx="1532" cy="251"/>
          </a:xfrm>
        </p:grpSpPr>
        <p:sp>
          <p:nvSpPr>
            <p:cNvPr id="1423462" name="Text Box 102"/>
            <p:cNvSpPr txBox="1">
              <a:spLocks noChangeArrowheads="1"/>
            </p:cNvSpPr>
            <p:nvPr/>
          </p:nvSpPr>
          <p:spPr bwMode="auto">
            <a:xfrm>
              <a:off x="2871" y="3349"/>
              <a:ext cx="101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b="1">
                  <a:latin typeface="Calibri"/>
                  <a:cs typeface="Calibri"/>
                </a:rPr>
                <a:t>scalar accesses</a:t>
              </a:r>
            </a:p>
          </p:txBody>
        </p:sp>
        <p:sp>
          <p:nvSpPr>
            <p:cNvPr id="1423463" name="AutoShape 103"/>
            <p:cNvSpPr>
              <a:spLocks/>
            </p:cNvSpPr>
            <p:nvPr/>
          </p:nvSpPr>
          <p:spPr bwMode="auto">
            <a:xfrm rot="5400000">
              <a:off x="3000" y="2904"/>
              <a:ext cx="48" cy="1344"/>
            </a:xfrm>
            <a:prstGeom prst="leftBracket">
              <a:avLst>
                <a:gd name="adj" fmla="val 507241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931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67" grpId="0" autoUpdateAnimBg="0"/>
      <p:bldP spid="1423368" grpId="0" autoUpdateAnimBg="0"/>
      <p:bldP spid="142336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Programmer-invisible hardware mechanism to give illusion of speed of fastest memory with size of largest memory.</a:t>
            </a:r>
          </a:p>
          <a:p>
            <a:pPr lvl="1"/>
            <a:r>
              <a:rPr lang="en-US" dirty="0"/>
              <a:t>Works fine even if programmer has no idea what a cache is.</a:t>
            </a:r>
          </a:p>
          <a:p>
            <a:pPr lvl="1"/>
            <a:r>
              <a:rPr lang="en-US" dirty="0"/>
              <a:t>However, performance-oriented programmers today sometimes “reverse engineer” cache design to design data structures to match cache.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Access without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 word instruction: </a:t>
            </a:r>
            <a:r>
              <a:rPr lang="en-US" dirty="0" err="1">
                <a:latin typeface="Courier"/>
                <a:cs typeface="Courier"/>
              </a:rPr>
              <a:t>lw</a:t>
            </a:r>
            <a:r>
              <a:rPr lang="en-US" dirty="0">
                <a:latin typeface="Courier"/>
                <a:cs typeface="Courier"/>
              </a:rPr>
              <a:t> $t0,0($t1)</a:t>
            </a:r>
          </a:p>
          <a:p>
            <a:r>
              <a:rPr lang="en-US" dirty="0"/>
              <a:t>$t1 contains 1022</a:t>
            </a:r>
            <a:r>
              <a:rPr lang="en-US" baseline="-25000" dirty="0"/>
              <a:t>ten, </a:t>
            </a:r>
            <a:r>
              <a:rPr lang="en-US" dirty="0"/>
              <a:t>Memory[1022] = 99</a:t>
            </a:r>
          </a:p>
          <a:p>
            <a:pPr>
              <a:buNone/>
            </a:pPr>
            <a:endParaRPr lang="en-US" baseline="-25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Processor issues address 1022</a:t>
            </a:r>
            <a:r>
              <a:rPr lang="en-US" baseline="-25000" dirty="0"/>
              <a:t>ten </a:t>
            </a:r>
            <a:r>
              <a:rPr lang="en-US" dirty="0"/>
              <a:t>to memory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reads word at address 1022</a:t>
            </a:r>
            <a:r>
              <a:rPr lang="en-US" baseline="-25000" dirty="0"/>
              <a:t>ten </a:t>
            </a:r>
            <a:r>
              <a:rPr lang="en-US" dirty="0"/>
              <a:t>(99)</a:t>
            </a:r>
            <a:endParaRPr lang="en-US" baseline="-25000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Memory sends 99 to processor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Processor loads 99 into register $t0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12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roup 268"/>
          <p:cNvGrpSpPr/>
          <p:nvPr/>
        </p:nvGrpSpPr>
        <p:grpSpPr>
          <a:xfrm>
            <a:off x="1828800" y="1600200"/>
            <a:ext cx="3048000" cy="3962400"/>
            <a:chOff x="609600" y="1676400"/>
            <a:chExt cx="3048000" cy="3962400"/>
          </a:xfrm>
        </p:grpSpPr>
        <p:sp>
          <p:nvSpPr>
            <p:cNvPr id="11" name="Rectangle 10"/>
            <p:cNvSpPr/>
            <p:nvPr/>
          </p:nvSpPr>
          <p:spPr>
            <a:xfrm>
              <a:off x="609600" y="1676400"/>
              <a:ext cx="3048000" cy="3962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Processor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38200" y="2286000"/>
              <a:ext cx="2590800" cy="5334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Control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048000"/>
              <a:ext cx="2590800" cy="23622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err="1">
                  <a:solidFill>
                    <a:schemeClr val="tx1"/>
                  </a:solidFill>
                </a:rPr>
                <a:t>Datapath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rot="5400000">
              <a:off x="1409700" y="2933700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6200000" flipV="1">
              <a:off x="2553494" y="2932906"/>
              <a:ext cx="228600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Adding Cache to Computer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3CCEFE-08E3-459A-8948-7EFFFC82C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270" name="Group 269"/>
          <p:cNvGrpSpPr/>
          <p:nvPr/>
        </p:nvGrpSpPr>
        <p:grpSpPr>
          <a:xfrm>
            <a:off x="1994775" y="3505200"/>
            <a:ext cx="2645083" cy="1828800"/>
            <a:chOff x="775574" y="3505200"/>
            <a:chExt cx="2645083" cy="1828800"/>
          </a:xfrm>
        </p:grpSpPr>
        <p:sp>
          <p:nvSpPr>
            <p:cNvPr id="12" name="Rectangle 11"/>
            <p:cNvSpPr/>
            <p:nvPr/>
          </p:nvSpPr>
          <p:spPr>
            <a:xfrm>
              <a:off x="914400" y="3505200"/>
              <a:ext cx="2362200" cy="2286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PC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914399" y="3886200"/>
              <a:ext cx="2362202" cy="685800"/>
              <a:chOff x="1600199" y="3962400"/>
              <a:chExt cx="1600201" cy="685800"/>
            </a:xfrm>
            <a:solidFill>
              <a:srgbClr val="9BBB59"/>
            </a:solidFill>
          </p:grpSpPr>
          <p:sp>
            <p:nvSpPr>
              <p:cNvPr id="13" name="Rectangle 12"/>
              <p:cNvSpPr/>
              <p:nvPr/>
            </p:nvSpPr>
            <p:spPr>
              <a:xfrm>
                <a:off x="1600200" y="3962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600200" y="4038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600200" y="41148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00200" y="4191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glow rad="101600">
                      <a:schemeClr val="bg1">
                        <a:alpha val="75000"/>
                      </a:schemeClr>
                    </a:glow>
                  </a:effectLst>
                </a:endParaRPr>
              </a:p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600200" y="42672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600200" y="43434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600200" y="44196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600199" y="4495800"/>
                <a:ext cx="1600199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600200" y="4572000"/>
                <a:ext cx="1600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905000" y="4114800"/>
                <a:ext cx="10310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effectLst>
                      <a:glow rad="254000">
                        <a:schemeClr val="bg1">
                          <a:alpha val="75000"/>
                        </a:schemeClr>
                      </a:glow>
                    </a:effectLst>
                  </a:rPr>
                  <a:t>Registers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75574" y="4648200"/>
              <a:ext cx="2645083" cy="685800"/>
              <a:chOff x="4433174" y="3352800"/>
              <a:chExt cx="2645083" cy="685800"/>
            </a:xfrm>
          </p:grpSpPr>
          <p:sp>
            <p:nvSpPr>
              <p:cNvPr id="23" name="Trapezoid 22"/>
              <p:cNvSpPr/>
              <p:nvPr/>
            </p:nvSpPr>
            <p:spPr>
              <a:xfrm flipV="1">
                <a:off x="4572000" y="3429000"/>
                <a:ext cx="2362200" cy="609600"/>
              </a:xfrm>
              <a:prstGeom prst="trapezoid">
                <a:avLst>
                  <a:gd name="adj" fmla="val 25000"/>
                </a:avLst>
              </a:prstGeom>
              <a:solidFill>
                <a:srgbClr val="C0504D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33174" y="3352800"/>
                <a:ext cx="2645083" cy="64633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Arithmetic &amp; Logic Unit</a:t>
                </a:r>
              </a:p>
              <a:p>
                <a:pPr algn="ctr"/>
                <a:r>
                  <a:rPr lang="en-US" dirty="0">
                    <a:effectLst>
                      <a:glow rad="152400">
                        <a:schemeClr val="bg1">
                          <a:alpha val="75000"/>
                        </a:schemeClr>
                      </a:glow>
                    </a:effectLst>
                  </a:rPr>
                  <a:t>(ALU)</a:t>
                </a:r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6781800" y="1524000"/>
            <a:ext cx="1905000" cy="4114800"/>
          </a:xfrm>
          <a:prstGeom prst="rect">
            <a:avLst/>
          </a:prstGeom>
          <a:solidFill>
            <a:srgbClr val="95B3D7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Memory</a:t>
            </a:r>
          </a:p>
        </p:txBody>
      </p:sp>
      <p:grpSp>
        <p:nvGrpSpPr>
          <p:cNvPr id="273" name="Group 272"/>
          <p:cNvGrpSpPr/>
          <p:nvPr/>
        </p:nvGrpSpPr>
        <p:grpSpPr>
          <a:xfrm>
            <a:off x="8686801" y="1676400"/>
            <a:ext cx="1572897" cy="762000"/>
            <a:chOff x="6656703" y="1676400"/>
            <a:chExt cx="1572897" cy="762000"/>
          </a:xfrm>
        </p:grpSpPr>
        <p:sp>
          <p:nvSpPr>
            <p:cNvPr id="51" name="Rectangle 50"/>
            <p:cNvSpPr/>
            <p:nvPr/>
          </p:nvSpPr>
          <p:spPr>
            <a:xfrm>
              <a:off x="7315200" y="16764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Input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 flipH="1" flipV="1">
              <a:off x="6656703" y="1981200"/>
              <a:ext cx="658497" cy="1588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4" name="Group 273"/>
          <p:cNvGrpSpPr/>
          <p:nvPr/>
        </p:nvGrpSpPr>
        <p:grpSpPr>
          <a:xfrm>
            <a:off x="8686801" y="4800600"/>
            <a:ext cx="1676399" cy="826692"/>
            <a:chOff x="6656703" y="4800600"/>
            <a:chExt cx="1572897" cy="762000"/>
          </a:xfrm>
        </p:grpSpPr>
        <p:sp>
          <p:nvSpPr>
            <p:cNvPr id="55" name="Rectangle 54"/>
            <p:cNvSpPr/>
            <p:nvPr/>
          </p:nvSpPr>
          <p:spPr>
            <a:xfrm>
              <a:off x="7315200" y="4800600"/>
              <a:ext cx="914400" cy="762000"/>
            </a:xfrm>
            <a:prstGeom prst="rect">
              <a:avLst/>
            </a:prstGeom>
            <a:solidFill>
              <a:srgbClr val="95B3D7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>
                  <a:solidFill>
                    <a:schemeClr val="tx1"/>
                  </a:solidFill>
                </a:rPr>
                <a:t>Output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>
              <a:off x="6656703" y="5181600"/>
              <a:ext cx="658497" cy="0"/>
            </a:xfrm>
            <a:prstGeom prst="straightConnector1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/>
          <p:cNvGrpSpPr/>
          <p:nvPr/>
        </p:nvGrpSpPr>
        <p:grpSpPr>
          <a:xfrm>
            <a:off x="6934200" y="1981200"/>
            <a:ext cx="1524000" cy="3429000"/>
            <a:chOff x="4953000" y="1981200"/>
            <a:chExt cx="1524000" cy="3429000"/>
          </a:xfrm>
        </p:grpSpPr>
        <p:grpSp>
          <p:nvGrpSpPr>
            <p:cNvPr id="75" name="Group 74"/>
            <p:cNvGrpSpPr/>
            <p:nvPr/>
          </p:nvGrpSpPr>
          <p:grpSpPr>
            <a:xfrm>
              <a:off x="4953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65" name="Rectangle 64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5334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77" name="Rectangle 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5715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87" name="Rectangle 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>
              <a:off x="6096000" y="40386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97" name="Rectangle 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4953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6" name="Group 115"/>
            <p:cNvGrpSpPr/>
            <p:nvPr/>
          </p:nvGrpSpPr>
          <p:grpSpPr>
            <a:xfrm>
              <a:off x="5334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17" name="Rectangle 1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5715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27" name="Rectangle 1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096000" y="47244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37" name="Rectangle 1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4953000" y="3352800"/>
              <a:ext cx="381000" cy="685800"/>
              <a:chOff x="7543800" y="3581400"/>
              <a:chExt cx="2362200" cy="685800"/>
            </a:xfrm>
            <a:solidFill>
              <a:srgbClr val="9BBB59"/>
            </a:solidFill>
          </p:grpSpPr>
          <p:sp>
            <p:nvSpPr>
              <p:cNvPr id="147" name="Rectangle 1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5334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57" name="Rectangle 1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6" name="Group 165"/>
            <p:cNvGrpSpPr/>
            <p:nvPr/>
          </p:nvGrpSpPr>
          <p:grpSpPr>
            <a:xfrm>
              <a:off x="5715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67" name="Rectangle 16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6096000" y="33528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77" name="Rectangle 17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6" name="Group 185"/>
            <p:cNvGrpSpPr/>
            <p:nvPr/>
          </p:nvGrpSpPr>
          <p:grpSpPr>
            <a:xfrm>
              <a:off x="4953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87" name="Rectangle 18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6" name="Group 195"/>
            <p:cNvGrpSpPr/>
            <p:nvPr/>
          </p:nvGrpSpPr>
          <p:grpSpPr>
            <a:xfrm>
              <a:off x="5334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197" name="Rectangle 19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15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07" name="Rectangle 20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6096000" y="26670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17" name="Rectangle 21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4953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27" name="Rectangle 22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5334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37" name="Rectangle 23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5715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47" name="Rectangle 24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9" name="Rectangle 24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6" name="Group 255"/>
            <p:cNvGrpSpPr/>
            <p:nvPr/>
          </p:nvGrpSpPr>
          <p:grpSpPr>
            <a:xfrm>
              <a:off x="6096000" y="1981200"/>
              <a:ext cx="381000" cy="685800"/>
              <a:chOff x="7543800" y="3581400"/>
              <a:chExt cx="2362200" cy="685800"/>
            </a:xfrm>
            <a:solidFill>
              <a:schemeClr val="accent3"/>
            </a:solidFill>
          </p:grpSpPr>
          <p:sp>
            <p:nvSpPr>
              <p:cNvPr id="257" name="Rectangle 256"/>
              <p:cNvSpPr/>
              <p:nvPr/>
            </p:nvSpPr>
            <p:spPr>
              <a:xfrm>
                <a:off x="7543800" y="3581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7543800" y="3657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7543800" y="3733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7543800" y="3810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7543800" y="38862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7543800" y="39624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543800" y="40386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7543800" y="41148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7543800" y="4191000"/>
                <a:ext cx="2362200" cy="76200"/>
              </a:xfrm>
              <a:prstGeom prst="rect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181600" y="33528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glow rad="228600">
                      <a:schemeClr val="bg1">
                        <a:alpha val="75000"/>
                      </a:schemeClr>
                    </a:glow>
                  </a:effectLst>
                </a:rPr>
                <a:t>Bytes</a:t>
              </a: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4267201" y="1752600"/>
            <a:ext cx="3220753" cy="4636532"/>
            <a:chOff x="2743200" y="1752600"/>
            <a:chExt cx="3220753" cy="4636532"/>
          </a:xfrm>
        </p:grpSpPr>
        <p:grpSp>
          <p:nvGrpSpPr>
            <p:cNvPr id="272" name="Group 271"/>
            <p:cNvGrpSpPr/>
            <p:nvPr/>
          </p:nvGrpSpPr>
          <p:grpSpPr>
            <a:xfrm>
              <a:off x="3276600" y="1752600"/>
              <a:ext cx="1981200" cy="3694331"/>
              <a:chOff x="3276600" y="1752600"/>
              <a:chExt cx="1981200" cy="3694331"/>
            </a:xfrm>
          </p:grpSpPr>
          <p:cxnSp>
            <p:nvCxnSpPr>
              <p:cNvPr id="31" name="Straight Arrow Connector 30"/>
              <p:cNvCxnSpPr/>
              <p:nvPr/>
            </p:nvCxnSpPr>
            <p:spPr>
              <a:xfrm>
                <a:off x="3352800" y="2514600"/>
                <a:ext cx="1905000" cy="0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11" idx="3"/>
                <a:endCxn id="30" idx="1"/>
              </p:cNvCxnSpPr>
              <p:nvPr/>
            </p:nvCxnSpPr>
            <p:spPr>
              <a:xfrm>
                <a:off x="3352800" y="3581400"/>
                <a:ext cx="1905000" cy="0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3352800" y="4495800"/>
                <a:ext cx="1905000" cy="1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3352800" y="4724400"/>
                <a:ext cx="1905000" cy="0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352800" y="1752600"/>
                <a:ext cx="14251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Enable?</a:t>
                </a:r>
              </a:p>
              <a:p>
                <a:r>
                  <a:rPr lang="en-US" dirty="0"/>
                  <a:t>Read/Write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3276600" y="3200400"/>
                <a:ext cx="10644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Address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276600" y="3886200"/>
                <a:ext cx="9524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Write Data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352800" y="4800600"/>
                <a:ext cx="8762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ReadData</a:t>
                </a:r>
                <a:endParaRPr lang="en-US" dirty="0"/>
              </a:p>
            </p:txBody>
          </p:sp>
        </p:grpSp>
        <p:grpSp>
          <p:nvGrpSpPr>
            <p:cNvPr id="279" name="Group 278"/>
            <p:cNvGrpSpPr/>
            <p:nvPr/>
          </p:nvGrpSpPr>
          <p:grpSpPr>
            <a:xfrm>
              <a:off x="2743200" y="5715000"/>
              <a:ext cx="3220753" cy="674132"/>
              <a:chOff x="2819400" y="5791200"/>
              <a:chExt cx="3220753" cy="674132"/>
            </a:xfrm>
          </p:grpSpPr>
          <p:sp>
            <p:nvSpPr>
              <p:cNvPr id="276" name="Left Brace 275"/>
              <p:cNvSpPr/>
              <p:nvPr/>
            </p:nvSpPr>
            <p:spPr>
              <a:xfrm rot="16200000">
                <a:off x="4191000" y="5029200"/>
                <a:ext cx="381000" cy="1905000"/>
              </a:xfrm>
              <a:prstGeom prst="leftBrace">
                <a:avLst>
                  <a:gd name="adj1" fmla="val 67668"/>
                  <a:gd name="adj2" fmla="val 47995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819400" y="6096000"/>
                <a:ext cx="3220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Processor-Memory Interface</a:t>
                </a:r>
              </a:p>
            </p:txBody>
          </p:sp>
        </p:grpSp>
      </p:grpSp>
      <p:grpSp>
        <p:nvGrpSpPr>
          <p:cNvPr id="285" name="Group 284"/>
          <p:cNvGrpSpPr/>
          <p:nvPr/>
        </p:nvGrpSpPr>
        <p:grpSpPr>
          <a:xfrm>
            <a:off x="8354697" y="5791200"/>
            <a:ext cx="2636876" cy="674132"/>
            <a:chOff x="6324600" y="5791200"/>
            <a:chExt cx="2636876" cy="674132"/>
          </a:xfrm>
        </p:grpSpPr>
        <p:sp>
          <p:nvSpPr>
            <p:cNvPr id="283" name="Left Brace 282"/>
            <p:cNvSpPr/>
            <p:nvPr/>
          </p:nvSpPr>
          <p:spPr>
            <a:xfrm rot="16200000">
              <a:off x="6934200" y="5410200"/>
              <a:ext cx="381000" cy="1143000"/>
            </a:xfrm>
            <a:prstGeom prst="leftBrace">
              <a:avLst>
                <a:gd name="adj1" fmla="val 28383"/>
                <a:gd name="adj2" fmla="val 50000"/>
              </a:avLst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6324600" y="6096000"/>
              <a:ext cx="263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I/O-Memory Interfaces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6946788" y="2601652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288" name="Rectangle 287"/>
          <p:cNvSpPr/>
          <p:nvPr/>
        </p:nvSpPr>
        <p:spPr>
          <a:xfrm>
            <a:off x="6922790" y="4420874"/>
            <a:ext cx="1517017" cy="758448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334000" y="2362200"/>
            <a:ext cx="1522028" cy="2514600"/>
            <a:chOff x="3810000" y="2362200"/>
            <a:chExt cx="1522028" cy="2514600"/>
          </a:xfrm>
        </p:grpSpPr>
        <p:grpSp>
          <p:nvGrpSpPr>
            <p:cNvPr id="33" name="Group 32"/>
            <p:cNvGrpSpPr/>
            <p:nvPr/>
          </p:nvGrpSpPr>
          <p:grpSpPr>
            <a:xfrm>
              <a:off x="4191000" y="2362200"/>
              <a:ext cx="838200" cy="2514600"/>
              <a:chOff x="3962400" y="685800"/>
              <a:chExt cx="762000" cy="1066800"/>
            </a:xfrm>
          </p:grpSpPr>
          <p:sp>
            <p:nvSpPr>
              <p:cNvPr id="289" name="Rectangle 288"/>
              <p:cNvSpPr/>
              <p:nvPr/>
            </p:nvSpPr>
            <p:spPr>
              <a:xfrm>
                <a:off x="3962400" y="6858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4343400" y="6858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3962400" y="7620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4343400" y="7620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3962400" y="8382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4343400" y="8382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3962400" y="9144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4343400" y="9144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3962400" y="9906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4343400" y="9906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3962400" y="10668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4343400" y="10668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3962400" y="11430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4343400" y="11430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3962400" y="12192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4343400" y="12192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3962400" y="12954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4343400" y="12954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3962400" y="13716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4343400" y="13716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3962400" y="14478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343400" y="14478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3962400" y="15240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343400" y="15240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3962400" y="16002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4343400" y="16002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3962400" y="16764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4343400" y="1676400"/>
                <a:ext cx="381000" cy="76200"/>
              </a:xfrm>
              <a:prstGeom prst="rect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7" name="TextBox 316"/>
            <p:cNvSpPr txBox="1"/>
            <p:nvPr/>
          </p:nvSpPr>
          <p:spPr>
            <a:xfrm>
              <a:off x="3810000" y="2819400"/>
              <a:ext cx="1522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effectLst>
                    <a:glow rad="254000">
                      <a:schemeClr val="bg1">
                        <a:alpha val="75000"/>
                      </a:schemeClr>
                    </a:glow>
                  </a:effectLst>
                </a:rPr>
                <a:t>Cache</a:t>
              </a:r>
            </a:p>
          </p:txBody>
        </p:sp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F7589302-ADAD-4C50-8187-B969D127F049}"/>
              </a:ext>
            </a:extLst>
          </p:cNvPr>
          <p:cNvSpPr/>
          <p:nvPr/>
        </p:nvSpPr>
        <p:spPr>
          <a:xfrm>
            <a:off x="289073" y="6375012"/>
            <a:ext cx="51474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200" dirty="0"/>
              <a:t>Source: Slides by K. </a:t>
            </a:r>
            <a:r>
              <a:rPr lang="en-HK" sz="1200" dirty="0" err="1"/>
              <a:t>Asanovic</a:t>
            </a:r>
            <a:r>
              <a:rPr lang="en-HK" sz="1200" dirty="0"/>
              <a:t> &amp; V. </a:t>
            </a:r>
            <a:r>
              <a:rPr lang="en-HK" sz="1200" dirty="0" err="1"/>
              <a:t>Stojanovic</a:t>
            </a:r>
            <a:r>
              <a:rPr lang="en-HK" sz="1200" dirty="0"/>
              <a:t> for CS61C at UC/</a:t>
            </a:r>
            <a:r>
              <a:rPr lang="en-HK" sz="1200" dirty="0" err="1"/>
              <a:t>Berlekey</a:t>
            </a:r>
            <a:endParaRPr lang="en-HK" sz="1200" dirty="0"/>
          </a:p>
        </p:txBody>
      </p:sp>
    </p:spTree>
    <p:extLst>
      <p:ext uri="{BB962C8B-B14F-4D97-AF65-F5344CB8AC3E}">
        <p14:creationId xmlns:p14="http://schemas.microsoft.com/office/powerpoint/2010/main" val="31987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Access with Cache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Load word instruction: </a:t>
            </a:r>
            <a:r>
              <a:rPr lang="en-US" dirty="0" err="1">
                <a:latin typeface="Courier"/>
                <a:cs typeface="Courier"/>
              </a:rPr>
              <a:t>lw</a:t>
            </a:r>
            <a:r>
              <a:rPr lang="en-US" dirty="0">
                <a:latin typeface="Courier"/>
                <a:cs typeface="Courier"/>
              </a:rPr>
              <a:t> $t0,0($t1)</a:t>
            </a:r>
          </a:p>
          <a:p>
            <a:r>
              <a:rPr lang="en-US" dirty="0"/>
              <a:t>$t1 contains 1022</a:t>
            </a:r>
            <a:r>
              <a:rPr lang="en-US" baseline="-25000" dirty="0"/>
              <a:t>ten, </a:t>
            </a:r>
            <a:r>
              <a:rPr lang="en-US" dirty="0"/>
              <a:t>Memory[1022] = 99</a:t>
            </a:r>
            <a:endParaRPr lang="en-US" baseline="-25000" dirty="0"/>
          </a:p>
          <a:p>
            <a:r>
              <a:rPr lang="en-US" dirty="0"/>
              <a:t>With cache (similar to a hash)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Processor issues address 1022</a:t>
            </a:r>
            <a:r>
              <a:rPr lang="en-US" baseline="-25000" dirty="0"/>
              <a:t>ten </a:t>
            </a:r>
            <a:r>
              <a:rPr lang="en-US" dirty="0"/>
              <a:t>to cache.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Cache checks to see if has copy of data at address 1022</a:t>
            </a:r>
            <a:r>
              <a:rPr lang="en-US" baseline="-25000" dirty="0"/>
              <a:t>ten</a:t>
            </a:r>
            <a:r>
              <a:rPr lang="en-US" dirty="0"/>
              <a:t>.</a:t>
            </a:r>
          </a:p>
          <a:p>
            <a:pPr marL="1371600" lvl="2" indent="-514350">
              <a:buNone/>
            </a:pPr>
            <a:r>
              <a:rPr lang="en-US" dirty="0"/>
              <a:t>2a.	If finds a match (</a:t>
            </a:r>
            <a:r>
              <a:rPr lang="en-US" dirty="0">
                <a:solidFill>
                  <a:srgbClr val="0070C0"/>
                </a:solidFill>
              </a:rPr>
              <a:t>Hit</a:t>
            </a:r>
            <a:r>
              <a:rPr lang="en-US" dirty="0"/>
              <a:t>): cache reads 99, sends to processor.</a:t>
            </a:r>
          </a:p>
          <a:p>
            <a:pPr marL="1371600" lvl="2" indent="-514350">
              <a:buNone/>
            </a:pPr>
            <a:r>
              <a:rPr lang="en-US" dirty="0"/>
              <a:t>2b.	No match (</a:t>
            </a:r>
            <a:r>
              <a:rPr lang="en-US" dirty="0">
                <a:solidFill>
                  <a:srgbClr val="0070C0"/>
                </a:solidFill>
              </a:rPr>
              <a:t>Miss</a:t>
            </a:r>
            <a:r>
              <a:rPr lang="en-US" dirty="0"/>
              <a:t>): cache sends address 1022 to memory</a:t>
            </a:r>
            <a:endParaRPr lang="en-US" baseline="-25000" dirty="0"/>
          </a:p>
          <a:p>
            <a:pPr marL="1828800" lvl="3" indent="-514350">
              <a:buFont typeface="+mj-lt"/>
              <a:buAutoNum type="romanUcPeriod"/>
            </a:pPr>
            <a:r>
              <a:rPr lang="en-US" dirty="0"/>
              <a:t>Memory reads 99 at address 1022</a:t>
            </a:r>
            <a:r>
              <a:rPr lang="en-US" baseline="-25000" dirty="0"/>
              <a:t>ten</a:t>
            </a:r>
            <a:r>
              <a:rPr lang="en-US" dirty="0"/>
              <a:t>.</a:t>
            </a:r>
            <a:endParaRPr lang="en-US" baseline="-25000" dirty="0"/>
          </a:p>
          <a:p>
            <a:pPr marL="1828800" lvl="3" indent="-514350">
              <a:buFont typeface="+mj-lt"/>
              <a:buAutoNum type="romanUcPeriod"/>
            </a:pPr>
            <a:r>
              <a:rPr lang="en-US" dirty="0"/>
              <a:t>Memory sends 99 to cache.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/>
              <a:t>Cache replaces word with new 99.</a:t>
            </a:r>
          </a:p>
          <a:p>
            <a:pPr marL="1828800" lvl="3" indent="-514350">
              <a:buFont typeface="+mj-lt"/>
              <a:buAutoNum type="romanUcPeriod"/>
            </a:pPr>
            <a:r>
              <a:rPr lang="en-US" dirty="0"/>
              <a:t>Cache sends 99 to processor.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Processor loads 99 into register $t0.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“Tags”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way to tell if have copy of location in memory so that can decide on hit or miss.</a:t>
            </a:r>
          </a:p>
          <a:p>
            <a:r>
              <a:rPr lang="en-US" dirty="0"/>
              <a:t>On cache miss, put memory address of block in “tag address” of cache block.</a:t>
            </a:r>
          </a:p>
          <a:p>
            <a:pPr lvl="1"/>
            <a:r>
              <a:rPr lang="en-US" dirty="0"/>
              <a:t>1022 placed in tag next to data from memory (99)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95750"/>
              </p:ext>
            </p:extLst>
          </p:nvPr>
        </p:nvGraphicFramePr>
        <p:xfrm>
          <a:off x="2165353" y="4064070"/>
          <a:ext cx="6096000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148311" y="4922865"/>
            <a:ext cx="6113940" cy="602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8262253" y="4621533"/>
            <a:ext cx="1334733" cy="1291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8" idx="2"/>
          </p:cNvCxnSpPr>
          <p:nvPr/>
        </p:nvCxnSpPr>
        <p:spPr>
          <a:xfrm flipH="1">
            <a:off x="8240726" y="5554117"/>
            <a:ext cx="1568655" cy="2727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2"/>
          </p:cNvCxnSpPr>
          <p:nvPr/>
        </p:nvCxnSpPr>
        <p:spPr>
          <a:xfrm flipH="1">
            <a:off x="8262252" y="5554117"/>
            <a:ext cx="1547128" cy="746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97089" y="4600010"/>
            <a:ext cx="22245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From earlier</a:t>
            </a:r>
          </a:p>
          <a:p>
            <a:r>
              <a:rPr lang="en-US" sz="2800" dirty="0"/>
              <a:t>instructions</a:t>
            </a:r>
          </a:p>
        </p:txBody>
      </p:sp>
      <p:cxnSp>
        <p:nvCxnSpPr>
          <p:cNvPr id="23" name="Straight Arrow Connector 22"/>
          <p:cNvCxnSpPr>
            <a:stCxn id="18" idx="1"/>
          </p:cNvCxnSpPr>
          <p:nvPr/>
        </p:nvCxnSpPr>
        <p:spPr>
          <a:xfrm flipH="1">
            <a:off x="8305310" y="5077063"/>
            <a:ext cx="391779" cy="39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8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AF177-3512-4ECA-9EB5-17C595D28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/>
              <a:t>Goals of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24784-C840-43DA-A14F-5D729B91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Understand the tradeoff among size, cost and performance of NRAM, DRAM, Flash and secondary storages.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Understand the two principles of locality: temporal and spatial.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Understand how cache provides the illusion of accessing a fast and vast memory.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Understand the Direct Mapped, Set Associativity and Fully Associative methods to find block in cache using Tag field and Valid bit for Hit.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Understand how Write-Through vs. Write-Back support the memory store operations.</a:t>
            </a:r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4096B-79F0-4BB7-B4A6-F2586B47F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2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>
            <a:stCxn id="55" idx="2"/>
          </p:cNvCxnSpPr>
          <p:nvPr/>
        </p:nvCxnSpPr>
        <p:spPr>
          <a:xfrm flipH="1">
            <a:off x="8388515" y="3970199"/>
            <a:ext cx="2898" cy="130848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968" y="322404"/>
            <a:ext cx="7026046" cy="1283559"/>
          </a:xfrm>
        </p:spPr>
        <p:txBody>
          <a:bodyPr>
            <a:noAutofit/>
          </a:bodyPr>
          <a:lstStyle/>
          <a:p>
            <a:r>
              <a:rPr lang="en-US" dirty="0"/>
              <a:t>Anatomy of a 16 Byte Cache, 4 Byte Block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968" y="1890274"/>
            <a:ext cx="5709434" cy="3920778"/>
          </a:xfrm>
        </p:spPr>
        <p:txBody>
          <a:bodyPr/>
          <a:lstStyle/>
          <a:p>
            <a:r>
              <a:rPr lang="en-US" dirty="0"/>
              <a:t>Operations: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Cache Hit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Cache Miss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Refill cache from memory</a:t>
            </a:r>
          </a:p>
          <a:p>
            <a:r>
              <a:rPr lang="en-US" dirty="0"/>
              <a:t>Cache needs Address Tags to decide if Processor Address is a Cache Hit or Cache Miss</a:t>
            </a:r>
          </a:p>
          <a:p>
            <a:pPr lvl="1"/>
            <a:r>
              <a:rPr lang="en-US" dirty="0"/>
              <a:t>Compares all 4 tags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36568" y="340772"/>
            <a:ext cx="3853109" cy="80945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Processor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342508" y="1235845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85373" y="1264383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422192" y="1949291"/>
            <a:ext cx="3824568" cy="2497061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840377" y="3904132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37929" y="4598752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052252" y="4613021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465004" y="5288218"/>
            <a:ext cx="3781756" cy="673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Memory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9563371" y="1135964"/>
            <a:ext cx="829126" cy="4104888"/>
            <a:chOff x="6890650" y="1812156"/>
            <a:chExt cx="1505253" cy="4104888"/>
          </a:xfrm>
        </p:grpSpPr>
        <p:cxnSp>
          <p:nvCxnSpPr>
            <p:cNvPr id="45" name="Straight Arrow Connector 44"/>
            <p:cNvCxnSpPr>
              <a:stCxn id="13" idx="2"/>
            </p:cNvCxnSpPr>
            <p:nvPr/>
          </p:nvCxnSpPr>
          <p:spPr>
            <a:xfrm rot="5400000">
              <a:off x="6992755" y="5260664"/>
              <a:ext cx="1293913" cy="18848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3" idx="0"/>
            </p:cNvCxnSpPr>
            <p:nvPr/>
          </p:nvCxnSpPr>
          <p:spPr>
            <a:xfrm rot="5400000">
              <a:off x="6892886" y="2568406"/>
              <a:ext cx="1512503" cy="4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7"/>
            <p:cNvGrpSpPr/>
            <p:nvPr/>
          </p:nvGrpSpPr>
          <p:grpSpPr>
            <a:xfrm>
              <a:off x="6890650" y="3324660"/>
              <a:ext cx="1505253" cy="1298472"/>
              <a:chOff x="6890650" y="3324660"/>
              <a:chExt cx="1505253" cy="129847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921325" y="3324660"/>
                <a:ext cx="1455619" cy="129847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>
                <a:stCxn id="13" idx="1"/>
                <a:endCxn id="13" idx="3"/>
              </p:cNvCxnSpPr>
              <p:nvPr/>
            </p:nvCxnSpPr>
            <p:spPr>
              <a:xfrm rot="10800000" flipH="1">
                <a:off x="6921324" y="3973896"/>
                <a:ext cx="145561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910474" y="3659035"/>
                <a:ext cx="148542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890650" y="4263434"/>
                <a:ext cx="148542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>
            <a:endCxn id="55" idx="0"/>
          </p:cNvCxnSpPr>
          <p:nvPr/>
        </p:nvCxnSpPr>
        <p:spPr>
          <a:xfrm rot="16200000" flipH="1">
            <a:off x="7617590" y="1897904"/>
            <a:ext cx="1512504" cy="35141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53"/>
          <p:cNvGrpSpPr/>
          <p:nvPr/>
        </p:nvGrpSpPr>
        <p:grpSpPr>
          <a:xfrm>
            <a:off x="7936604" y="2671726"/>
            <a:ext cx="902593" cy="1298472"/>
            <a:chOff x="6890650" y="3324660"/>
            <a:chExt cx="1505253" cy="1298472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55" name="Rectangle 54"/>
            <p:cNvSpPr/>
            <p:nvPr/>
          </p:nvSpPr>
          <p:spPr>
            <a:xfrm>
              <a:off x="6921325" y="3324660"/>
              <a:ext cx="1455619" cy="12984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>
              <a:stCxn id="55" idx="1"/>
              <a:endCxn id="55" idx="3"/>
            </p:cNvCxnSpPr>
            <p:nvPr/>
          </p:nvCxnSpPr>
          <p:spPr>
            <a:xfrm rot="10800000" flipH="1">
              <a:off x="6921324" y="3973896"/>
              <a:ext cx="145561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10474" y="3659035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890650" y="4263434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8098584" y="2977093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1022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862889" y="295730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62" name="Rectangle 61"/>
          <p:cNvSpPr/>
          <p:nvPr/>
        </p:nvSpPr>
        <p:spPr>
          <a:xfrm flipH="1">
            <a:off x="8188096" y="2611189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252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9862889" y="3238845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9862889" y="3520387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862889" y="259313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8134277" y="3301682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131</a:t>
            </a:r>
          </a:p>
        </p:txBody>
      </p:sp>
      <p:sp>
        <p:nvSpPr>
          <p:cNvPr id="67" name="Rectangle 66"/>
          <p:cNvSpPr/>
          <p:nvPr/>
        </p:nvSpPr>
        <p:spPr>
          <a:xfrm flipH="1">
            <a:off x="8145040" y="3626272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2041</a:t>
            </a:r>
          </a:p>
        </p:txBody>
      </p:sp>
    </p:spTree>
    <p:extLst>
      <p:ext uri="{BB962C8B-B14F-4D97-AF65-F5344CB8AC3E}">
        <p14:creationId xmlns:p14="http://schemas.microsoft.com/office/powerpoint/2010/main" val="11355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575846"/>
              </p:ext>
            </p:extLst>
          </p:nvPr>
        </p:nvGraphicFramePr>
        <p:xfrm>
          <a:off x="2819931" y="4075755"/>
          <a:ext cx="5984772" cy="2574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2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2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7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0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0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0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0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645688"/>
              </p:ext>
            </p:extLst>
          </p:nvPr>
        </p:nvGraphicFramePr>
        <p:xfrm>
          <a:off x="2772389" y="4056386"/>
          <a:ext cx="6096000" cy="244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1022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 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Replacement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Suppose processor now requests location 511, which contains 11.</a:t>
            </a:r>
          </a:p>
          <a:p>
            <a:r>
              <a:rPr lang="en-US" dirty="0"/>
              <a:t>Doesn’t match any cache block, so must “evict” one resident block to make room.</a:t>
            </a:r>
          </a:p>
          <a:p>
            <a:pPr lvl="1"/>
            <a:r>
              <a:rPr lang="en-US" dirty="0"/>
              <a:t>Which block to evict?</a:t>
            </a:r>
          </a:p>
          <a:p>
            <a:r>
              <a:rPr lang="en-US" dirty="0"/>
              <a:t>Replace “victim” with new memory block at address 511.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2291" y="5431751"/>
            <a:ext cx="6113940" cy="6026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3366FF"/>
                </a:solidFill>
              </a:rPr>
              <a:t>Hit rate</a:t>
            </a:r>
            <a:r>
              <a:rPr lang="en-US" dirty="0"/>
              <a:t>: fraction of accesses that hit in the cache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3366FF"/>
                </a:solidFill>
              </a:rPr>
              <a:t>Miss rate</a:t>
            </a:r>
            <a:r>
              <a:rPr lang="en-US" dirty="0"/>
              <a:t>: 1 – Hit rate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3366FF"/>
                </a:solidFill>
              </a:rPr>
              <a:t>Miss penalty</a:t>
            </a:r>
            <a:r>
              <a:rPr lang="en-US" dirty="0"/>
              <a:t>: time to replace a block from lower level in memory hierarchy to cache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3366FF"/>
                </a:solidFill>
              </a:rPr>
              <a:t>Hit time</a:t>
            </a:r>
            <a:r>
              <a:rPr lang="en-US" dirty="0"/>
              <a:t>: time to access cache memory (including tag comparison)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Average Memory Access Time (AMAT)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Average Memory Access Time </a:t>
            </a:r>
            <a:r>
              <a:rPr lang="en-US" dirty="0"/>
              <a:t>(AMAT) is the average to access memory considering both hits and misses in the cache.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AMAT =  Time for a hit + Miss rate x Miss penalty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Time for a hit = hit detection + data transfer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Miss penalty =  the time required to fetch the block from the next lower level of the hierarchy and load it into the cache.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Example: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processor with a 1 ns clock cycle time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miss penalty of 20 clock cycles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miss rate of 0.05 misses per instruction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 cache access time (including hit detection) of 1 clock cycle.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AMAT = </a:t>
            </a:r>
            <a:r>
              <a:rPr lang="en-HK" dirty="0"/>
              <a:t>1 + 0.05 × 20 = 2 clock cycles (i.e., 2 ns)</a:t>
            </a:r>
            <a:endParaRPr lang="en-US" dirty="0"/>
          </a:p>
          <a:p>
            <a:pPr marL="287338" lvl="1" indent="-287338">
              <a:lnSpc>
                <a:spcPct val="100000"/>
              </a:lnSpc>
              <a:spcBef>
                <a:spcPts val="600"/>
              </a:spcBef>
              <a:buNone/>
            </a:pPr>
            <a:endParaRPr lang="en-US" sz="3613" dirty="0">
              <a:solidFill>
                <a:srgbClr val="FF0000"/>
              </a:solidFill>
            </a:endParaRPr>
          </a:p>
          <a:p>
            <a:pPr marL="287338" lvl="1" indent="-287338">
              <a:lnSpc>
                <a:spcPct val="100000"/>
              </a:lnSpc>
              <a:spcBef>
                <a:spcPts val="600"/>
              </a:spcBef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667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Must be Aligned in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Word blocks are aligned, so binary address of all words in cache always ends in 00</a:t>
            </a:r>
            <a:r>
              <a:rPr lang="en-US" baseline="-25000" dirty="0"/>
              <a:t>two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Word alignment: data are stored at an address that is divisible by 4. </a:t>
            </a:r>
          </a:p>
          <a:p>
            <a:r>
              <a:rPr lang="en-US" dirty="0"/>
              <a:t>Don’t need to compare last 2 bits of 32-bit byte address (comparator can be narrower)</a:t>
            </a:r>
          </a:p>
          <a:p>
            <a:pPr>
              <a:buNone/>
            </a:pPr>
            <a:r>
              <a:rPr lang="en-US" dirty="0"/>
              <a:t>=&gt; Don’t need to store last 2 bits of 32-bit byte address in Cache Tag (Tag can be narrower)</a:t>
            </a:r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  <a:p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94968" y="322404"/>
            <a:ext cx="7173913" cy="1226177"/>
          </a:xfrm>
        </p:spPr>
        <p:txBody>
          <a:bodyPr>
            <a:noAutofit/>
          </a:bodyPr>
          <a:lstStyle/>
          <a:p>
            <a:r>
              <a:rPr lang="en-US" dirty="0"/>
              <a:t>Anatomy of a 32B Cache, 8B Block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968" y="1828800"/>
            <a:ext cx="6713747" cy="4343400"/>
          </a:xfrm>
        </p:spPr>
        <p:txBody>
          <a:bodyPr>
            <a:normAutofit/>
          </a:bodyPr>
          <a:lstStyle/>
          <a:p>
            <a:r>
              <a:rPr lang="en-US" dirty="0"/>
              <a:t>Blocks must be aligned in pairs, otherwise could get same word twice in cache</a:t>
            </a:r>
          </a:p>
          <a:p>
            <a:pPr>
              <a:buFont typeface="Symbol" pitchFamily="1" charset="2"/>
              <a:buChar char=""/>
            </a:pPr>
            <a:r>
              <a:rPr lang="en-US" dirty="0"/>
              <a:t>Tags only have even-numbered words</a:t>
            </a:r>
          </a:p>
          <a:p>
            <a:pPr>
              <a:buFont typeface="Symbol" pitchFamily="1" charset="2"/>
              <a:buChar char=""/>
            </a:pPr>
            <a:r>
              <a:rPr lang="en-US" dirty="0"/>
              <a:t> Last 3 bits of address always 000</a:t>
            </a:r>
            <a:r>
              <a:rPr lang="en-US" baseline="-25000" dirty="0"/>
              <a:t>two</a:t>
            </a:r>
          </a:p>
          <a:p>
            <a:pPr>
              <a:buFont typeface="Symbol" pitchFamily="1" charset="2"/>
              <a:buChar char=""/>
            </a:pPr>
            <a:r>
              <a:rPr lang="en-US" dirty="0"/>
              <a:t>Tags, comparators can be narrower </a:t>
            </a:r>
            <a:endParaRPr lang="en-US" baseline="-25000" dirty="0"/>
          </a:p>
          <a:p>
            <a:r>
              <a:rPr lang="en-US" dirty="0"/>
              <a:t>Can get hit for either word in block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8667698" y="4077770"/>
            <a:ext cx="17779" cy="132497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647997" y="510475"/>
            <a:ext cx="3853109" cy="7473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Processor</a:t>
            </a:r>
            <a:endParaRPr lang="en-US" sz="3200" dirty="0"/>
          </a:p>
        </p:txBody>
      </p:sp>
      <p:sp>
        <p:nvSpPr>
          <p:cNvPr id="77" name="TextBox 76"/>
          <p:cNvSpPr txBox="1"/>
          <p:nvPr/>
        </p:nvSpPr>
        <p:spPr>
          <a:xfrm>
            <a:off x="7653937" y="1343417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289162" y="1328907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733622" y="2056863"/>
            <a:ext cx="4336809" cy="2583262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9217783" y="4011705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616370" y="4706324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9363681" y="4720593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776434" y="5395790"/>
            <a:ext cx="3781756" cy="66222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Memory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>
          <a:xfrm rot="16200000" flipH="1">
            <a:off x="9773804" y="4690948"/>
            <a:ext cx="1283417" cy="10546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47"/>
          <p:cNvGrpSpPr/>
          <p:nvPr/>
        </p:nvGrpSpPr>
        <p:grpSpPr>
          <a:xfrm>
            <a:off x="9981873" y="2756041"/>
            <a:ext cx="850116" cy="1298472"/>
            <a:chOff x="6890650" y="3324660"/>
            <a:chExt cx="1505253" cy="12984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4" name="Rectangle 12"/>
            <p:cNvSpPr/>
            <p:nvPr/>
          </p:nvSpPr>
          <p:spPr>
            <a:xfrm>
              <a:off x="6921325" y="3324660"/>
              <a:ext cx="1455619" cy="12984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5" name="Straight Connector 114"/>
            <p:cNvCxnSpPr/>
            <p:nvPr/>
          </p:nvCxnSpPr>
          <p:spPr>
            <a:xfrm rot="10800000" flipH="1">
              <a:off x="6921324" y="3973896"/>
              <a:ext cx="145561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6910474" y="3659035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>
              <a:off x="6890650" y="4263434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Arrow Connector 86"/>
          <p:cNvCxnSpPr/>
          <p:nvPr/>
        </p:nvCxnSpPr>
        <p:spPr>
          <a:xfrm rot="5400000">
            <a:off x="7911448" y="2023045"/>
            <a:ext cx="1512503" cy="4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53"/>
          <p:cNvGrpSpPr/>
          <p:nvPr/>
        </p:nvGrpSpPr>
        <p:grpSpPr>
          <a:xfrm>
            <a:off x="8218671" y="2779299"/>
            <a:ext cx="976062" cy="1298472"/>
            <a:chOff x="6890650" y="3324660"/>
            <a:chExt cx="1505253" cy="12984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10" name="Rectangle 109"/>
            <p:cNvSpPr/>
            <p:nvPr/>
          </p:nvSpPr>
          <p:spPr>
            <a:xfrm>
              <a:off x="6921325" y="3324660"/>
              <a:ext cx="1455619" cy="12984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1" name="Straight Connector 110"/>
            <p:cNvCxnSpPr>
              <a:stCxn id="110" idx="1"/>
              <a:endCxn id="110" idx="3"/>
            </p:cNvCxnSpPr>
            <p:nvPr/>
          </p:nvCxnSpPr>
          <p:spPr>
            <a:xfrm rot="10800000" flipH="1">
              <a:off x="6921324" y="3973896"/>
              <a:ext cx="145561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6910474" y="3659035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6890650" y="4263434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8410013" y="308466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1022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0174319" y="3064876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91" name="Rectangle 90"/>
          <p:cNvSpPr/>
          <p:nvPr/>
        </p:nvSpPr>
        <p:spPr>
          <a:xfrm flipH="1">
            <a:off x="8499526" y="2718762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252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0174319" y="339590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0088207" y="3698969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1947</a:t>
            </a:r>
          </a:p>
        </p:txBody>
      </p:sp>
      <p:sp>
        <p:nvSpPr>
          <p:cNvPr id="94" name="Rectangle 93"/>
          <p:cNvSpPr/>
          <p:nvPr/>
        </p:nvSpPr>
        <p:spPr>
          <a:xfrm>
            <a:off x="10174319" y="2700706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95" name="Rectangle 94"/>
          <p:cNvSpPr/>
          <p:nvPr/>
        </p:nvSpPr>
        <p:spPr>
          <a:xfrm flipH="1">
            <a:off x="8445707" y="3409255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6" name="Rectangle 95"/>
          <p:cNvSpPr/>
          <p:nvPr/>
        </p:nvSpPr>
        <p:spPr>
          <a:xfrm flipH="1">
            <a:off x="8456470" y="3733845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204</a:t>
            </a:r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grpSp>
        <p:nvGrpSpPr>
          <p:cNvPr id="10" name="Group 47"/>
          <p:cNvGrpSpPr/>
          <p:nvPr/>
        </p:nvGrpSpPr>
        <p:grpSpPr>
          <a:xfrm>
            <a:off x="10779522" y="2757774"/>
            <a:ext cx="892100" cy="1298472"/>
            <a:chOff x="6890650" y="3324660"/>
            <a:chExt cx="1505253" cy="12984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6" name="Rectangle 105"/>
            <p:cNvSpPr/>
            <p:nvPr/>
          </p:nvSpPr>
          <p:spPr>
            <a:xfrm>
              <a:off x="6921325" y="3324660"/>
              <a:ext cx="1455619" cy="12984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/>
            <p:cNvCxnSpPr>
              <a:stCxn id="106" idx="1"/>
              <a:endCxn id="106" idx="3"/>
            </p:cNvCxnSpPr>
            <p:nvPr/>
          </p:nvCxnSpPr>
          <p:spPr>
            <a:xfrm rot="10800000" flipH="1">
              <a:off x="6921324" y="3973896"/>
              <a:ext cx="145561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6910474" y="3659035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6890650" y="4263434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70"/>
          <p:cNvGrpSpPr/>
          <p:nvPr/>
        </p:nvGrpSpPr>
        <p:grpSpPr>
          <a:xfrm>
            <a:off x="10956120" y="2733489"/>
            <a:ext cx="684803" cy="1329576"/>
            <a:chOff x="6704977" y="3388735"/>
            <a:chExt cx="684803" cy="1329576"/>
          </a:xfrm>
        </p:grpSpPr>
        <p:sp>
          <p:nvSpPr>
            <p:cNvPr id="102" name="Rectangle 101"/>
            <p:cNvSpPr/>
            <p:nvPr/>
          </p:nvSpPr>
          <p:spPr>
            <a:xfrm>
              <a:off x="6704977" y="3736410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1000</a:t>
              </a: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6704977" y="4067437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7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6704977" y="4348979"/>
              <a:ext cx="43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6704977" y="3388735"/>
              <a:ext cx="5164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-10</a:t>
              </a:r>
            </a:p>
          </p:txBody>
        </p:sp>
      </p:grpSp>
      <p:cxnSp>
        <p:nvCxnSpPr>
          <p:cNvPr id="99" name="Elbow Connector 98"/>
          <p:cNvCxnSpPr/>
          <p:nvPr/>
        </p:nvCxnSpPr>
        <p:spPr>
          <a:xfrm rot="10800000" flipV="1">
            <a:off x="10412179" y="4031577"/>
            <a:ext cx="1110106" cy="385532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9610454" y="1956741"/>
            <a:ext cx="1512503" cy="4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84"/>
          <p:cNvCxnSpPr>
            <a:endCxn id="105" idx="0"/>
          </p:cNvCxnSpPr>
          <p:nvPr/>
        </p:nvCxnSpPr>
        <p:spPr>
          <a:xfrm>
            <a:off x="10349207" y="2232384"/>
            <a:ext cx="865157" cy="501105"/>
          </a:xfrm>
          <a:prstGeom prst="bentConnector2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26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Hardware Cost of Cache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94968" y="1644445"/>
            <a:ext cx="6350382" cy="4527755"/>
          </a:xfrm>
        </p:spPr>
        <p:txBody>
          <a:bodyPr>
            <a:normAutofit/>
          </a:bodyPr>
          <a:lstStyle/>
          <a:p>
            <a:r>
              <a:rPr lang="en-US" dirty="0"/>
              <a:t>Need to compare every tag to the Processor address.</a:t>
            </a:r>
          </a:p>
          <a:p>
            <a:r>
              <a:rPr lang="en-US" dirty="0"/>
              <a:t>Comparators are expensive.</a:t>
            </a:r>
          </a:p>
          <a:p>
            <a:r>
              <a:rPr lang="en-US" dirty="0"/>
              <a:t>Optimization: 2 sets =&gt; ½ comparators</a:t>
            </a:r>
          </a:p>
          <a:p>
            <a:r>
              <a:rPr lang="en-US" dirty="0"/>
              <a:t>1 address bit selects which set.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9642569" y="56513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3CC63E4C-4642-794D-A2FD-70F6B81535F5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26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98621" y="322404"/>
            <a:ext cx="3853109" cy="85613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Processor</a:t>
            </a:r>
            <a:endParaRPr lang="en-US" sz="3200" dirty="0"/>
          </a:p>
        </p:txBody>
      </p:sp>
      <p:cxnSp>
        <p:nvCxnSpPr>
          <p:cNvPr id="14" name="Straight Arrow Connector 13"/>
          <p:cNvCxnSpPr>
            <a:endCxn id="12" idx="0"/>
          </p:cNvCxnSpPr>
          <p:nvPr/>
        </p:nvCxnSpPr>
        <p:spPr>
          <a:xfrm rot="16200000" flipH="1">
            <a:off x="7823793" y="1938360"/>
            <a:ext cx="1455430" cy="21406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3" idx="0"/>
          </p:cNvCxnSpPr>
          <p:nvPr/>
        </p:nvCxnSpPr>
        <p:spPr>
          <a:xfrm rot="16200000" flipH="1">
            <a:off x="9689702" y="1913390"/>
            <a:ext cx="1526774" cy="2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33730" y="1249886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8198307" y="2676778"/>
            <a:ext cx="3524883" cy="499412"/>
            <a:chOff x="5251645" y="3324660"/>
            <a:chExt cx="3524883" cy="4994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>
            <a:xfrm>
              <a:off x="5251645" y="3324660"/>
              <a:ext cx="727810" cy="49941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Tag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36329" y="3324660"/>
              <a:ext cx="2540199" cy="49941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404824" y="1306962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84245" y="1977601"/>
            <a:ext cx="3824568" cy="2497061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468406" y="3932442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00505" y="4641331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614305" y="4641331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7057" y="5316529"/>
            <a:ext cx="3781756" cy="6716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Memory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9996486" y="4802845"/>
            <a:ext cx="941748" cy="158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8250812" y="3571161"/>
            <a:ext cx="3524883" cy="499412"/>
            <a:chOff x="5251645" y="3324660"/>
            <a:chExt cx="3524883" cy="49941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5251645" y="3324660"/>
              <a:ext cx="727810" cy="49941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Tag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6329" y="3324660"/>
              <a:ext cx="2540199" cy="499411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>
            <a:off x="10438819" y="2134558"/>
            <a:ext cx="1298640" cy="1588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11109627" y="2762388"/>
            <a:ext cx="1212859" cy="14272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0800000">
            <a:off x="10424549" y="3290342"/>
            <a:ext cx="1284371" cy="14269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6200000" flipH="1">
            <a:off x="10295338" y="3405285"/>
            <a:ext cx="271900" cy="1347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536227" y="2187075"/>
            <a:ext cx="518326" cy="1588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8450688" y="2748130"/>
            <a:ext cx="1160344" cy="9696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8564770" y="3304609"/>
            <a:ext cx="446973" cy="9713"/>
          </a:xfrm>
          <a:prstGeom prst="line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8449829" y="3472071"/>
            <a:ext cx="271900" cy="13478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8041330" y="2305785"/>
            <a:ext cx="499477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7263670" y="3097709"/>
            <a:ext cx="1541044" cy="142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35" idx="1"/>
          </p:cNvCxnSpPr>
          <p:nvPr/>
        </p:nvCxnSpPr>
        <p:spPr>
          <a:xfrm flipV="1">
            <a:off x="8055599" y="3820867"/>
            <a:ext cx="195212" cy="402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12" idx="1"/>
          </p:cNvCxnSpPr>
          <p:nvPr/>
        </p:nvCxnSpPr>
        <p:spPr>
          <a:xfrm flipV="1">
            <a:off x="8041328" y="2926484"/>
            <a:ext cx="156978" cy="1212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008328" y="2558933"/>
            <a:ext cx="4972358" cy="1581097"/>
            <a:chOff x="4061667" y="3206814"/>
            <a:chExt cx="4972358" cy="1581097"/>
          </a:xfrm>
        </p:grpSpPr>
        <p:grpSp>
          <p:nvGrpSpPr>
            <p:cNvPr id="49" name="Group 48"/>
            <p:cNvGrpSpPr/>
            <p:nvPr/>
          </p:nvGrpSpPr>
          <p:grpSpPr>
            <a:xfrm>
              <a:off x="4061667" y="3206814"/>
              <a:ext cx="4966888" cy="662489"/>
              <a:chOff x="4061667" y="3206814"/>
              <a:chExt cx="4966888" cy="662489"/>
            </a:xfrm>
          </p:grpSpPr>
          <p:sp>
            <p:nvSpPr>
              <p:cNvPr id="37" name="Left Brace 36"/>
              <p:cNvSpPr/>
              <p:nvPr/>
            </p:nvSpPr>
            <p:spPr>
              <a:xfrm>
                <a:off x="4880299" y="3206814"/>
                <a:ext cx="123962" cy="662489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4061667" y="3276448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Set 0</a:t>
                </a:r>
              </a:p>
            </p:txBody>
          </p:sp>
          <p:sp>
            <p:nvSpPr>
              <p:cNvPr id="40" name="Left Brace 39"/>
              <p:cNvSpPr/>
              <p:nvPr/>
            </p:nvSpPr>
            <p:spPr>
              <a:xfrm flipH="1">
                <a:off x="8904593" y="3206814"/>
                <a:ext cx="123962" cy="662489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4067137" y="4125422"/>
              <a:ext cx="4966888" cy="662489"/>
              <a:chOff x="4061667" y="3206814"/>
              <a:chExt cx="4966888" cy="662489"/>
            </a:xfrm>
          </p:grpSpPr>
          <p:sp>
            <p:nvSpPr>
              <p:cNvPr id="52" name="Left Brace 51"/>
              <p:cNvSpPr/>
              <p:nvPr/>
            </p:nvSpPr>
            <p:spPr>
              <a:xfrm>
                <a:off x="4880299" y="3206814"/>
                <a:ext cx="123962" cy="662489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061667" y="3276448"/>
                <a:ext cx="973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Set 1</a:t>
                </a:r>
              </a:p>
            </p:txBody>
          </p:sp>
          <p:sp>
            <p:nvSpPr>
              <p:cNvPr id="56" name="Left Brace 55"/>
              <p:cNvSpPr/>
              <p:nvPr/>
            </p:nvSpPr>
            <p:spPr>
              <a:xfrm flipH="1">
                <a:off x="8904593" y="3206814"/>
                <a:ext cx="123962" cy="662489"/>
              </a:xfrm>
              <a:prstGeom prst="leftBrac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520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dirty="0"/>
              <a:t>Processor Address Fields used by Cache Controller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idx="1"/>
          </p:nvPr>
        </p:nvSpPr>
        <p:spPr>
          <a:xfrm>
            <a:off x="294968" y="1820708"/>
            <a:ext cx="11656240" cy="4351492"/>
          </a:xfrm>
        </p:spPr>
        <p:txBody>
          <a:bodyPr rtlCol="0">
            <a:normAutofit lnSpcReduction="10000"/>
          </a:bodyPr>
          <a:lstStyle/>
          <a:p>
            <a:pPr>
              <a:buClr>
                <a:schemeClr val="tx1"/>
              </a:buClr>
              <a:defRPr/>
            </a:pPr>
            <a:r>
              <a:rPr lang="en-US" dirty="0">
                <a:solidFill>
                  <a:srgbClr val="0000FF"/>
                </a:solidFill>
              </a:rPr>
              <a:t>Block Offset</a:t>
            </a:r>
            <a:r>
              <a:rPr lang="en-US" dirty="0"/>
              <a:t>: Byte address within block</a:t>
            </a:r>
          </a:p>
          <a:p>
            <a:pPr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Set Index</a:t>
            </a:r>
            <a:r>
              <a:rPr lang="en-US" dirty="0"/>
              <a:t>: Selects which set</a:t>
            </a:r>
          </a:p>
          <a:p>
            <a:pPr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Tag</a:t>
            </a:r>
            <a:r>
              <a:rPr lang="en-US" dirty="0"/>
              <a:t>: Remaining portion of processor address</a:t>
            </a:r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Size of Index = log</a:t>
            </a:r>
            <a:r>
              <a:rPr lang="en-US" baseline="-25000" dirty="0"/>
              <a:t>2</a:t>
            </a:r>
            <a:r>
              <a:rPr lang="en-US" dirty="0"/>
              <a:t> (number of sets)</a:t>
            </a:r>
          </a:p>
          <a:p>
            <a:r>
              <a:rPr lang="en-US" dirty="0"/>
              <a:t>Size of Tag = Address size – size of Index – log</a:t>
            </a:r>
            <a:r>
              <a:rPr lang="en-US" baseline="-25000" dirty="0"/>
              <a:t>2</a:t>
            </a:r>
            <a:r>
              <a:rPr lang="en-US" dirty="0"/>
              <a:t> (number of bytes per block)</a:t>
            </a:r>
          </a:p>
          <a:p>
            <a:pPr>
              <a:buNone/>
              <a:defRPr/>
            </a:pPr>
            <a:endParaRPr lang="en-US" dirty="0"/>
          </a:p>
          <a:p>
            <a:pPr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37924" y="3762797"/>
            <a:ext cx="7067810" cy="737229"/>
            <a:chOff x="838200" y="3657599"/>
            <a:chExt cx="7067810" cy="737229"/>
          </a:xfrm>
        </p:grpSpPr>
        <p:sp>
          <p:nvSpPr>
            <p:cNvPr id="55300" name="Rectangle 4"/>
            <p:cNvSpPr>
              <a:spLocks noChangeArrowheads="1"/>
            </p:cNvSpPr>
            <p:nvPr/>
          </p:nvSpPr>
          <p:spPr bwMode="auto">
            <a:xfrm>
              <a:off x="838200" y="3657600"/>
              <a:ext cx="7067810" cy="737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200">
                <a:latin typeface="Calibri" charset="0"/>
              </a:endParaRPr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>
              <a:off x="5940425" y="3657599"/>
              <a:ext cx="0" cy="7229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4426512" y="3657599"/>
              <a:ext cx="0" cy="7229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55304" name="Text Box 8"/>
            <p:cNvSpPr txBox="1">
              <a:spLocks noChangeArrowheads="1"/>
            </p:cNvSpPr>
            <p:nvPr/>
          </p:nvSpPr>
          <p:spPr bwMode="auto">
            <a:xfrm>
              <a:off x="5950920" y="3763628"/>
              <a:ext cx="1805081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charset="0"/>
                </a:rPr>
                <a:t>Block offset</a:t>
              </a:r>
            </a:p>
          </p:txBody>
        </p:sp>
        <p:sp>
          <p:nvSpPr>
            <p:cNvPr id="55306" name="Text Box 10"/>
            <p:cNvSpPr txBox="1">
              <a:spLocks noChangeArrowheads="1"/>
            </p:cNvSpPr>
            <p:nvPr/>
          </p:nvSpPr>
          <p:spPr bwMode="auto">
            <a:xfrm>
              <a:off x="4520218" y="3773893"/>
              <a:ext cx="1332967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charset="0"/>
                </a:rPr>
                <a:t>Set Index</a:t>
              </a:r>
            </a:p>
          </p:txBody>
        </p:sp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2528336" y="3781184"/>
              <a:ext cx="60289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charset="0"/>
                </a:rPr>
                <a:t>Tag</a:t>
              </a: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>
            <a:off x="2337924" y="3686597"/>
            <a:ext cx="708660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02577" y="3287338"/>
            <a:ext cx="478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Processor Address (32-bits total)</a:t>
            </a:r>
          </a:p>
        </p:txBody>
      </p:sp>
    </p:spTree>
    <p:extLst>
      <p:ext uri="{BB962C8B-B14F-4D97-AF65-F5344CB8AC3E}">
        <p14:creationId xmlns:p14="http://schemas.microsoft.com/office/powerpoint/2010/main" val="33057438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 to number of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dirty="0"/>
              <a:t>Can save more comparators if have more than 2 sets.</a:t>
            </a:r>
          </a:p>
          <a:p>
            <a:r>
              <a:rPr lang="en-US" dirty="0"/>
              <a:t>Limit: As many sets as cache blocks – only needs one comparator!</a:t>
            </a:r>
          </a:p>
          <a:p>
            <a:pPr lvl="1"/>
            <a:r>
              <a:rPr lang="en-US" dirty="0"/>
              <a:t>This is called “</a:t>
            </a:r>
            <a:r>
              <a:rPr lang="en-US" dirty="0">
                <a:solidFill>
                  <a:srgbClr val="0070C0"/>
                </a:solidFill>
              </a:rPr>
              <a:t>Direct-Mapped</a:t>
            </a:r>
            <a:r>
              <a:rPr lang="en-US" dirty="0"/>
              <a:t>” Design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221172" y="3908322"/>
            <a:ext cx="7067810" cy="737229"/>
            <a:chOff x="838200" y="3657599"/>
            <a:chExt cx="7067810" cy="737229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838200" y="3657600"/>
              <a:ext cx="7067810" cy="73722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3200">
                <a:latin typeface="Calibri" charset="0"/>
              </a:endParaRPr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>
              <a:off x="5940425" y="3657599"/>
              <a:ext cx="0" cy="7229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4796354" y="3657599"/>
              <a:ext cx="0" cy="7229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5950920" y="3763628"/>
              <a:ext cx="1805081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charset="0"/>
                </a:rPr>
                <a:t>Block offset</a:t>
              </a: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5001711" y="3766915"/>
              <a:ext cx="867395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charset="0"/>
                </a:rPr>
                <a:t>Index</a:t>
              </a: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2528336" y="3781184"/>
              <a:ext cx="602899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>
                  <a:latin typeface="Calibri" charset="0"/>
                </a:rPr>
                <a:t>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473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47C963-9249-4AAF-9288-10B91141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A373B9-718C-4D3A-B5C7-9F23FB9951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3FDA1-69DB-4D96-AD9D-15A5F1BBE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C0E2C1-C525-4370-ADB2-B282EAF5B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495" y="235794"/>
            <a:ext cx="7616328" cy="61164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F3B34D-989C-4DF8-A205-AFC8CE895633}"/>
              </a:ext>
            </a:extLst>
          </p:cNvPr>
          <p:cNvSpPr txBox="1"/>
          <p:nvPr/>
        </p:nvSpPr>
        <p:spPr>
          <a:xfrm>
            <a:off x="1748472" y="6397096"/>
            <a:ext cx="8484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en-US" sz="1200" dirty="0"/>
              <a:t>: Stallings, Computer organization and architecture: Designing for performance, 9th edition, Prentice Hall, 2013.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01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16747-398D-4884-A710-875F2C00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The memory hierarchy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B6DE2F8-F314-44A4-9463-0E71754F2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0747" y="1429448"/>
            <a:ext cx="7630505" cy="46125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47C9-C6EC-417A-A9FB-A7F614727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a 6-bit Memory Address 1/2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68524" y="3811348"/>
            <a:ext cx="11656240" cy="238715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Block size is 4 bytes (1 word). It could be multi-word.</a:t>
            </a:r>
          </a:p>
          <a:p>
            <a:r>
              <a:rPr lang="en-US" sz="2600" dirty="0"/>
              <a:t>Memory and cache blocks are of the same size, unit of transfer between memory and cache</a:t>
            </a:r>
          </a:p>
          <a:p>
            <a:r>
              <a:rPr lang="en-US" sz="2600" dirty="0"/>
              <a:t># Memory blocks &gt;&gt; # Cache blocks</a:t>
            </a:r>
          </a:p>
          <a:p>
            <a:pPr lvl="1"/>
            <a:r>
              <a:rPr lang="en-US" dirty="0"/>
              <a:t>16 Memory blocks/16 words/64 bytes/6 bits to address all bytes</a:t>
            </a:r>
          </a:p>
          <a:p>
            <a:pPr lvl="1"/>
            <a:r>
              <a:rPr lang="en-US" dirty="0"/>
              <a:t>4 cache blocks, 4 bytes (1 word) per block</a:t>
            </a:r>
          </a:p>
          <a:p>
            <a:pPr lvl="1"/>
            <a:r>
              <a:rPr lang="en-US" dirty="0"/>
              <a:t>4 memory blocks map to each cache block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29634" y="1684574"/>
            <a:ext cx="6235700" cy="800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2429634" y="1278174"/>
            <a:ext cx="6242328" cy="412810"/>
            <a:chOff x="1447800" y="1473200"/>
            <a:chExt cx="6242328" cy="412810"/>
          </a:xfrm>
        </p:grpSpPr>
        <p:sp>
          <p:nvSpPr>
            <p:cNvPr id="10" name="TextBox 9"/>
            <p:cNvSpPr txBox="1"/>
            <p:nvPr/>
          </p:nvSpPr>
          <p:spPr>
            <a:xfrm>
              <a:off x="73660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14859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6645240" y="1278174"/>
            <a:ext cx="3019060" cy="1965186"/>
            <a:chOff x="5663406" y="1473200"/>
            <a:chExt cx="3019060" cy="1965186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264150" y="2279650"/>
              <a:ext cx="8001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6769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6900" y="2730500"/>
              <a:ext cx="3005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Byte Offset Within Block</a:t>
              </a:r>
              <a:br>
                <a:rPr lang="en-US" sz="2000" dirty="0"/>
              </a:br>
              <a:r>
                <a:rPr lang="en-US" sz="2000" dirty="0"/>
                <a:t>(e.g., 1 word)</a:t>
              </a:r>
            </a:p>
          </p:txBody>
        </p:sp>
      </p:grpSp>
      <p:grpSp>
        <p:nvGrpSpPr>
          <p:cNvPr id="17" name="Group 21"/>
          <p:cNvGrpSpPr/>
          <p:nvPr/>
        </p:nvGrpSpPr>
        <p:grpSpPr>
          <a:xfrm>
            <a:off x="4587840" y="1278174"/>
            <a:ext cx="2039422" cy="2297239"/>
            <a:chOff x="3606006" y="1473200"/>
            <a:chExt cx="2039422" cy="2297239"/>
          </a:xfrm>
        </p:grpSpPr>
        <p:sp>
          <p:nvSpPr>
            <p:cNvPr id="13" name="TextBox 12"/>
            <p:cNvSpPr txBox="1"/>
            <p:nvPr/>
          </p:nvSpPr>
          <p:spPr>
            <a:xfrm>
              <a:off x="53213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206750" y="2292350"/>
              <a:ext cx="8001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195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53584" y="2754776"/>
              <a:ext cx="18749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Block within cache</a:t>
              </a:r>
            </a:p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Index</a:t>
              </a:r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2095837" y="1278175"/>
            <a:ext cx="2553495" cy="2323763"/>
            <a:chOff x="1114002" y="1473200"/>
            <a:chExt cx="2553495" cy="2323763"/>
          </a:xfrm>
        </p:grpSpPr>
        <p:sp>
          <p:nvSpPr>
            <p:cNvPr id="16" name="TextBox 15"/>
            <p:cNvSpPr txBox="1"/>
            <p:nvPr/>
          </p:nvSpPr>
          <p:spPr>
            <a:xfrm>
              <a:off x="32639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4002" y="2781300"/>
              <a:ext cx="25534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Mem Block within</a:t>
              </a:r>
              <a:br>
                <a:rPr lang="en-US" sz="2000" dirty="0"/>
              </a:br>
              <a:r>
                <a:rPr lang="en-US" sz="2000" dirty="0"/>
                <a:t>cache Block</a:t>
              </a:r>
            </a:p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315651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a 6-bit Memory Address 2/2</a:t>
            </a:r>
          </a:p>
        </p:txBody>
      </p:sp>
      <p:sp>
        <p:nvSpPr>
          <p:cNvPr id="29" name="Content Placeholder 28"/>
          <p:cNvSpPr>
            <a:spLocks noGrp="1"/>
          </p:cNvSpPr>
          <p:nvPr>
            <p:ph idx="1"/>
          </p:nvPr>
        </p:nvSpPr>
        <p:spPr>
          <a:xfrm>
            <a:off x="368524" y="4100550"/>
            <a:ext cx="11656240" cy="2097949"/>
          </a:xfrm>
        </p:spPr>
        <p:txBody>
          <a:bodyPr>
            <a:normAutofit/>
          </a:bodyPr>
          <a:lstStyle/>
          <a:p>
            <a:r>
              <a:rPr lang="en-US" sz="2400" dirty="0"/>
              <a:t>Byte within block: low order two bits, ignore! (nothing smaller than a block)</a:t>
            </a:r>
          </a:p>
          <a:p>
            <a:r>
              <a:rPr lang="en-US" sz="2400" dirty="0"/>
              <a:t>Memory block to cache block, aka </a:t>
            </a:r>
            <a:r>
              <a:rPr lang="en-US" sz="2400" dirty="0">
                <a:solidFill>
                  <a:srgbClr val="0000FF"/>
                </a:solidFill>
              </a:rPr>
              <a:t>index</a:t>
            </a:r>
            <a:r>
              <a:rPr lang="en-US" sz="2400" dirty="0"/>
              <a:t>: middle two bits</a:t>
            </a:r>
          </a:p>
          <a:p>
            <a:r>
              <a:rPr lang="en-US" sz="2400" dirty="0"/>
              <a:t>Which memory block is in a given cache block, aka </a:t>
            </a:r>
            <a:r>
              <a:rPr lang="en-US" sz="2400" dirty="0">
                <a:solidFill>
                  <a:srgbClr val="0000FF"/>
                </a:solidFill>
              </a:rPr>
              <a:t>tag</a:t>
            </a:r>
            <a:r>
              <a:rPr lang="en-US" sz="2400" dirty="0"/>
              <a:t>: top two bits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29634" y="1684574"/>
            <a:ext cx="6235700" cy="8001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3"/>
          <p:cNvGrpSpPr/>
          <p:nvPr/>
        </p:nvGrpSpPr>
        <p:grpSpPr>
          <a:xfrm>
            <a:off x="2429634" y="1278174"/>
            <a:ext cx="6242328" cy="412810"/>
            <a:chOff x="1447800" y="1473200"/>
            <a:chExt cx="6242328" cy="412810"/>
          </a:xfrm>
        </p:grpSpPr>
        <p:sp>
          <p:nvSpPr>
            <p:cNvPr id="10" name="TextBox 9"/>
            <p:cNvSpPr txBox="1"/>
            <p:nvPr/>
          </p:nvSpPr>
          <p:spPr>
            <a:xfrm>
              <a:off x="73660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47800" y="14859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</p:grpSp>
      <p:grpSp>
        <p:nvGrpSpPr>
          <p:cNvPr id="8" name="Group 20"/>
          <p:cNvGrpSpPr/>
          <p:nvPr/>
        </p:nvGrpSpPr>
        <p:grpSpPr>
          <a:xfrm>
            <a:off x="6645240" y="1278174"/>
            <a:ext cx="3019060" cy="1965186"/>
            <a:chOff x="5663406" y="1473200"/>
            <a:chExt cx="3019060" cy="1965186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5264150" y="2279650"/>
              <a:ext cx="8001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6769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6900" y="2730500"/>
              <a:ext cx="300556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Byte Offset Within Block</a:t>
              </a:r>
              <a:br>
                <a:rPr lang="en-US" sz="2000" dirty="0"/>
              </a:br>
              <a:r>
                <a:rPr lang="en-US" sz="2000" dirty="0"/>
                <a:t>(e.g., Word)</a:t>
              </a:r>
            </a:p>
          </p:txBody>
        </p:sp>
      </p:grpSp>
      <p:grpSp>
        <p:nvGrpSpPr>
          <p:cNvPr id="17" name="Group 21"/>
          <p:cNvGrpSpPr/>
          <p:nvPr/>
        </p:nvGrpSpPr>
        <p:grpSpPr>
          <a:xfrm>
            <a:off x="4587840" y="1278174"/>
            <a:ext cx="2039422" cy="2297239"/>
            <a:chOff x="3606006" y="1473200"/>
            <a:chExt cx="2039422" cy="2297239"/>
          </a:xfrm>
        </p:grpSpPr>
        <p:sp>
          <p:nvSpPr>
            <p:cNvPr id="13" name="TextBox 12"/>
            <p:cNvSpPr txBox="1"/>
            <p:nvPr/>
          </p:nvSpPr>
          <p:spPr>
            <a:xfrm>
              <a:off x="53213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2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5400000">
              <a:off x="3206750" y="2292350"/>
              <a:ext cx="800100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6195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53584" y="2754776"/>
              <a:ext cx="187499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Block within cache</a:t>
              </a:r>
            </a:p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Index</a:t>
              </a:r>
            </a:p>
          </p:txBody>
        </p:sp>
      </p:grpSp>
      <p:grpSp>
        <p:nvGrpSpPr>
          <p:cNvPr id="21" name="Group 22"/>
          <p:cNvGrpSpPr/>
          <p:nvPr/>
        </p:nvGrpSpPr>
        <p:grpSpPr>
          <a:xfrm>
            <a:off x="2095837" y="1278175"/>
            <a:ext cx="2553495" cy="2323763"/>
            <a:chOff x="1114002" y="1473200"/>
            <a:chExt cx="2553495" cy="2323763"/>
          </a:xfrm>
        </p:grpSpPr>
        <p:sp>
          <p:nvSpPr>
            <p:cNvPr id="16" name="TextBox 15"/>
            <p:cNvSpPr txBox="1"/>
            <p:nvPr/>
          </p:nvSpPr>
          <p:spPr>
            <a:xfrm>
              <a:off x="3263900" y="1473200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4002" y="2781300"/>
              <a:ext cx="25534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Mem Block within</a:t>
              </a:r>
              <a:br>
                <a:rPr lang="en-US" sz="2000" dirty="0"/>
              </a:br>
              <a:r>
                <a:rPr lang="en-US" sz="2000" dirty="0"/>
                <a:t>cache Block</a:t>
              </a:r>
            </a:p>
            <a:p>
              <a:pPr algn="ctr"/>
              <a:r>
                <a:rPr lang="en-US" sz="2000" dirty="0">
                  <a:solidFill>
                    <a:srgbClr val="0000FF"/>
                  </a:solidFill>
                </a:rPr>
                <a:t>Tag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8688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Detail: Valid Bit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start a new program, cache does not have valid information for this program.</a:t>
            </a:r>
          </a:p>
          <a:p>
            <a:r>
              <a:rPr lang="en-US" dirty="0"/>
              <a:t>Need an indicator whether this tag entry is valid for this program.</a:t>
            </a:r>
          </a:p>
          <a:p>
            <a:r>
              <a:rPr lang="en-US" dirty="0"/>
              <a:t>Add a “valid bit” to the cache tag entry.</a:t>
            </a:r>
          </a:p>
          <a:p>
            <a:pPr lvl="1"/>
            <a:r>
              <a:rPr lang="en-US" dirty="0"/>
              <a:t>0 =&gt; cache miss, even if by chance, address = tag</a:t>
            </a:r>
          </a:p>
          <a:p>
            <a:pPr lvl="1"/>
            <a:r>
              <a:rPr lang="en-US" dirty="0"/>
              <a:t>1 =&gt; cache hit, if processor address = tag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31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68" y="209116"/>
            <a:ext cx="11656240" cy="1226177"/>
          </a:xfrm>
        </p:spPr>
        <p:txBody>
          <a:bodyPr/>
          <a:lstStyle/>
          <a:p>
            <a:r>
              <a:rPr lang="en-US" dirty="0"/>
              <a:t>Caching:  A Simple First Example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B4B4BA9-76E3-4B7F-9A97-CFF2C1A98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2565390"/>
            <a:ext cx="990600" cy="1219200"/>
            <a:chOff x="1344" y="1056"/>
            <a:chExt cx="624" cy="768"/>
          </a:xfrm>
        </p:grpSpPr>
        <p:sp>
          <p:nvSpPr>
            <p:cNvPr id="1660932" name="Rectangle 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33" name="Line 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34" name="Line 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35" name="Line 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0936" name="Line 8"/>
          <p:cNvSpPr>
            <a:spLocks noChangeShapeType="1"/>
          </p:cNvSpPr>
          <p:nvPr/>
        </p:nvSpPr>
        <p:spPr bwMode="auto">
          <a:xfrm>
            <a:off x="5791200" y="19557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7" name="Line 9"/>
          <p:cNvSpPr>
            <a:spLocks noChangeShapeType="1"/>
          </p:cNvSpPr>
          <p:nvPr/>
        </p:nvSpPr>
        <p:spPr bwMode="auto">
          <a:xfrm>
            <a:off x="5791200" y="16509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8" name="Line 10"/>
          <p:cNvSpPr>
            <a:spLocks noChangeShapeType="1"/>
          </p:cNvSpPr>
          <p:nvPr/>
        </p:nvSpPr>
        <p:spPr bwMode="auto">
          <a:xfrm>
            <a:off x="5791200" y="22605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39" name="Line 11"/>
          <p:cNvSpPr>
            <a:spLocks noChangeShapeType="1"/>
          </p:cNvSpPr>
          <p:nvPr/>
        </p:nvSpPr>
        <p:spPr bwMode="auto">
          <a:xfrm>
            <a:off x="5791200" y="13461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0" name="Line 12"/>
          <p:cNvSpPr>
            <a:spLocks noChangeShapeType="1"/>
          </p:cNvSpPr>
          <p:nvPr/>
        </p:nvSpPr>
        <p:spPr bwMode="auto">
          <a:xfrm>
            <a:off x="5791200" y="134619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1" name="Line 13"/>
          <p:cNvSpPr>
            <a:spLocks noChangeShapeType="1"/>
          </p:cNvSpPr>
          <p:nvPr/>
        </p:nvSpPr>
        <p:spPr bwMode="auto">
          <a:xfrm>
            <a:off x="6781800" y="134619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2" name="Line 14"/>
          <p:cNvSpPr>
            <a:spLocks noChangeShapeType="1"/>
          </p:cNvSpPr>
          <p:nvPr/>
        </p:nvSpPr>
        <p:spPr bwMode="auto">
          <a:xfrm flipH="1" flipV="1">
            <a:off x="5791200" y="56133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3" name="Line 15"/>
          <p:cNvSpPr>
            <a:spLocks noChangeShapeType="1"/>
          </p:cNvSpPr>
          <p:nvPr/>
        </p:nvSpPr>
        <p:spPr bwMode="auto">
          <a:xfrm flipH="1" flipV="1">
            <a:off x="5791200" y="59181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4" name="Line 16"/>
          <p:cNvSpPr>
            <a:spLocks noChangeShapeType="1"/>
          </p:cNvSpPr>
          <p:nvPr/>
        </p:nvSpPr>
        <p:spPr bwMode="auto">
          <a:xfrm flipH="1" flipV="1">
            <a:off x="5791200" y="53085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5" name="Line 17"/>
          <p:cNvSpPr>
            <a:spLocks noChangeShapeType="1"/>
          </p:cNvSpPr>
          <p:nvPr/>
        </p:nvSpPr>
        <p:spPr bwMode="auto">
          <a:xfrm flipH="1" flipV="1">
            <a:off x="5791200" y="62229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6" name="Line 18"/>
          <p:cNvSpPr>
            <a:spLocks noChangeShapeType="1"/>
          </p:cNvSpPr>
          <p:nvPr/>
        </p:nvSpPr>
        <p:spPr bwMode="auto">
          <a:xfrm flipH="1" flipV="1">
            <a:off x="6781800" y="500379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47" name="Text Box 19"/>
          <p:cNvSpPr txBox="1">
            <a:spLocks noChangeArrowheads="1"/>
          </p:cNvSpPr>
          <p:nvPr/>
        </p:nvSpPr>
        <p:spPr bwMode="auto">
          <a:xfrm>
            <a:off x="2193925" y="2525703"/>
            <a:ext cx="438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00</a:t>
            </a:r>
          </a:p>
        </p:txBody>
      </p:sp>
      <p:sp>
        <p:nvSpPr>
          <p:cNvPr id="1660948" name="Text Box 20"/>
          <p:cNvSpPr txBox="1">
            <a:spLocks noChangeArrowheads="1"/>
          </p:cNvSpPr>
          <p:nvPr/>
        </p:nvSpPr>
        <p:spPr bwMode="auto">
          <a:xfrm>
            <a:off x="2209800" y="2870191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01</a:t>
            </a:r>
          </a:p>
        </p:txBody>
      </p:sp>
      <p:sp>
        <p:nvSpPr>
          <p:cNvPr id="1660949" name="Text Box 21"/>
          <p:cNvSpPr txBox="1">
            <a:spLocks noChangeArrowheads="1"/>
          </p:cNvSpPr>
          <p:nvPr/>
        </p:nvSpPr>
        <p:spPr bwMode="auto">
          <a:xfrm>
            <a:off x="2209800" y="3174991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1660950" name="Text Box 22"/>
          <p:cNvSpPr txBox="1">
            <a:spLocks noChangeArrowheads="1"/>
          </p:cNvSpPr>
          <p:nvPr/>
        </p:nvSpPr>
        <p:spPr bwMode="auto">
          <a:xfrm>
            <a:off x="2209800" y="3479791"/>
            <a:ext cx="438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1660951" name="Text Box 23"/>
          <p:cNvSpPr txBox="1">
            <a:spLocks noChangeArrowheads="1"/>
          </p:cNvSpPr>
          <p:nvPr/>
        </p:nvSpPr>
        <p:spPr bwMode="auto">
          <a:xfrm>
            <a:off x="1879603" y="1769521"/>
            <a:ext cx="90601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/>
              <a:t>Cache</a:t>
            </a:r>
          </a:p>
        </p:txBody>
      </p:sp>
      <p:sp>
        <p:nvSpPr>
          <p:cNvPr id="1660953" name="Text Box 25"/>
          <p:cNvSpPr txBox="1">
            <a:spLocks noChangeArrowheads="1"/>
          </p:cNvSpPr>
          <p:nvPr/>
        </p:nvSpPr>
        <p:spPr bwMode="auto">
          <a:xfrm>
            <a:off x="7239000" y="1117590"/>
            <a:ext cx="183518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Main Memory</a:t>
            </a:r>
          </a:p>
        </p:txBody>
      </p:sp>
      <p:sp>
        <p:nvSpPr>
          <p:cNvPr id="1660954" name="Text Box 26"/>
          <p:cNvSpPr txBox="1">
            <a:spLocks noChangeArrowheads="1"/>
          </p:cNvSpPr>
          <p:nvPr/>
        </p:nvSpPr>
        <p:spPr bwMode="auto">
          <a:xfrm>
            <a:off x="7696200" y="3445928"/>
            <a:ext cx="2743200" cy="3477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/>
              <a:t>Q: Where in the cache is the </a:t>
            </a:r>
            <a:r>
              <a:rPr lang="en-US" sz="2000" dirty="0" err="1"/>
              <a:t>mem</a:t>
            </a:r>
            <a:r>
              <a:rPr lang="en-US" sz="2000" dirty="0"/>
              <a:t> block?</a:t>
            </a:r>
          </a:p>
          <a:p>
            <a:endParaRPr lang="en-US" sz="2000" dirty="0"/>
          </a:p>
          <a:p>
            <a:r>
              <a:rPr lang="en-US" sz="2000" dirty="0"/>
              <a:t>Use next 2 low-order memory address bits – the index </a:t>
            </a:r>
            <a:r>
              <a:rPr lang="en-US" dirty="0"/>
              <a:t>–</a:t>
            </a:r>
            <a:r>
              <a:rPr lang="en-US" sz="2000" dirty="0"/>
              <a:t> to determine which cache block (i.e., modulo the number of blocks in the cache)</a:t>
            </a:r>
          </a:p>
        </p:txBody>
      </p:sp>
      <p:sp>
        <p:nvSpPr>
          <p:cNvPr id="1660955" name="Line 27"/>
          <p:cNvSpPr>
            <a:spLocks noChangeShapeType="1"/>
          </p:cNvSpPr>
          <p:nvPr/>
        </p:nvSpPr>
        <p:spPr bwMode="auto">
          <a:xfrm>
            <a:off x="5791200" y="25653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56" name="Line 28"/>
          <p:cNvSpPr>
            <a:spLocks noChangeShapeType="1"/>
          </p:cNvSpPr>
          <p:nvPr/>
        </p:nvSpPr>
        <p:spPr bwMode="auto">
          <a:xfrm>
            <a:off x="5791200" y="28701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57" name="Line 29"/>
          <p:cNvSpPr>
            <a:spLocks noChangeShapeType="1"/>
          </p:cNvSpPr>
          <p:nvPr/>
        </p:nvSpPr>
        <p:spPr bwMode="auto">
          <a:xfrm>
            <a:off x="5791200" y="31749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58" name="Line 30"/>
          <p:cNvSpPr>
            <a:spLocks noChangeShapeType="1"/>
          </p:cNvSpPr>
          <p:nvPr/>
        </p:nvSpPr>
        <p:spPr bwMode="auto">
          <a:xfrm>
            <a:off x="5791200" y="34797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59" name="Line 31"/>
          <p:cNvSpPr>
            <a:spLocks noChangeShapeType="1"/>
          </p:cNvSpPr>
          <p:nvPr/>
        </p:nvSpPr>
        <p:spPr bwMode="auto">
          <a:xfrm>
            <a:off x="5791200" y="37845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60" name="Line 32"/>
          <p:cNvSpPr>
            <a:spLocks noChangeShapeType="1"/>
          </p:cNvSpPr>
          <p:nvPr/>
        </p:nvSpPr>
        <p:spPr bwMode="auto">
          <a:xfrm>
            <a:off x="5791200" y="40893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61" name="Line 33"/>
          <p:cNvSpPr>
            <a:spLocks noChangeShapeType="1"/>
          </p:cNvSpPr>
          <p:nvPr/>
        </p:nvSpPr>
        <p:spPr bwMode="auto">
          <a:xfrm>
            <a:off x="5791200" y="50037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62" name="Line 34"/>
          <p:cNvSpPr>
            <a:spLocks noChangeShapeType="1"/>
          </p:cNvSpPr>
          <p:nvPr/>
        </p:nvSpPr>
        <p:spPr bwMode="auto">
          <a:xfrm>
            <a:off x="5791200" y="43941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63" name="Line 35"/>
          <p:cNvSpPr>
            <a:spLocks noChangeShapeType="1"/>
          </p:cNvSpPr>
          <p:nvPr/>
        </p:nvSpPr>
        <p:spPr bwMode="auto">
          <a:xfrm>
            <a:off x="5791200" y="469899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3124200" y="2565390"/>
            <a:ext cx="609600" cy="1219200"/>
            <a:chOff x="1344" y="1056"/>
            <a:chExt cx="624" cy="768"/>
          </a:xfrm>
        </p:grpSpPr>
        <p:sp>
          <p:nvSpPr>
            <p:cNvPr id="1660965" name="Rectangle 37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66" name="Line 38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67" name="Line 39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68" name="Line 40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0969" name="Text Box 41"/>
          <p:cNvSpPr txBox="1">
            <a:spLocks noChangeArrowheads="1"/>
          </p:cNvSpPr>
          <p:nvPr/>
        </p:nvSpPr>
        <p:spPr bwMode="auto">
          <a:xfrm>
            <a:off x="3124201" y="2108190"/>
            <a:ext cx="57695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Tag</a:t>
            </a:r>
          </a:p>
        </p:txBody>
      </p:sp>
      <p:sp>
        <p:nvSpPr>
          <p:cNvPr id="1660970" name="Text Box 42"/>
          <p:cNvSpPr txBox="1">
            <a:spLocks noChangeArrowheads="1"/>
          </p:cNvSpPr>
          <p:nvPr/>
        </p:nvSpPr>
        <p:spPr bwMode="auto">
          <a:xfrm>
            <a:off x="3886200" y="2108191"/>
            <a:ext cx="6667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Data</a:t>
            </a:r>
          </a:p>
        </p:txBody>
      </p:sp>
      <p:sp>
        <p:nvSpPr>
          <p:cNvPr id="1660971" name="Rectangle 43" descr="5%"/>
          <p:cNvSpPr>
            <a:spLocks noChangeArrowheads="1"/>
          </p:cNvSpPr>
          <p:nvPr/>
        </p:nvSpPr>
        <p:spPr bwMode="auto">
          <a:xfrm>
            <a:off x="5791200" y="134619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2" name="Rectangle 44" descr="5%"/>
          <p:cNvSpPr>
            <a:spLocks noChangeArrowheads="1"/>
          </p:cNvSpPr>
          <p:nvPr/>
        </p:nvSpPr>
        <p:spPr bwMode="auto">
          <a:xfrm>
            <a:off x="3733800" y="256539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3" name="Rectangle 45" descr="5%"/>
          <p:cNvSpPr>
            <a:spLocks noChangeArrowheads="1"/>
          </p:cNvSpPr>
          <p:nvPr/>
        </p:nvSpPr>
        <p:spPr bwMode="auto">
          <a:xfrm>
            <a:off x="5791200" y="256539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4" name="Rectangle 46" descr="5%"/>
          <p:cNvSpPr>
            <a:spLocks noChangeArrowheads="1"/>
          </p:cNvSpPr>
          <p:nvPr/>
        </p:nvSpPr>
        <p:spPr bwMode="auto">
          <a:xfrm>
            <a:off x="5791200" y="378459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5" name="Rectangle 47" descr="5%"/>
          <p:cNvSpPr>
            <a:spLocks noChangeArrowheads="1"/>
          </p:cNvSpPr>
          <p:nvPr/>
        </p:nvSpPr>
        <p:spPr bwMode="auto">
          <a:xfrm>
            <a:off x="5791200" y="500379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6" name="Rectangle 48" descr="5%"/>
          <p:cNvSpPr>
            <a:spLocks noChangeArrowheads="1"/>
          </p:cNvSpPr>
          <p:nvPr/>
        </p:nvSpPr>
        <p:spPr bwMode="auto">
          <a:xfrm>
            <a:off x="5791200" y="591819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7" name="Rectangle 49" descr="5%"/>
          <p:cNvSpPr>
            <a:spLocks noChangeArrowheads="1"/>
          </p:cNvSpPr>
          <p:nvPr/>
        </p:nvSpPr>
        <p:spPr bwMode="auto">
          <a:xfrm>
            <a:off x="5791200" y="469899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8" name="Rectangle 50" descr="5%"/>
          <p:cNvSpPr>
            <a:spLocks noChangeArrowheads="1"/>
          </p:cNvSpPr>
          <p:nvPr/>
        </p:nvSpPr>
        <p:spPr bwMode="auto">
          <a:xfrm>
            <a:off x="5791200" y="347979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79" name="Rectangle 51" descr="5%"/>
          <p:cNvSpPr>
            <a:spLocks noChangeArrowheads="1"/>
          </p:cNvSpPr>
          <p:nvPr/>
        </p:nvSpPr>
        <p:spPr bwMode="auto">
          <a:xfrm>
            <a:off x="5791200" y="226059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0" name="Rectangle 52" descr="5%"/>
          <p:cNvSpPr>
            <a:spLocks noChangeArrowheads="1"/>
          </p:cNvSpPr>
          <p:nvPr/>
        </p:nvSpPr>
        <p:spPr bwMode="auto">
          <a:xfrm>
            <a:off x="3733800" y="347979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1" name="Rectangle 53" descr="5%"/>
          <p:cNvSpPr>
            <a:spLocks noChangeArrowheads="1"/>
          </p:cNvSpPr>
          <p:nvPr/>
        </p:nvSpPr>
        <p:spPr bwMode="auto">
          <a:xfrm>
            <a:off x="5791200" y="1650990"/>
            <a:ext cx="990600" cy="304800"/>
          </a:xfrm>
          <a:prstGeom prst="rect">
            <a:avLst/>
          </a:prstGeom>
          <a:pattFill prst="pct5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2" name="Rectangle 54" descr="5%"/>
          <p:cNvSpPr>
            <a:spLocks noChangeArrowheads="1"/>
          </p:cNvSpPr>
          <p:nvPr/>
        </p:nvSpPr>
        <p:spPr bwMode="auto">
          <a:xfrm>
            <a:off x="3733800" y="2870190"/>
            <a:ext cx="990600" cy="304800"/>
          </a:xfrm>
          <a:prstGeom prst="rect">
            <a:avLst/>
          </a:prstGeom>
          <a:pattFill prst="pct5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3" name="Rectangle 55" descr="5%"/>
          <p:cNvSpPr>
            <a:spLocks noChangeArrowheads="1"/>
          </p:cNvSpPr>
          <p:nvPr/>
        </p:nvSpPr>
        <p:spPr bwMode="auto">
          <a:xfrm>
            <a:off x="5791200" y="2870190"/>
            <a:ext cx="990600" cy="304800"/>
          </a:xfrm>
          <a:prstGeom prst="rect">
            <a:avLst/>
          </a:prstGeom>
          <a:pattFill prst="pct5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4" name="Rectangle 56" descr="5%"/>
          <p:cNvSpPr>
            <a:spLocks noChangeArrowheads="1"/>
          </p:cNvSpPr>
          <p:nvPr/>
        </p:nvSpPr>
        <p:spPr bwMode="auto">
          <a:xfrm>
            <a:off x="5791200" y="4089390"/>
            <a:ext cx="990600" cy="304800"/>
          </a:xfrm>
          <a:prstGeom prst="rect">
            <a:avLst/>
          </a:prstGeom>
          <a:pattFill prst="pct5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5" name="Rectangle 57" descr="5%"/>
          <p:cNvSpPr>
            <a:spLocks noChangeArrowheads="1"/>
          </p:cNvSpPr>
          <p:nvPr/>
        </p:nvSpPr>
        <p:spPr bwMode="auto">
          <a:xfrm>
            <a:off x="5791200" y="5308590"/>
            <a:ext cx="990600" cy="304800"/>
          </a:xfrm>
          <a:prstGeom prst="rect">
            <a:avLst/>
          </a:prstGeom>
          <a:pattFill prst="pct5">
            <a:fgClr>
              <a:schemeClr val="accent2"/>
            </a:fgClr>
            <a:bgClr>
              <a:srgbClr val="FFFFFF"/>
            </a:bgClr>
          </a:pattFill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6" name="Rectangle 58" descr="5%"/>
          <p:cNvSpPr>
            <a:spLocks noChangeArrowheads="1"/>
          </p:cNvSpPr>
          <p:nvPr/>
        </p:nvSpPr>
        <p:spPr bwMode="auto">
          <a:xfrm>
            <a:off x="5791200" y="5613390"/>
            <a:ext cx="990600" cy="304800"/>
          </a:xfrm>
          <a:prstGeom prst="rect">
            <a:avLst/>
          </a:prstGeom>
          <a:pattFill prst="pct5">
            <a:fgClr>
              <a:schemeClr val="folHlink"/>
            </a:fgClr>
            <a:bgClr>
              <a:srgbClr val="FFFFFF"/>
            </a:bgClr>
          </a:patt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7" name="Rectangle 59" descr="5%"/>
          <p:cNvSpPr>
            <a:spLocks noChangeArrowheads="1"/>
          </p:cNvSpPr>
          <p:nvPr/>
        </p:nvSpPr>
        <p:spPr bwMode="auto">
          <a:xfrm>
            <a:off x="5791200" y="4394190"/>
            <a:ext cx="990600" cy="304800"/>
          </a:xfrm>
          <a:prstGeom prst="rect">
            <a:avLst/>
          </a:prstGeom>
          <a:pattFill prst="pct5">
            <a:fgClr>
              <a:schemeClr val="folHlink"/>
            </a:fgClr>
            <a:bgClr>
              <a:srgbClr val="FFFFFF"/>
            </a:bgClr>
          </a:patt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8" name="Rectangle 60" descr="5%"/>
          <p:cNvSpPr>
            <a:spLocks noChangeArrowheads="1"/>
          </p:cNvSpPr>
          <p:nvPr/>
        </p:nvSpPr>
        <p:spPr bwMode="auto">
          <a:xfrm>
            <a:off x="5791200" y="3174990"/>
            <a:ext cx="990600" cy="304800"/>
          </a:xfrm>
          <a:prstGeom prst="rect">
            <a:avLst/>
          </a:prstGeom>
          <a:pattFill prst="pct5">
            <a:fgClr>
              <a:schemeClr val="folHlink"/>
            </a:fgClr>
            <a:bgClr>
              <a:srgbClr val="FFFFFF"/>
            </a:bgClr>
          </a:patt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89" name="Rectangle 61" descr="5%"/>
          <p:cNvSpPr>
            <a:spLocks noChangeArrowheads="1"/>
          </p:cNvSpPr>
          <p:nvPr/>
        </p:nvSpPr>
        <p:spPr bwMode="auto">
          <a:xfrm>
            <a:off x="5791200" y="1955790"/>
            <a:ext cx="990600" cy="304800"/>
          </a:xfrm>
          <a:prstGeom prst="rect">
            <a:avLst/>
          </a:prstGeom>
          <a:pattFill prst="pct5">
            <a:fgClr>
              <a:schemeClr val="folHlink"/>
            </a:fgClr>
            <a:bgClr>
              <a:srgbClr val="FFFFFF"/>
            </a:bgClr>
          </a:patt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90" name="Rectangle 62" descr="5%"/>
          <p:cNvSpPr>
            <a:spLocks noChangeArrowheads="1"/>
          </p:cNvSpPr>
          <p:nvPr/>
        </p:nvSpPr>
        <p:spPr bwMode="auto">
          <a:xfrm>
            <a:off x="3733800" y="3174990"/>
            <a:ext cx="990600" cy="304800"/>
          </a:xfrm>
          <a:prstGeom prst="rect">
            <a:avLst/>
          </a:prstGeom>
          <a:pattFill prst="pct5">
            <a:fgClr>
              <a:schemeClr val="folHlink"/>
            </a:fgClr>
            <a:bgClr>
              <a:srgbClr val="FFFFFF"/>
            </a:bgClr>
          </a:pattFill>
          <a:ln w="127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60991" name="Text Box 63"/>
          <p:cNvSpPr txBox="1">
            <a:spLocks noChangeArrowheads="1"/>
          </p:cNvSpPr>
          <p:nvPr/>
        </p:nvSpPr>
        <p:spPr bwMode="auto">
          <a:xfrm>
            <a:off x="1752600" y="4038601"/>
            <a:ext cx="3285066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/>
              <a:t>Q: Is the memory block in cache?</a:t>
            </a:r>
          </a:p>
          <a:p>
            <a:r>
              <a:rPr lang="en-US" sz="2000" dirty="0"/>
              <a:t>Compare the cache </a:t>
            </a:r>
            <a:r>
              <a:rPr lang="en-US" sz="2000" dirty="0">
                <a:solidFill>
                  <a:srgbClr val="FF0000"/>
                </a:solidFill>
              </a:rPr>
              <a:t>tag </a:t>
            </a:r>
            <a:r>
              <a:rPr lang="en-US" sz="2000" dirty="0"/>
              <a:t>to the </a:t>
            </a:r>
            <a:r>
              <a:rPr lang="en-US" sz="2000" dirty="0">
                <a:solidFill>
                  <a:srgbClr val="FF0000"/>
                </a:solidFill>
              </a:rPr>
              <a:t>high</a:t>
            </a:r>
            <a:r>
              <a:rPr lang="en-US" sz="2000" dirty="0">
                <a:solidFill>
                  <a:schemeClr val="accent2"/>
                </a:solidFill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order 2 memory address bits </a:t>
            </a:r>
            <a:r>
              <a:rPr lang="en-US" sz="2000" dirty="0"/>
              <a:t>to tell if the memory block is in the cache </a:t>
            </a:r>
            <a:br>
              <a:rPr lang="en-US" sz="2000" dirty="0"/>
            </a:br>
            <a:r>
              <a:rPr lang="en-US" sz="2000" dirty="0"/>
              <a:t>(provided valid bit is set)</a:t>
            </a: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2743200" y="2565390"/>
            <a:ext cx="381000" cy="1219200"/>
            <a:chOff x="1344" y="1056"/>
            <a:chExt cx="624" cy="768"/>
          </a:xfrm>
        </p:grpSpPr>
        <p:sp>
          <p:nvSpPr>
            <p:cNvPr id="1660993" name="Rectangle 65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94" name="Line 66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95" name="Line 67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0996" name="Line 68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60997" name="Text Box 69"/>
          <p:cNvSpPr txBox="1">
            <a:spLocks noChangeArrowheads="1"/>
          </p:cNvSpPr>
          <p:nvPr/>
        </p:nvSpPr>
        <p:spPr bwMode="auto">
          <a:xfrm>
            <a:off x="2514601" y="2108190"/>
            <a:ext cx="72353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4724400" y="1498590"/>
            <a:ext cx="1066800" cy="2133600"/>
            <a:chOff x="2016" y="624"/>
            <a:chExt cx="672" cy="1344"/>
          </a:xfrm>
        </p:grpSpPr>
        <p:sp>
          <p:nvSpPr>
            <p:cNvPr id="1660999" name="Line 71"/>
            <p:cNvSpPr>
              <a:spLocks noChangeShapeType="1"/>
            </p:cNvSpPr>
            <p:nvPr/>
          </p:nvSpPr>
          <p:spPr bwMode="auto">
            <a:xfrm flipH="1">
              <a:off x="2016" y="624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00" name="Line 72"/>
            <p:cNvSpPr>
              <a:spLocks noChangeShapeType="1"/>
            </p:cNvSpPr>
            <p:nvPr/>
          </p:nvSpPr>
          <p:spPr bwMode="auto">
            <a:xfrm flipH="1">
              <a:off x="2016" y="816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01" name="Line 73"/>
            <p:cNvSpPr>
              <a:spLocks noChangeShapeType="1"/>
            </p:cNvSpPr>
            <p:nvPr/>
          </p:nvSpPr>
          <p:spPr bwMode="auto">
            <a:xfrm flipH="1">
              <a:off x="2016" y="1008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02" name="Line 74"/>
            <p:cNvSpPr>
              <a:spLocks noChangeShapeType="1"/>
            </p:cNvSpPr>
            <p:nvPr/>
          </p:nvSpPr>
          <p:spPr bwMode="auto">
            <a:xfrm flipH="1">
              <a:off x="2016" y="1200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4724400" y="2717790"/>
            <a:ext cx="1066800" cy="914400"/>
            <a:chOff x="2016" y="1392"/>
            <a:chExt cx="672" cy="576"/>
          </a:xfrm>
        </p:grpSpPr>
        <p:sp>
          <p:nvSpPr>
            <p:cNvPr id="1661004" name="Line 76"/>
            <p:cNvSpPr>
              <a:spLocks noChangeShapeType="1"/>
            </p:cNvSpPr>
            <p:nvPr/>
          </p:nvSpPr>
          <p:spPr bwMode="auto">
            <a:xfrm flipH="1">
              <a:off x="2016" y="1392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05" name="Line 77"/>
            <p:cNvSpPr>
              <a:spLocks noChangeShapeType="1"/>
            </p:cNvSpPr>
            <p:nvPr/>
          </p:nvSpPr>
          <p:spPr bwMode="auto">
            <a:xfrm flipH="1">
              <a:off x="2016" y="1584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06" name="Line 78"/>
            <p:cNvSpPr>
              <a:spLocks noChangeShapeType="1"/>
            </p:cNvSpPr>
            <p:nvPr/>
          </p:nvSpPr>
          <p:spPr bwMode="auto">
            <a:xfrm flipH="1">
              <a:off x="2016" y="177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07" name="Line 79"/>
            <p:cNvSpPr>
              <a:spLocks noChangeShapeType="1"/>
            </p:cNvSpPr>
            <p:nvPr/>
          </p:nvSpPr>
          <p:spPr bwMode="auto">
            <a:xfrm flipH="1">
              <a:off x="2016" y="1968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80"/>
          <p:cNvGrpSpPr>
            <a:grpSpLocks/>
          </p:cNvGrpSpPr>
          <p:nvPr/>
        </p:nvGrpSpPr>
        <p:grpSpPr bwMode="auto">
          <a:xfrm>
            <a:off x="4724400" y="2793990"/>
            <a:ext cx="1066800" cy="2133600"/>
            <a:chOff x="2016" y="1392"/>
            <a:chExt cx="672" cy="1344"/>
          </a:xfrm>
        </p:grpSpPr>
        <p:sp>
          <p:nvSpPr>
            <p:cNvPr id="1661009" name="Line 81"/>
            <p:cNvSpPr>
              <a:spLocks noChangeShapeType="1"/>
            </p:cNvSpPr>
            <p:nvPr/>
          </p:nvSpPr>
          <p:spPr bwMode="auto">
            <a:xfrm flipH="1" flipV="1">
              <a:off x="2016" y="1392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10" name="Line 82"/>
            <p:cNvSpPr>
              <a:spLocks noChangeShapeType="1"/>
            </p:cNvSpPr>
            <p:nvPr/>
          </p:nvSpPr>
          <p:spPr bwMode="auto">
            <a:xfrm flipH="1" flipV="1">
              <a:off x="2016" y="1584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11" name="Line 83"/>
            <p:cNvSpPr>
              <a:spLocks noChangeShapeType="1"/>
            </p:cNvSpPr>
            <p:nvPr/>
          </p:nvSpPr>
          <p:spPr bwMode="auto">
            <a:xfrm flipH="1" flipV="1">
              <a:off x="2016" y="1776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12" name="Line 84"/>
            <p:cNvSpPr>
              <a:spLocks noChangeShapeType="1"/>
            </p:cNvSpPr>
            <p:nvPr/>
          </p:nvSpPr>
          <p:spPr bwMode="auto">
            <a:xfrm flipH="1" flipV="1">
              <a:off x="2016" y="1968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4724400" y="2717790"/>
            <a:ext cx="1066800" cy="3352800"/>
            <a:chOff x="2016" y="2112"/>
            <a:chExt cx="672" cy="2112"/>
          </a:xfrm>
        </p:grpSpPr>
        <p:sp>
          <p:nvSpPr>
            <p:cNvPr id="1661015" name="Line 87"/>
            <p:cNvSpPr>
              <a:spLocks noChangeShapeType="1"/>
            </p:cNvSpPr>
            <p:nvPr/>
          </p:nvSpPr>
          <p:spPr bwMode="auto">
            <a:xfrm>
              <a:off x="2016" y="2112"/>
              <a:ext cx="672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16" name="Line 88"/>
            <p:cNvSpPr>
              <a:spLocks noChangeShapeType="1"/>
            </p:cNvSpPr>
            <p:nvPr/>
          </p:nvSpPr>
          <p:spPr bwMode="auto">
            <a:xfrm>
              <a:off x="2016" y="2304"/>
              <a:ext cx="672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17" name="Line 89"/>
            <p:cNvSpPr>
              <a:spLocks noChangeShapeType="1"/>
            </p:cNvSpPr>
            <p:nvPr/>
          </p:nvSpPr>
          <p:spPr bwMode="auto">
            <a:xfrm>
              <a:off x="2016" y="2496"/>
              <a:ext cx="672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61018" name="Line 90"/>
            <p:cNvSpPr>
              <a:spLocks noChangeShapeType="1"/>
            </p:cNvSpPr>
            <p:nvPr/>
          </p:nvSpPr>
          <p:spPr bwMode="auto">
            <a:xfrm>
              <a:off x="2016" y="2688"/>
              <a:ext cx="672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1019" name="Text Box 91"/>
          <p:cNvSpPr txBox="1">
            <a:spLocks noChangeArrowheads="1"/>
          </p:cNvSpPr>
          <p:nvPr/>
        </p:nvSpPr>
        <p:spPr bwMode="auto">
          <a:xfrm>
            <a:off x="6705600" y="1346190"/>
            <a:ext cx="990600" cy="49675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00</a:t>
            </a:r>
            <a:r>
              <a:rPr lang="en-US" dirty="0"/>
              <a:t>00xx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00</a:t>
            </a:r>
            <a:r>
              <a:rPr lang="en-US" dirty="0"/>
              <a:t>01xx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00</a:t>
            </a:r>
            <a:r>
              <a:rPr lang="en-US" dirty="0"/>
              <a:t>10xx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00</a:t>
            </a:r>
            <a:r>
              <a:rPr lang="en-US" dirty="0"/>
              <a:t>11xx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01</a:t>
            </a:r>
            <a:r>
              <a:rPr lang="en-US" dirty="0"/>
              <a:t>00xx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01</a:t>
            </a:r>
            <a:r>
              <a:rPr lang="en-US" dirty="0"/>
              <a:t>01xx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01</a:t>
            </a:r>
            <a:r>
              <a:rPr lang="en-US" dirty="0"/>
              <a:t>10xx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01</a:t>
            </a:r>
            <a:r>
              <a:rPr lang="en-US" dirty="0"/>
              <a:t>11xx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00xx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01xx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10xx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/>
              <a:t>11xx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00xx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01xx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10xx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/>
              <a:t>11xx</a:t>
            </a:r>
          </a:p>
        </p:txBody>
      </p:sp>
      <p:sp>
        <p:nvSpPr>
          <p:cNvPr id="1661020" name="Text Box 92"/>
          <p:cNvSpPr txBox="1">
            <a:spLocks noChangeArrowheads="1"/>
          </p:cNvSpPr>
          <p:nvPr/>
        </p:nvSpPr>
        <p:spPr bwMode="auto">
          <a:xfrm>
            <a:off x="7772400" y="1574791"/>
            <a:ext cx="2514600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One word blocks</a:t>
            </a:r>
          </a:p>
          <a:p>
            <a:r>
              <a:rPr lang="en-US" dirty="0"/>
              <a:t>Two low order bits (xx) define the byte in the block (32b words)</a:t>
            </a:r>
          </a:p>
        </p:txBody>
      </p:sp>
      <p:sp>
        <p:nvSpPr>
          <p:cNvPr id="1661023" name="Text Box 95"/>
          <p:cNvSpPr txBox="1">
            <a:spLocks noChangeArrowheads="1"/>
          </p:cNvSpPr>
          <p:nvPr/>
        </p:nvSpPr>
        <p:spPr bwMode="auto">
          <a:xfrm>
            <a:off x="1905001" y="2108190"/>
            <a:ext cx="79156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Index</a:t>
            </a:r>
          </a:p>
        </p:txBody>
      </p:sp>
      <p:sp>
        <p:nvSpPr>
          <p:cNvPr id="93" name="Rectangle 95"/>
          <p:cNvSpPr>
            <a:spLocks noChangeArrowheads="1"/>
          </p:cNvSpPr>
          <p:nvPr/>
        </p:nvSpPr>
        <p:spPr bwMode="auto">
          <a:xfrm>
            <a:off x="3208868" y="3217334"/>
            <a:ext cx="448732" cy="2285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Rectangle 94"/>
          <p:cNvSpPr>
            <a:spLocks noChangeArrowheads="1"/>
          </p:cNvSpPr>
          <p:nvPr/>
        </p:nvSpPr>
        <p:spPr bwMode="auto">
          <a:xfrm>
            <a:off x="6790267" y="5689593"/>
            <a:ext cx="245531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790267" y="4478860"/>
            <a:ext cx="245531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781800" y="3276591"/>
            <a:ext cx="245531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6790267" y="2065858"/>
            <a:ext cx="245531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6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0954" grpId="0" autoUpdateAnimBg="0"/>
      <p:bldP spid="1660991" grpId="0" autoUpdateAnimBg="0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610" name="Rectangle 2"/>
          <p:cNvSpPr>
            <a:spLocks noChangeArrowheads="1"/>
          </p:cNvSpPr>
          <p:nvPr/>
        </p:nvSpPr>
        <p:spPr bwMode="auto">
          <a:xfrm>
            <a:off x="1749425" y="312739"/>
            <a:ext cx="316865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/>
              <a:t>Direct-Mapped Cache Example</a:t>
            </a:r>
          </a:p>
        </p:txBody>
      </p:sp>
      <p:sp>
        <p:nvSpPr>
          <p:cNvPr id="16046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pPr marL="342900" indent="-342900">
              <a:lnSpc>
                <a:spcPct val="80000"/>
              </a:lnSpc>
            </a:pP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494260" y="2080679"/>
            <a:ext cx="3028952" cy="3408363"/>
            <a:chOff x="1056" y="1183"/>
            <a:chExt cx="1908" cy="2147"/>
          </a:xfrm>
        </p:grpSpPr>
        <p:sp>
          <p:nvSpPr>
            <p:cNvPr id="1604620" name="Freeform 12"/>
            <p:cNvSpPr>
              <a:spLocks/>
            </p:cNvSpPr>
            <p:nvPr/>
          </p:nvSpPr>
          <p:spPr bwMode="auto">
            <a:xfrm>
              <a:off x="2430" y="3165"/>
              <a:ext cx="249" cy="165"/>
            </a:xfrm>
            <a:custGeom>
              <a:avLst/>
              <a:gdLst/>
              <a:ahLst/>
              <a:cxnLst>
                <a:cxn ang="0">
                  <a:pos x="125" y="162"/>
                </a:cxn>
                <a:cxn ang="0">
                  <a:pos x="145" y="162"/>
                </a:cxn>
                <a:cxn ang="0">
                  <a:pos x="165" y="160"/>
                </a:cxn>
                <a:cxn ang="0">
                  <a:pos x="182" y="154"/>
                </a:cxn>
                <a:cxn ang="0">
                  <a:pos x="199" y="147"/>
                </a:cxn>
                <a:cxn ang="0">
                  <a:pos x="216" y="140"/>
                </a:cxn>
                <a:cxn ang="0">
                  <a:pos x="226" y="130"/>
                </a:cxn>
                <a:cxn ang="0">
                  <a:pos x="236" y="121"/>
                </a:cxn>
                <a:cxn ang="0">
                  <a:pos x="246" y="108"/>
                </a:cxn>
                <a:cxn ang="0">
                  <a:pos x="249" y="94"/>
                </a:cxn>
                <a:cxn ang="0">
                  <a:pos x="249" y="81"/>
                </a:cxn>
                <a:cxn ang="0">
                  <a:pos x="249" y="68"/>
                </a:cxn>
                <a:cxn ang="0">
                  <a:pos x="246" y="57"/>
                </a:cxn>
                <a:cxn ang="0">
                  <a:pos x="236" y="44"/>
                </a:cxn>
                <a:cxn ang="0">
                  <a:pos x="226" y="35"/>
                </a:cxn>
                <a:cxn ang="0">
                  <a:pos x="216" y="24"/>
                </a:cxn>
                <a:cxn ang="0">
                  <a:pos x="199" y="15"/>
                </a:cxn>
                <a:cxn ang="0">
                  <a:pos x="182" y="9"/>
                </a:cxn>
                <a:cxn ang="0">
                  <a:pos x="165" y="4"/>
                </a:cxn>
                <a:cxn ang="0">
                  <a:pos x="145" y="2"/>
                </a:cxn>
                <a:cxn ang="0">
                  <a:pos x="125" y="0"/>
                </a:cxn>
                <a:cxn ang="0">
                  <a:pos x="105" y="2"/>
                </a:cxn>
                <a:cxn ang="0">
                  <a:pos x="88" y="4"/>
                </a:cxn>
                <a:cxn ang="0">
                  <a:pos x="68" y="9"/>
                </a:cxn>
                <a:cxn ang="0">
                  <a:pos x="51" y="15"/>
                </a:cxn>
                <a:cxn ang="0">
                  <a:pos x="37" y="24"/>
                </a:cxn>
                <a:cxn ang="0">
                  <a:pos x="24" y="35"/>
                </a:cxn>
                <a:cxn ang="0">
                  <a:pos x="14" y="44"/>
                </a:cxn>
                <a:cxn ang="0">
                  <a:pos x="7" y="57"/>
                </a:cxn>
                <a:cxn ang="0">
                  <a:pos x="4" y="68"/>
                </a:cxn>
                <a:cxn ang="0">
                  <a:pos x="0" y="81"/>
                </a:cxn>
                <a:cxn ang="0">
                  <a:pos x="4" y="94"/>
                </a:cxn>
                <a:cxn ang="0">
                  <a:pos x="7" y="108"/>
                </a:cxn>
                <a:cxn ang="0">
                  <a:pos x="14" y="121"/>
                </a:cxn>
                <a:cxn ang="0">
                  <a:pos x="24" y="130"/>
                </a:cxn>
                <a:cxn ang="0">
                  <a:pos x="37" y="140"/>
                </a:cxn>
                <a:cxn ang="0">
                  <a:pos x="51" y="147"/>
                </a:cxn>
                <a:cxn ang="0">
                  <a:pos x="68" y="154"/>
                </a:cxn>
                <a:cxn ang="0">
                  <a:pos x="88" y="160"/>
                </a:cxn>
                <a:cxn ang="0">
                  <a:pos x="105" y="162"/>
                </a:cxn>
                <a:cxn ang="0">
                  <a:pos x="125" y="165"/>
                </a:cxn>
                <a:cxn ang="0">
                  <a:pos x="125" y="165"/>
                </a:cxn>
              </a:cxnLst>
              <a:rect l="0" t="0" r="r" b="b"/>
              <a:pathLst>
                <a:path w="249" h="165">
                  <a:moveTo>
                    <a:pt x="125" y="162"/>
                  </a:moveTo>
                  <a:lnTo>
                    <a:pt x="145" y="162"/>
                  </a:lnTo>
                  <a:lnTo>
                    <a:pt x="165" y="160"/>
                  </a:lnTo>
                  <a:lnTo>
                    <a:pt x="182" y="154"/>
                  </a:lnTo>
                  <a:lnTo>
                    <a:pt x="199" y="147"/>
                  </a:lnTo>
                  <a:lnTo>
                    <a:pt x="216" y="140"/>
                  </a:lnTo>
                  <a:lnTo>
                    <a:pt x="226" y="130"/>
                  </a:lnTo>
                  <a:lnTo>
                    <a:pt x="236" y="121"/>
                  </a:lnTo>
                  <a:lnTo>
                    <a:pt x="246" y="108"/>
                  </a:lnTo>
                  <a:lnTo>
                    <a:pt x="249" y="94"/>
                  </a:lnTo>
                  <a:lnTo>
                    <a:pt x="249" y="81"/>
                  </a:lnTo>
                  <a:lnTo>
                    <a:pt x="249" y="68"/>
                  </a:lnTo>
                  <a:lnTo>
                    <a:pt x="246" y="57"/>
                  </a:lnTo>
                  <a:lnTo>
                    <a:pt x="236" y="44"/>
                  </a:lnTo>
                  <a:lnTo>
                    <a:pt x="226" y="35"/>
                  </a:lnTo>
                  <a:lnTo>
                    <a:pt x="216" y="24"/>
                  </a:lnTo>
                  <a:lnTo>
                    <a:pt x="199" y="15"/>
                  </a:lnTo>
                  <a:lnTo>
                    <a:pt x="182" y="9"/>
                  </a:lnTo>
                  <a:lnTo>
                    <a:pt x="165" y="4"/>
                  </a:lnTo>
                  <a:lnTo>
                    <a:pt x="145" y="2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8" y="4"/>
                  </a:lnTo>
                  <a:lnTo>
                    <a:pt x="68" y="9"/>
                  </a:lnTo>
                  <a:lnTo>
                    <a:pt x="51" y="15"/>
                  </a:lnTo>
                  <a:lnTo>
                    <a:pt x="37" y="24"/>
                  </a:lnTo>
                  <a:lnTo>
                    <a:pt x="24" y="35"/>
                  </a:lnTo>
                  <a:lnTo>
                    <a:pt x="14" y="44"/>
                  </a:lnTo>
                  <a:lnTo>
                    <a:pt x="7" y="57"/>
                  </a:lnTo>
                  <a:lnTo>
                    <a:pt x="4" y="68"/>
                  </a:lnTo>
                  <a:lnTo>
                    <a:pt x="0" y="81"/>
                  </a:lnTo>
                  <a:lnTo>
                    <a:pt x="4" y="94"/>
                  </a:lnTo>
                  <a:lnTo>
                    <a:pt x="7" y="108"/>
                  </a:lnTo>
                  <a:lnTo>
                    <a:pt x="14" y="121"/>
                  </a:lnTo>
                  <a:lnTo>
                    <a:pt x="24" y="130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68" y="154"/>
                  </a:lnTo>
                  <a:lnTo>
                    <a:pt x="88" y="160"/>
                  </a:lnTo>
                  <a:lnTo>
                    <a:pt x="105" y="162"/>
                  </a:lnTo>
                  <a:lnTo>
                    <a:pt x="125" y="165"/>
                  </a:lnTo>
                  <a:lnTo>
                    <a:pt x="125" y="16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21" name="Freeform 13"/>
            <p:cNvSpPr>
              <a:spLocks noEditPoints="1"/>
            </p:cNvSpPr>
            <p:nvPr/>
          </p:nvSpPr>
          <p:spPr bwMode="auto">
            <a:xfrm>
              <a:off x="2518" y="3237"/>
              <a:ext cx="7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8"/>
                </a:cxn>
                <a:cxn ang="0">
                  <a:pos x="74" y="18"/>
                </a:cxn>
                <a:cxn ang="0">
                  <a:pos x="74" y="25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3" y="18"/>
                </a:cxn>
              </a:cxnLst>
              <a:rect l="0" t="0" r="r" b="b"/>
              <a:pathLst>
                <a:path w="74" h="25">
                  <a:moveTo>
                    <a:pt x="0" y="0"/>
                  </a:moveTo>
                  <a:lnTo>
                    <a:pt x="74" y="0"/>
                  </a:lnTo>
                  <a:lnTo>
                    <a:pt x="7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3" y="18"/>
                  </a:moveTo>
                  <a:lnTo>
                    <a:pt x="74" y="18"/>
                  </a:lnTo>
                  <a:lnTo>
                    <a:pt x="74" y="25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056" y="1183"/>
              <a:ext cx="1908" cy="2070"/>
              <a:chOff x="1056" y="1183"/>
              <a:chExt cx="1908" cy="2070"/>
            </a:xfrm>
          </p:grpSpPr>
          <p:sp>
            <p:nvSpPr>
              <p:cNvPr id="1604623" name="Text Box 15"/>
              <p:cNvSpPr txBox="1">
                <a:spLocks noChangeArrowheads="1"/>
              </p:cNvSpPr>
              <p:nvPr/>
            </p:nvSpPr>
            <p:spPr bwMode="auto">
              <a:xfrm>
                <a:off x="2704" y="1200"/>
                <a:ext cx="26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20</a:t>
                </a:r>
              </a:p>
            </p:txBody>
          </p: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1056" y="1183"/>
                <a:ext cx="1681" cy="2070"/>
                <a:chOff x="1056" y="1183"/>
                <a:chExt cx="1681" cy="2070"/>
              </a:xfrm>
            </p:grpSpPr>
            <p:sp>
              <p:nvSpPr>
                <p:cNvPr id="1604625" name="Line 17"/>
                <p:cNvSpPr>
                  <a:spLocks noChangeShapeType="1"/>
                </p:cNvSpPr>
                <p:nvPr/>
              </p:nvSpPr>
              <p:spPr bwMode="auto">
                <a:xfrm>
                  <a:off x="2592" y="1296"/>
                  <a:ext cx="145" cy="55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626" name="Freeform 18"/>
                <p:cNvSpPr>
                  <a:spLocks/>
                </p:cNvSpPr>
                <p:nvPr/>
              </p:nvSpPr>
              <p:spPr bwMode="auto">
                <a:xfrm>
                  <a:off x="1056" y="1200"/>
                  <a:ext cx="1620" cy="2053"/>
                </a:xfrm>
                <a:custGeom>
                  <a:avLst/>
                  <a:gdLst/>
                  <a:ahLst/>
                  <a:cxnLst>
                    <a:cxn ang="0">
                      <a:pos x="1540" y="0"/>
                    </a:cxn>
                    <a:cxn ang="0">
                      <a:pos x="1544" y="220"/>
                    </a:cxn>
                    <a:cxn ang="0">
                      <a:pos x="0" y="220"/>
                    </a:cxn>
                    <a:cxn ang="0">
                      <a:pos x="0" y="2040"/>
                    </a:cxn>
                    <a:cxn ang="0">
                      <a:pos x="1328" y="2040"/>
                    </a:cxn>
                  </a:cxnLst>
                  <a:rect l="0" t="0" r="r" b="b"/>
                  <a:pathLst>
                    <a:path w="1544" h="2040">
                      <a:moveTo>
                        <a:pt x="1540" y="0"/>
                      </a:moveTo>
                      <a:lnTo>
                        <a:pt x="1544" y="220"/>
                      </a:lnTo>
                      <a:lnTo>
                        <a:pt x="0" y="220"/>
                      </a:lnTo>
                      <a:lnTo>
                        <a:pt x="0" y="2040"/>
                      </a:lnTo>
                      <a:lnTo>
                        <a:pt x="1328" y="2040"/>
                      </a:ln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462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32" y="1183"/>
                  <a:ext cx="336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600"/>
                    <a:t>Tag</a:t>
                  </a:r>
                </a:p>
              </p:txBody>
            </p:sp>
          </p:grp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45099" y="2107666"/>
            <a:ext cx="3756023" cy="1820862"/>
            <a:chOff x="1277" y="1200"/>
            <a:chExt cx="2366" cy="1147"/>
          </a:xfrm>
        </p:grpSpPr>
        <p:sp>
          <p:nvSpPr>
            <p:cNvPr id="1604629" name="Line 21"/>
            <p:cNvSpPr>
              <a:spLocks noChangeShapeType="1"/>
            </p:cNvSpPr>
            <p:nvPr/>
          </p:nvSpPr>
          <p:spPr bwMode="auto">
            <a:xfrm>
              <a:off x="3282" y="1291"/>
              <a:ext cx="148" cy="5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30" name="Freeform 22"/>
            <p:cNvSpPr>
              <a:spLocks/>
            </p:cNvSpPr>
            <p:nvPr/>
          </p:nvSpPr>
          <p:spPr bwMode="auto">
            <a:xfrm>
              <a:off x="1277" y="1206"/>
              <a:ext cx="2053" cy="1141"/>
            </a:xfrm>
            <a:custGeom>
              <a:avLst/>
              <a:gdLst/>
              <a:ahLst/>
              <a:cxnLst>
                <a:cxn ang="0">
                  <a:pos x="1974" y="0"/>
                </a:cxn>
                <a:cxn ang="0">
                  <a:pos x="1974" y="358"/>
                </a:cxn>
                <a:cxn ang="0">
                  <a:pos x="0" y="358"/>
                </a:cxn>
                <a:cxn ang="0">
                  <a:pos x="0" y="1110"/>
                </a:cxn>
                <a:cxn ang="0">
                  <a:pos x="884" y="1110"/>
                </a:cxn>
              </a:cxnLst>
              <a:rect l="0" t="0" r="r" b="b"/>
              <a:pathLst>
                <a:path w="1974" h="1110">
                  <a:moveTo>
                    <a:pt x="1974" y="0"/>
                  </a:moveTo>
                  <a:lnTo>
                    <a:pt x="1974" y="358"/>
                  </a:lnTo>
                  <a:lnTo>
                    <a:pt x="0" y="358"/>
                  </a:lnTo>
                  <a:lnTo>
                    <a:pt x="0" y="1110"/>
                  </a:lnTo>
                  <a:lnTo>
                    <a:pt x="884" y="1110"/>
                  </a:lnTo>
                </a:path>
              </a:pathLst>
            </a:custGeom>
            <a:noFill/>
            <a:ln w="38100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31" name="Text Box 23"/>
            <p:cNvSpPr txBox="1">
              <a:spLocks noChangeArrowheads="1"/>
            </p:cNvSpPr>
            <p:nvPr/>
          </p:nvSpPr>
          <p:spPr bwMode="auto">
            <a:xfrm>
              <a:off x="3383" y="1200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10</a:t>
              </a:r>
            </a:p>
          </p:txBody>
        </p:sp>
        <p:sp>
          <p:nvSpPr>
            <p:cNvPr id="1604632" name="Text Box 24"/>
            <p:cNvSpPr txBox="1">
              <a:spLocks noChangeArrowheads="1"/>
            </p:cNvSpPr>
            <p:nvPr/>
          </p:nvSpPr>
          <p:spPr bwMode="auto">
            <a:xfrm>
              <a:off x="2754" y="1370"/>
              <a:ext cx="455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Index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437235" y="2785528"/>
            <a:ext cx="4267200" cy="2135188"/>
            <a:chOff x="1650" y="1627"/>
            <a:chExt cx="2688" cy="1345"/>
          </a:xfrm>
        </p:grpSpPr>
        <p:sp>
          <p:nvSpPr>
            <p:cNvPr id="1604634" name="Freeform 26"/>
            <p:cNvSpPr>
              <a:spLocks/>
            </p:cNvSpPr>
            <p:nvPr/>
          </p:nvSpPr>
          <p:spPr bwMode="auto">
            <a:xfrm>
              <a:off x="2208" y="1824"/>
              <a:ext cx="2130" cy="1103"/>
            </a:xfrm>
            <a:custGeom>
              <a:avLst/>
              <a:gdLst/>
              <a:ahLst/>
              <a:cxnLst>
                <a:cxn ang="0">
                  <a:pos x="1608" y="1101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3"/>
                </a:cxn>
                <a:cxn ang="0">
                  <a:pos x="1608" y="1103"/>
                </a:cxn>
                <a:cxn ang="0">
                  <a:pos x="1608" y="1103"/>
                </a:cxn>
              </a:cxnLst>
              <a:rect l="0" t="0" r="r" b="b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35" name="Freeform 27"/>
            <p:cNvSpPr>
              <a:spLocks/>
            </p:cNvSpPr>
            <p:nvPr/>
          </p:nvSpPr>
          <p:spPr bwMode="auto">
            <a:xfrm>
              <a:off x="2208" y="2263"/>
              <a:ext cx="2130" cy="110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36" name="Freeform 28"/>
            <p:cNvSpPr>
              <a:spLocks/>
            </p:cNvSpPr>
            <p:nvPr/>
          </p:nvSpPr>
          <p:spPr bwMode="auto">
            <a:xfrm>
              <a:off x="2208" y="2263"/>
              <a:ext cx="2130" cy="110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37" name="Line 29"/>
            <p:cNvSpPr>
              <a:spLocks noChangeShapeType="1"/>
            </p:cNvSpPr>
            <p:nvPr/>
          </p:nvSpPr>
          <p:spPr bwMode="auto">
            <a:xfrm flipH="1">
              <a:off x="2208" y="1920"/>
              <a:ext cx="2130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38" name="Line 30"/>
            <p:cNvSpPr>
              <a:spLocks noChangeShapeType="1"/>
            </p:cNvSpPr>
            <p:nvPr/>
          </p:nvSpPr>
          <p:spPr bwMode="auto">
            <a:xfrm flipH="1">
              <a:off x="2208" y="2044"/>
              <a:ext cx="2130" cy="2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39" name="Line 31"/>
            <p:cNvSpPr>
              <a:spLocks noChangeShapeType="1"/>
            </p:cNvSpPr>
            <p:nvPr/>
          </p:nvSpPr>
          <p:spPr bwMode="auto">
            <a:xfrm flipH="1">
              <a:off x="2208" y="2154"/>
              <a:ext cx="213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0" name="Line 32"/>
            <p:cNvSpPr>
              <a:spLocks noChangeShapeType="1"/>
            </p:cNvSpPr>
            <p:nvPr/>
          </p:nvSpPr>
          <p:spPr bwMode="auto">
            <a:xfrm flipH="1">
              <a:off x="2208" y="2373"/>
              <a:ext cx="213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1" name="Line 33"/>
            <p:cNvSpPr>
              <a:spLocks noChangeShapeType="1"/>
            </p:cNvSpPr>
            <p:nvPr/>
          </p:nvSpPr>
          <p:spPr bwMode="auto">
            <a:xfrm flipH="1">
              <a:off x="2208" y="2483"/>
              <a:ext cx="213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2" name="Line 34"/>
            <p:cNvSpPr>
              <a:spLocks noChangeShapeType="1"/>
            </p:cNvSpPr>
            <p:nvPr/>
          </p:nvSpPr>
          <p:spPr bwMode="auto">
            <a:xfrm flipH="1">
              <a:off x="2208" y="2593"/>
              <a:ext cx="213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3" name="Line 35"/>
            <p:cNvSpPr>
              <a:spLocks noChangeShapeType="1"/>
            </p:cNvSpPr>
            <p:nvPr/>
          </p:nvSpPr>
          <p:spPr bwMode="auto">
            <a:xfrm flipH="1">
              <a:off x="2208" y="2703"/>
              <a:ext cx="213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4" name="Line 36"/>
            <p:cNvSpPr>
              <a:spLocks noChangeShapeType="1"/>
            </p:cNvSpPr>
            <p:nvPr/>
          </p:nvSpPr>
          <p:spPr bwMode="auto">
            <a:xfrm flipH="1">
              <a:off x="2208" y="2813"/>
              <a:ext cx="2130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5" name="Line 37"/>
            <p:cNvSpPr>
              <a:spLocks noChangeShapeType="1"/>
            </p:cNvSpPr>
            <p:nvPr/>
          </p:nvSpPr>
          <p:spPr bwMode="auto">
            <a:xfrm>
              <a:off x="2299" y="1830"/>
              <a:ext cx="5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6" name="Line 38"/>
            <p:cNvSpPr>
              <a:spLocks noChangeShapeType="1"/>
            </p:cNvSpPr>
            <p:nvPr/>
          </p:nvSpPr>
          <p:spPr bwMode="auto">
            <a:xfrm>
              <a:off x="3186" y="1819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47" name="Text Box 39"/>
            <p:cNvSpPr txBox="1">
              <a:spLocks noChangeArrowheads="1"/>
            </p:cNvSpPr>
            <p:nvPr/>
          </p:nvSpPr>
          <p:spPr bwMode="auto">
            <a:xfrm>
              <a:off x="3522" y="1627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Data</a:t>
              </a:r>
            </a:p>
          </p:txBody>
        </p:sp>
        <p:sp>
          <p:nvSpPr>
            <p:cNvPr id="1604648" name="Text Box 40"/>
            <p:cNvSpPr txBox="1">
              <a:spLocks noChangeArrowheads="1"/>
            </p:cNvSpPr>
            <p:nvPr/>
          </p:nvSpPr>
          <p:spPr bwMode="auto">
            <a:xfrm>
              <a:off x="1650" y="1627"/>
              <a:ext cx="470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  Index</a:t>
              </a:r>
            </a:p>
          </p:txBody>
        </p:sp>
        <p:sp>
          <p:nvSpPr>
            <p:cNvPr id="1604649" name="Text Box 41"/>
            <p:cNvSpPr txBox="1">
              <a:spLocks noChangeArrowheads="1"/>
            </p:cNvSpPr>
            <p:nvPr/>
          </p:nvSpPr>
          <p:spPr bwMode="auto">
            <a:xfrm>
              <a:off x="2466" y="1627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Tag</a:t>
              </a:r>
            </a:p>
          </p:txBody>
        </p:sp>
        <p:sp>
          <p:nvSpPr>
            <p:cNvPr id="1604650" name="Text Box 42"/>
            <p:cNvSpPr txBox="1">
              <a:spLocks noChangeArrowheads="1"/>
            </p:cNvSpPr>
            <p:nvPr/>
          </p:nvSpPr>
          <p:spPr bwMode="auto">
            <a:xfrm>
              <a:off x="2034" y="1627"/>
              <a:ext cx="3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Valid</a:t>
              </a:r>
            </a:p>
          </p:txBody>
        </p:sp>
        <p:sp>
          <p:nvSpPr>
            <p:cNvPr id="1604651" name="Text Box 43"/>
            <p:cNvSpPr txBox="1">
              <a:spLocks noChangeArrowheads="1"/>
            </p:cNvSpPr>
            <p:nvPr/>
          </p:nvSpPr>
          <p:spPr bwMode="auto">
            <a:xfrm>
              <a:off x="1746" y="1771"/>
              <a:ext cx="328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/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1021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1022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1023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107160" y="1413929"/>
            <a:ext cx="3900488" cy="709613"/>
            <a:chOff x="2072" y="763"/>
            <a:chExt cx="2457" cy="447"/>
          </a:xfrm>
        </p:grpSpPr>
        <p:sp>
          <p:nvSpPr>
            <p:cNvPr id="1604653" name="Line 45"/>
            <p:cNvSpPr>
              <a:spLocks noChangeShapeType="1"/>
            </p:cNvSpPr>
            <p:nvPr/>
          </p:nvSpPr>
          <p:spPr bwMode="auto">
            <a:xfrm flipV="1">
              <a:off x="3026" y="1061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54" name="Line 46"/>
            <p:cNvSpPr>
              <a:spLocks noChangeShapeType="1"/>
            </p:cNvSpPr>
            <p:nvPr/>
          </p:nvSpPr>
          <p:spPr bwMode="auto">
            <a:xfrm flipV="1">
              <a:off x="3570" y="1051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55" name="Freeform 47"/>
            <p:cNvSpPr>
              <a:spLocks/>
            </p:cNvSpPr>
            <p:nvPr/>
          </p:nvSpPr>
          <p:spPr bwMode="auto">
            <a:xfrm>
              <a:off x="2158" y="1059"/>
              <a:ext cx="1570" cy="151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" y="0"/>
                </a:cxn>
                <a:cxn ang="0">
                  <a:pos x="1570" y="0"/>
                </a:cxn>
                <a:cxn ang="0">
                  <a:pos x="1570" y="151"/>
                </a:cxn>
                <a:cxn ang="0">
                  <a:pos x="3" y="151"/>
                </a:cxn>
                <a:cxn ang="0">
                  <a:pos x="3" y="151"/>
                </a:cxn>
              </a:cxnLst>
              <a:rect l="0" t="0" r="r" b="b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56" name="Text Box 48"/>
            <p:cNvSpPr txBox="1">
              <a:spLocks noChangeArrowheads="1"/>
            </p:cNvSpPr>
            <p:nvPr/>
          </p:nvSpPr>
          <p:spPr bwMode="auto">
            <a:xfrm>
              <a:off x="2072" y="896"/>
              <a:ext cx="1786" cy="2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dirty="0"/>
                <a:t>31 30       . . .                 13 12  11     . . .          2  1  0</a:t>
              </a:r>
            </a:p>
          </p:txBody>
        </p:sp>
        <p:sp>
          <p:nvSpPr>
            <p:cNvPr id="1604657" name="Text Box 49"/>
            <p:cNvSpPr txBox="1">
              <a:spLocks noChangeArrowheads="1"/>
            </p:cNvSpPr>
            <p:nvPr/>
          </p:nvSpPr>
          <p:spPr bwMode="auto">
            <a:xfrm>
              <a:off x="3810" y="763"/>
              <a:ext cx="719" cy="36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600" dirty="0"/>
                <a:t>Block offset</a:t>
              </a:r>
            </a:p>
          </p:txBody>
        </p:sp>
        <p:sp>
          <p:nvSpPr>
            <p:cNvPr id="1604658" name="Line 50"/>
            <p:cNvSpPr>
              <a:spLocks noChangeShapeType="1"/>
            </p:cNvSpPr>
            <p:nvPr/>
          </p:nvSpPr>
          <p:spPr bwMode="auto">
            <a:xfrm flipH="1">
              <a:off x="3666" y="955"/>
              <a:ext cx="192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4659" name="Rectangle 51"/>
          <p:cNvSpPr>
            <a:spLocks noChangeArrowheads="1"/>
          </p:cNvSpPr>
          <p:nvPr/>
        </p:nvSpPr>
        <p:spPr bwMode="auto">
          <a:xfrm>
            <a:off x="2590800" y="6079067"/>
            <a:ext cx="807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</a:pPr>
            <a:r>
              <a:rPr lang="en-US" sz="2400" i="1" dirty="0"/>
              <a:t>What kind of locality are we taking advantage of?</a:t>
            </a:r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5704060" y="3860266"/>
            <a:ext cx="623888" cy="1371600"/>
            <a:chOff x="2477" y="2299"/>
            <a:chExt cx="393" cy="864"/>
          </a:xfrm>
        </p:grpSpPr>
        <p:sp>
          <p:nvSpPr>
            <p:cNvPr id="1604661" name="Line 53"/>
            <p:cNvSpPr>
              <a:spLocks noChangeShapeType="1"/>
            </p:cNvSpPr>
            <p:nvPr/>
          </p:nvSpPr>
          <p:spPr bwMode="auto">
            <a:xfrm>
              <a:off x="2477" y="2976"/>
              <a:ext cx="196" cy="5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62" name="Line 54"/>
            <p:cNvSpPr>
              <a:spLocks noChangeShapeType="1"/>
            </p:cNvSpPr>
            <p:nvPr/>
          </p:nvSpPr>
          <p:spPr bwMode="auto">
            <a:xfrm>
              <a:off x="2562" y="2299"/>
              <a:ext cx="0" cy="86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63" name="Text Box 55"/>
            <p:cNvSpPr txBox="1">
              <a:spLocks noChangeArrowheads="1"/>
            </p:cNvSpPr>
            <p:nvPr/>
          </p:nvSpPr>
          <p:spPr bwMode="auto">
            <a:xfrm>
              <a:off x="2610" y="2923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20</a:t>
              </a:r>
            </a:p>
          </p:txBody>
        </p:sp>
      </p:grp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7561436" y="2148942"/>
            <a:ext cx="2060575" cy="3043237"/>
            <a:chOff x="3618" y="1226"/>
            <a:chExt cx="1298" cy="1917"/>
          </a:xfrm>
        </p:grpSpPr>
        <p:sp>
          <p:nvSpPr>
            <p:cNvPr id="1604665" name="Freeform 57"/>
            <p:cNvSpPr>
              <a:spLocks/>
            </p:cNvSpPr>
            <p:nvPr/>
          </p:nvSpPr>
          <p:spPr bwMode="auto">
            <a:xfrm>
              <a:off x="3714" y="1404"/>
              <a:ext cx="996" cy="1739"/>
            </a:xfrm>
            <a:custGeom>
              <a:avLst/>
              <a:gdLst/>
              <a:ahLst/>
              <a:cxnLst>
                <a:cxn ang="0">
                  <a:pos x="0" y="919"/>
                </a:cxn>
                <a:cxn ang="0">
                  <a:pos x="3" y="1739"/>
                </a:cxn>
                <a:cxn ang="0">
                  <a:pos x="1432" y="1739"/>
                </a:cxn>
                <a:cxn ang="0">
                  <a:pos x="1432" y="0"/>
                </a:cxn>
              </a:cxnLst>
              <a:rect l="0" t="0" r="r" b="b"/>
              <a:pathLst>
                <a:path w="1432" h="1739">
                  <a:moveTo>
                    <a:pt x="0" y="919"/>
                  </a:moveTo>
                  <a:lnTo>
                    <a:pt x="3" y="1739"/>
                  </a:lnTo>
                  <a:lnTo>
                    <a:pt x="1432" y="1739"/>
                  </a:lnTo>
                  <a:lnTo>
                    <a:pt x="1432" y="0"/>
                  </a:lnTo>
                </a:path>
              </a:pathLst>
            </a:custGeom>
            <a:noFill/>
            <a:ln w="42926">
              <a:solidFill>
                <a:srgbClr val="000000"/>
              </a:solidFill>
              <a:prstDash val="solid"/>
              <a:round/>
              <a:headEnd type="oval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66" name="Line 58"/>
            <p:cNvSpPr>
              <a:spLocks noChangeShapeType="1"/>
            </p:cNvSpPr>
            <p:nvPr/>
          </p:nvSpPr>
          <p:spPr bwMode="auto">
            <a:xfrm>
              <a:off x="3618" y="3019"/>
              <a:ext cx="192" cy="5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67" name="Text Box 59"/>
            <p:cNvSpPr txBox="1">
              <a:spLocks noChangeArrowheads="1"/>
            </p:cNvSpPr>
            <p:nvPr/>
          </p:nvSpPr>
          <p:spPr bwMode="auto">
            <a:xfrm>
              <a:off x="4530" y="1226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Data</a:t>
              </a:r>
            </a:p>
          </p:txBody>
        </p:sp>
        <p:sp>
          <p:nvSpPr>
            <p:cNvPr id="1604668" name="Text Box 60"/>
            <p:cNvSpPr txBox="1">
              <a:spLocks noChangeArrowheads="1"/>
            </p:cNvSpPr>
            <p:nvPr/>
          </p:nvSpPr>
          <p:spPr bwMode="auto">
            <a:xfrm>
              <a:off x="3762" y="2923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32</a:t>
              </a:r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2960861" y="2183866"/>
            <a:ext cx="2913063" cy="3905250"/>
            <a:chOff x="720" y="1248"/>
            <a:chExt cx="1835" cy="2460"/>
          </a:xfrm>
        </p:grpSpPr>
        <p:sp>
          <p:nvSpPr>
            <p:cNvPr id="1604614" name="Freeform 6"/>
            <p:cNvSpPr>
              <a:spLocks/>
            </p:cNvSpPr>
            <p:nvPr/>
          </p:nvSpPr>
          <p:spPr bwMode="auto">
            <a:xfrm>
              <a:off x="2222" y="3468"/>
              <a:ext cx="222" cy="17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" y="114"/>
                </a:cxn>
                <a:cxn ang="0">
                  <a:pos x="7" y="125"/>
                </a:cxn>
                <a:cxn ang="0">
                  <a:pos x="13" y="134"/>
                </a:cxn>
                <a:cxn ang="0">
                  <a:pos x="23" y="143"/>
                </a:cxn>
                <a:cxn ang="0">
                  <a:pos x="33" y="152"/>
                </a:cxn>
                <a:cxn ang="0">
                  <a:pos x="47" y="158"/>
                </a:cxn>
                <a:cxn ang="0">
                  <a:pos x="60" y="165"/>
                </a:cxn>
                <a:cxn ang="0">
                  <a:pos x="77" y="169"/>
                </a:cxn>
                <a:cxn ang="0">
                  <a:pos x="94" y="172"/>
                </a:cxn>
                <a:cxn ang="0">
                  <a:pos x="111" y="172"/>
                </a:cxn>
                <a:cxn ang="0">
                  <a:pos x="131" y="172"/>
                </a:cxn>
                <a:cxn ang="0">
                  <a:pos x="148" y="169"/>
                </a:cxn>
                <a:cxn ang="0">
                  <a:pos x="161" y="165"/>
                </a:cxn>
                <a:cxn ang="0">
                  <a:pos x="178" y="158"/>
                </a:cxn>
                <a:cxn ang="0">
                  <a:pos x="188" y="152"/>
                </a:cxn>
                <a:cxn ang="0">
                  <a:pos x="202" y="143"/>
                </a:cxn>
                <a:cxn ang="0">
                  <a:pos x="208" y="134"/>
                </a:cxn>
                <a:cxn ang="0">
                  <a:pos x="215" y="125"/>
                </a:cxn>
                <a:cxn ang="0">
                  <a:pos x="222" y="114"/>
                </a:cxn>
                <a:cxn ang="0">
                  <a:pos x="222" y="104"/>
                </a:cxn>
                <a:cxn ang="0">
                  <a:pos x="222" y="0"/>
                </a:cxn>
                <a:cxn ang="0">
                  <a:pos x="3" y="0"/>
                </a:cxn>
                <a:cxn ang="0">
                  <a:pos x="3" y="104"/>
                </a:cxn>
                <a:cxn ang="0">
                  <a:pos x="3" y="104"/>
                </a:cxn>
              </a:cxnLst>
              <a:rect l="0" t="0" r="r" b="b"/>
              <a:pathLst>
                <a:path w="222" h="172">
                  <a:moveTo>
                    <a:pt x="0" y="101"/>
                  </a:moveTo>
                  <a:lnTo>
                    <a:pt x="3" y="114"/>
                  </a:lnTo>
                  <a:lnTo>
                    <a:pt x="7" y="125"/>
                  </a:lnTo>
                  <a:lnTo>
                    <a:pt x="13" y="134"/>
                  </a:lnTo>
                  <a:lnTo>
                    <a:pt x="23" y="143"/>
                  </a:lnTo>
                  <a:lnTo>
                    <a:pt x="33" y="152"/>
                  </a:lnTo>
                  <a:lnTo>
                    <a:pt x="47" y="158"/>
                  </a:lnTo>
                  <a:lnTo>
                    <a:pt x="60" y="165"/>
                  </a:lnTo>
                  <a:lnTo>
                    <a:pt x="77" y="169"/>
                  </a:lnTo>
                  <a:lnTo>
                    <a:pt x="94" y="172"/>
                  </a:lnTo>
                  <a:lnTo>
                    <a:pt x="111" y="172"/>
                  </a:lnTo>
                  <a:lnTo>
                    <a:pt x="131" y="172"/>
                  </a:lnTo>
                  <a:lnTo>
                    <a:pt x="148" y="169"/>
                  </a:lnTo>
                  <a:lnTo>
                    <a:pt x="161" y="165"/>
                  </a:lnTo>
                  <a:lnTo>
                    <a:pt x="178" y="158"/>
                  </a:lnTo>
                  <a:lnTo>
                    <a:pt x="188" y="152"/>
                  </a:lnTo>
                  <a:lnTo>
                    <a:pt x="202" y="143"/>
                  </a:lnTo>
                  <a:lnTo>
                    <a:pt x="208" y="134"/>
                  </a:lnTo>
                  <a:lnTo>
                    <a:pt x="215" y="125"/>
                  </a:lnTo>
                  <a:lnTo>
                    <a:pt x="222" y="114"/>
                  </a:lnTo>
                  <a:lnTo>
                    <a:pt x="222" y="104"/>
                  </a:lnTo>
                  <a:lnTo>
                    <a:pt x="222" y="0"/>
                  </a:lnTo>
                  <a:lnTo>
                    <a:pt x="3" y="0"/>
                  </a:lnTo>
                  <a:lnTo>
                    <a:pt x="3" y="104"/>
                  </a:lnTo>
                  <a:lnTo>
                    <a:pt x="3" y="10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15" name="Line 7"/>
            <p:cNvSpPr>
              <a:spLocks noChangeShapeType="1"/>
            </p:cNvSpPr>
            <p:nvPr/>
          </p:nvSpPr>
          <p:spPr bwMode="auto">
            <a:xfrm>
              <a:off x="2252" y="2316"/>
              <a:ext cx="7" cy="1150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16" name="Freeform 8"/>
            <p:cNvSpPr>
              <a:spLocks/>
            </p:cNvSpPr>
            <p:nvPr/>
          </p:nvSpPr>
          <p:spPr bwMode="auto">
            <a:xfrm>
              <a:off x="2303" y="3330"/>
              <a:ext cx="252" cy="136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52" y="68"/>
                </a:cxn>
                <a:cxn ang="0">
                  <a:pos x="0" y="68"/>
                </a:cxn>
                <a:cxn ang="0">
                  <a:pos x="0" y="136"/>
                </a:cxn>
              </a:cxnLst>
              <a:rect l="0" t="0" r="r" b="b"/>
              <a:pathLst>
                <a:path w="252" h="136">
                  <a:moveTo>
                    <a:pt x="248" y="0"/>
                  </a:moveTo>
                  <a:lnTo>
                    <a:pt x="252" y="68"/>
                  </a:lnTo>
                  <a:lnTo>
                    <a:pt x="0" y="68"/>
                  </a:lnTo>
                  <a:lnTo>
                    <a:pt x="0" y="13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17" name="Freeform 9"/>
            <p:cNvSpPr>
              <a:spLocks/>
            </p:cNvSpPr>
            <p:nvPr/>
          </p:nvSpPr>
          <p:spPr bwMode="auto">
            <a:xfrm>
              <a:off x="857" y="1410"/>
              <a:ext cx="1476" cy="2298"/>
            </a:xfrm>
            <a:custGeom>
              <a:avLst/>
              <a:gdLst/>
              <a:ahLst/>
              <a:cxnLst>
                <a:cxn ang="0">
                  <a:pos x="1476" y="2230"/>
                </a:cxn>
                <a:cxn ang="0">
                  <a:pos x="1476" y="2298"/>
                </a:cxn>
                <a:cxn ang="0">
                  <a:pos x="0" y="2298"/>
                </a:cxn>
                <a:cxn ang="0">
                  <a:pos x="0" y="0"/>
                </a:cxn>
              </a:cxnLst>
              <a:rect l="0" t="0" r="r" b="b"/>
              <a:pathLst>
                <a:path w="1476" h="2298">
                  <a:moveTo>
                    <a:pt x="1476" y="2230"/>
                  </a:moveTo>
                  <a:lnTo>
                    <a:pt x="1476" y="2298"/>
                  </a:lnTo>
                  <a:lnTo>
                    <a:pt x="0" y="2298"/>
                  </a:lnTo>
                  <a:lnTo>
                    <a:pt x="0" y="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4618" name="Text Box 10"/>
            <p:cNvSpPr txBox="1">
              <a:spLocks noChangeArrowheads="1"/>
            </p:cNvSpPr>
            <p:nvPr/>
          </p:nvSpPr>
          <p:spPr bwMode="auto">
            <a:xfrm>
              <a:off x="720" y="1248"/>
              <a:ext cx="285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Hit</a:t>
              </a:r>
            </a:p>
          </p:txBody>
        </p:sp>
      </p:grpSp>
      <p:sp>
        <p:nvSpPr>
          <p:cNvPr id="65" name="Rectangle 51"/>
          <p:cNvSpPr>
            <a:spLocks noChangeArrowheads="1"/>
          </p:cNvSpPr>
          <p:nvPr/>
        </p:nvSpPr>
        <p:spPr bwMode="auto">
          <a:xfrm>
            <a:off x="1247272" y="2221894"/>
            <a:ext cx="197999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</a:pPr>
            <a:r>
              <a:rPr lang="en-US" sz="2400" i="1" dirty="0"/>
              <a:t>Valid bit ensures something useful in cache for this index</a:t>
            </a:r>
          </a:p>
        </p:txBody>
      </p:sp>
      <p:sp>
        <p:nvSpPr>
          <p:cNvPr id="66" name="Rectangle 51"/>
          <p:cNvSpPr>
            <a:spLocks noChangeArrowheads="1"/>
          </p:cNvSpPr>
          <p:nvPr/>
        </p:nvSpPr>
        <p:spPr bwMode="auto">
          <a:xfrm>
            <a:off x="1066800" y="4507762"/>
            <a:ext cx="2209800" cy="20454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</a:pPr>
            <a:r>
              <a:rPr lang="en-US" sz="2400" i="1" dirty="0"/>
              <a:t>Compare </a:t>
            </a:r>
            <a:br>
              <a:rPr lang="en-US" sz="2400" i="1" dirty="0"/>
            </a:br>
            <a:r>
              <a:rPr lang="en-US" sz="2400" i="1" dirty="0"/>
              <a:t>Tag with upper part of Address to see if a Hit</a:t>
            </a:r>
          </a:p>
        </p:txBody>
      </p:sp>
      <p:sp>
        <p:nvSpPr>
          <p:cNvPr id="67" name="Rectangle 51"/>
          <p:cNvSpPr>
            <a:spLocks noChangeArrowheads="1"/>
          </p:cNvSpPr>
          <p:nvPr/>
        </p:nvSpPr>
        <p:spPr bwMode="auto">
          <a:xfrm>
            <a:off x="9035880" y="2526692"/>
            <a:ext cx="17669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</a:pPr>
            <a:r>
              <a:rPr lang="en-US" sz="2400" i="1" dirty="0"/>
              <a:t>    Read</a:t>
            </a:r>
            <a:br>
              <a:rPr lang="en-US" sz="2400" i="1" dirty="0"/>
            </a:br>
            <a:r>
              <a:rPr lang="en-US" sz="2400" i="1" dirty="0"/>
              <a:t>data from cache instead of memory if a Hit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026470" y="5384587"/>
            <a:ext cx="2244941" cy="461665"/>
            <a:chOff x="4502469" y="5384586"/>
            <a:chExt cx="2244941" cy="461665"/>
          </a:xfrm>
        </p:grpSpPr>
        <p:sp>
          <p:nvSpPr>
            <p:cNvPr id="68" name="TextBox 67"/>
            <p:cNvSpPr txBox="1"/>
            <p:nvPr/>
          </p:nvSpPr>
          <p:spPr>
            <a:xfrm>
              <a:off x="4848813" y="5384586"/>
              <a:ext cx="18985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Comparator</a:t>
              </a:r>
            </a:p>
          </p:txBody>
        </p:sp>
        <p:cxnSp>
          <p:nvCxnSpPr>
            <p:cNvPr id="70" name="Straight Arrow Connector 69"/>
            <p:cNvCxnSpPr>
              <a:stCxn id="68" idx="1"/>
            </p:cNvCxnSpPr>
            <p:nvPr/>
          </p:nvCxnSpPr>
          <p:spPr>
            <a:xfrm flipH="1" flipV="1">
              <a:off x="4502469" y="5426571"/>
              <a:ext cx="346344" cy="188848"/>
            </a:xfrm>
            <a:prstGeom prst="straightConnector1">
              <a:avLst/>
            </a:prstGeom>
            <a:ln w="381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2E1250-2708-4DFF-BE0B-F941ECDEC6E4}"/>
              </a:ext>
            </a:extLst>
          </p:cNvPr>
          <p:cNvSpPr/>
          <p:nvPr/>
        </p:nvSpPr>
        <p:spPr>
          <a:xfrm>
            <a:off x="9035880" y="1044081"/>
            <a:ext cx="2648633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One word blocks, cache size = 1K words (or 4KB)</a:t>
            </a:r>
            <a:br>
              <a:rPr lang="en-US" sz="2400" dirty="0"/>
            </a:br>
            <a:endParaRPr lang="en-US" sz="2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073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4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4659" grpId="0" autoUpdateAnimBg="0"/>
      <p:bldP spid="65" grpId="0" autoUpdateAnimBg="0"/>
      <p:bldP spid="66" grpId="0" autoUpdateAnimBg="0"/>
      <p:bldP spid="6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dirty="0"/>
              <a:t>Multiword-Block Direct-Mapped Cache</a:t>
            </a:r>
          </a:p>
        </p:txBody>
      </p:sp>
      <p:sp>
        <p:nvSpPr>
          <p:cNvPr id="1619035" name="Rectangle 91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 vert="horz" lIns="90488" tIns="44450" rIns="90488" bIns="44450" rtlCol="0"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br>
              <a:rPr lang="en-US" dirty="0"/>
            </a:br>
            <a:r>
              <a:rPr lang="en-US" dirty="0"/>
              <a:t> 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618946" name="Rectangle 2"/>
          <p:cNvSpPr>
            <a:spLocks noChangeArrowheads="1"/>
          </p:cNvSpPr>
          <p:nvPr/>
        </p:nvSpPr>
        <p:spPr bwMode="auto">
          <a:xfrm>
            <a:off x="1749425" y="312739"/>
            <a:ext cx="3168650" cy="4778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190956" y="1998130"/>
            <a:ext cx="3760788" cy="1828800"/>
            <a:chOff x="576" y="1248"/>
            <a:chExt cx="2369" cy="115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76" y="1248"/>
              <a:ext cx="2369" cy="1152"/>
              <a:chOff x="576" y="1248"/>
              <a:chExt cx="2369" cy="1152"/>
            </a:xfrm>
          </p:grpSpPr>
          <p:sp>
            <p:nvSpPr>
              <p:cNvPr id="1618950" name="Line 6"/>
              <p:cNvSpPr>
                <a:spLocks noChangeShapeType="1"/>
              </p:cNvSpPr>
              <p:nvPr/>
            </p:nvSpPr>
            <p:spPr bwMode="auto">
              <a:xfrm>
                <a:off x="2640" y="1344"/>
                <a:ext cx="148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1" name="Text Box 7"/>
              <p:cNvSpPr txBox="1">
                <a:spLocks noChangeArrowheads="1"/>
              </p:cNvSpPr>
              <p:nvPr/>
            </p:nvSpPr>
            <p:spPr bwMode="auto">
              <a:xfrm>
                <a:off x="2757" y="1296"/>
                <a:ext cx="188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8</a:t>
                </a:r>
              </a:p>
            </p:txBody>
          </p:sp>
          <p:sp>
            <p:nvSpPr>
              <p:cNvPr id="1618952" name="Text Box 8"/>
              <p:cNvSpPr txBox="1">
                <a:spLocks noChangeArrowheads="1"/>
              </p:cNvSpPr>
              <p:nvPr/>
            </p:nvSpPr>
            <p:spPr bwMode="auto">
              <a:xfrm>
                <a:off x="2208" y="1423"/>
                <a:ext cx="455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Index</a:t>
                </a:r>
              </a:p>
            </p:txBody>
          </p:sp>
          <p:sp>
            <p:nvSpPr>
              <p:cNvPr id="1618953" name="Line 9"/>
              <p:cNvSpPr>
                <a:spLocks noChangeShapeType="1"/>
              </p:cNvSpPr>
              <p:nvPr/>
            </p:nvSpPr>
            <p:spPr bwMode="auto">
              <a:xfrm>
                <a:off x="2736" y="1248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4" name="Line 10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55" name="Line 11"/>
              <p:cNvSpPr>
                <a:spLocks noChangeShapeType="1"/>
              </p:cNvSpPr>
              <p:nvPr/>
            </p:nvSpPr>
            <p:spPr bwMode="auto">
              <a:xfrm>
                <a:off x="576" y="1632"/>
                <a:ext cx="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8956" name="Line 12"/>
            <p:cNvSpPr>
              <a:spLocks noChangeShapeType="1"/>
            </p:cNvSpPr>
            <p:nvPr/>
          </p:nvSpPr>
          <p:spPr bwMode="auto">
            <a:xfrm>
              <a:off x="576" y="24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190956" y="2683930"/>
            <a:ext cx="7391400" cy="2211388"/>
            <a:chOff x="576" y="1680"/>
            <a:chExt cx="4656" cy="1393"/>
          </a:xfrm>
        </p:grpSpPr>
        <p:sp>
          <p:nvSpPr>
            <p:cNvPr id="1618958" name="Freeform 14"/>
            <p:cNvSpPr>
              <a:spLocks/>
            </p:cNvSpPr>
            <p:nvPr/>
          </p:nvSpPr>
          <p:spPr bwMode="auto">
            <a:xfrm>
              <a:off x="960" y="2352"/>
              <a:ext cx="4260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59" name="Freeform 15"/>
            <p:cNvSpPr>
              <a:spLocks/>
            </p:cNvSpPr>
            <p:nvPr/>
          </p:nvSpPr>
          <p:spPr bwMode="auto">
            <a:xfrm>
              <a:off x="960" y="2352"/>
              <a:ext cx="4272" cy="96"/>
            </a:xfrm>
            <a:custGeom>
              <a:avLst/>
              <a:gdLst/>
              <a:ahLst/>
              <a:cxnLst>
                <a:cxn ang="0">
                  <a:pos x="1608" y="110"/>
                </a:cxn>
                <a:cxn ang="0">
                  <a:pos x="1608" y="0"/>
                </a:cxn>
                <a:cxn ang="0">
                  <a:pos x="0" y="0"/>
                </a:cxn>
                <a:cxn ang="0">
                  <a:pos x="0" y="110"/>
                </a:cxn>
                <a:cxn ang="0">
                  <a:pos x="1608" y="110"/>
                </a:cxn>
                <a:cxn ang="0">
                  <a:pos x="1608" y="110"/>
                </a:cxn>
              </a:cxnLst>
              <a:rect l="0" t="0" r="r" b="b"/>
              <a:pathLst>
                <a:path w="1608" h="110">
                  <a:moveTo>
                    <a:pt x="1608" y="11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1608" y="110"/>
                  </a:lnTo>
                  <a:lnTo>
                    <a:pt x="1608" y="110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0" name="Line 16"/>
            <p:cNvSpPr>
              <a:spLocks noChangeShapeType="1"/>
            </p:cNvSpPr>
            <p:nvPr/>
          </p:nvSpPr>
          <p:spPr bwMode="auto">
            <a:xfrm flipH="1">
              <a:off x="960" y="201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1" name="Line 17"/>
            <p:cNvSpPr>
              <a:spLocks noChangeShapeType="1"/>
            </p:cNvSpPr>
            <p:nvPr/>
          </p:nvSpPr>
          <p:spPr bwMode="auto">
            <a:xfrm flipH="1">
              <a:off x="960" y="2121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2" name="Line 18"/>
            <p:cNvSpPr>
              <a:spLocks noChangeShapeType="1"/>
            </p:cNvSpPr>
            <p:nvPr/>
          </p:nvSpPr>
          <p:spPr bwMode="auto">
            <a:xfrm flipH="1">
              <a:off x="960" y="2230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3" name="Line 19"/>
            <p:cNvSpPr>
              <a:spLocks noChangeShapeType="1"/>
            </p:cNvSpPr>
            <p:nvPr/>
          </p:nvSpPr>
          <p:spPr bwMode="auto">
            <a:xfrm flipH="1">
              <a:off x="960" y="255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4" name="Line 20"/>
            <p:cNvSpPr>
              <a:spLocks noChangeShapeType="1"/>
            </p:cNvSpPr>
            <p:nvPr/>
          </p:nvSpPr>
          <p:spPr bwMode="auto">
            <a:xfrm flipH="1">
              <a:off x="960" y="266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5" name="Line 21"/>
            <p:cNvSpPr>
              <a:spLocks noChangeShapeType="1"/>
            </p:cNvSpPr>
            <p:nvPr/>
          </p:nvSpPr>
          <p:spPr bwMode="auto">
            <a:xfrm flipH="1">
              <a:off x="960" y="277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6" name="Line 22"/>
            <p:cNvSpPr>
              <a:spLocks noChangeShapeType="1"/>
            </p:cNvSpPr>
            <p:nvPr/>
          </p:nvSpPr>
          <p:spPr bwMode="auto">
            <a:xfrm flipH="1">
              <a:off x="960" y="2889"/>
              <a:ext cx="4260" cy="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67" name="Text Box 23"/>
            <p:cNvSpPr txBox="1">
              <a:spLocks noChangeArrowheads="1"/>
            </p:cNvSpPr>
            <p:nvPr/>
          </p:nvSpPr>
          <p:spPr bwMode="auto">
            <a:xfrm>
              <a:off x="3216" y="1680"/>
              <a:ext cx="352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Data</a:t>
              </a:r>
            </a:p>
          </p:txBody>
        </p:sp>
        <p:sp>
          <p:nvSpPr>
            <p:cNvPr id="1618968" name="Text Box 24"/>
            <p:cNvSpPr txBox="1">
              <a:spLocks noChangeArrowheads="1"/>
            </p:cNvSpPr>
            <p:nvPr/>
          </p:nvSpPr>
          <p:spPr bwMode="auto">
            <a:xfrm>
              <a:off x="576" y="1728"/>
              <a:ext cx="413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Index</a:t>
              </a:r>
            </a:p>
          </p:txBody>
        </p:sp>
        <p:sp>
          <p:nvSpPr>
            <p:cNvPr id="1618969" name="Text Box 25"/>
            <p:cNvSpPr txBox="1">
              <a:spLocks noChangeArrowheads="1"/>
            </p:cNvSpPr>
            <p:nvPr/>
          </p:nvSpPr>
          <p:spPr bwMode="auto">
            <a:xfrm>
              <a:off x="1200" y="1728"/>
              <a:ext cx="30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Tag</a:t>
              </a:r>
            </a:p>
          </p:txBody>
        </p:sp>
        <p:sp>
          <p:nvSpPr>
            <p:cNvPr id="1618970" name="Text Box 26"/>
            <p:cNvSpPr txBox="1">
              <a:spLocks noChangeArrowheads="1"/>
            </p:cNvSpPr>
            <p:nvPr/>
          </p:nvSpPr>
          <p:spPr bwMode="auto">
            <a:xfrm>
              <a:off x="864" y="1728"/>
              <a:ext cx="3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/>
                <a:t>Valid</a:t>
              </a:r>
            </a:p>
          </p:txBody>
        </p:sp>
        <p:sp>
          <p:nvSpPr>
            <p:cNvPr id="1618971" name="Text Box 27"/>
            <p:cNvSpPr txBox="1">
              <a:spLocks noChangeArrowheads="1"/>
            </p:cNvSpPr>
            <p:nvPr/>
          </p:nvSpPr>
          <p:spPr bwMode="auto">
            <a:xfrm>
              <a:off x="677" y="1872"/>
              <a:ext cx="275" cy="12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/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/>
                <a:t>255</a:t>
              </a:r>
            </a:p>
          </p:txBody>
        </p:sp>
        <p:sp>
          <p:nvSpPr>
            <p:cNvPr id="1618972" name="Rectangle 28"/>
            <p:cNvSpPr>
              <a:spLocks noChangeArrowheads="1"/>
            </p:cNvSpPr>
            <p:nvPr/>
          </p:nvSpPr>
          <p:spPr bwMode="auto">
            <a:xfrm>
              <a:off x="960" y="1920"/>
              <a:ext cx="4272" cy="110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973" name="Line 29"/>
            <p:cNvSpPr>
              <a:spLocks noChangeShapeType="1"/>
            </p:cNvSpPr>
            <p:nvPr/>
          </p:nvSpPr>
          <p:spPr bwMode="auto">
            <a:xfrm>
              <a:off x="3408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4" name="Line 30"/>
            <p:cNvSpPr>
              <a:spLocks noChangeShapeType="1"/>
            </p:cNvSpPr>
            <p:nvPr/>
          </p:nvSpPr>
          <p:spPr bwMode="auto">
            <a:xfrm>
              <a:off x="4320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5" name="Line 31"/>
            <p:cNvSpPr>
              <a:spLocks noChangeShapeType="1"/>
            </p:cNvSpPr>
            <p:nvPr/>
          </p:nvSpPr>
          <p:spPr bwMode="auto">
            <a:xfrm>
              <a:off x="249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6" name="Line 32"/>
            <p:cNvSpPr>
              <a:spLocks noChangeShapeType="1"/>
            </p:cNvSpPr>
            <p:nvPr/>
          </p:nvSpPr>
          <p:spPr bwMode="auto">
            <a:xfrm>
              <a:off x="1584" y="1920"/>
              <a:ext cx="0" cy="110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7" name="Line 33"/>
            <p:cNvSpPr>
              <a:spLocks noChangeShapeType="1"/>
            </p:cNvSpPr>
            <p:nvPr/>
          </p:nvSpPr>
          <p:spPr bwMode="auto">
            <a:xfrm>
              <a:off x="1056" y="1920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78" name="Line 34"/>
            <p:cNvSpPr>
              <a:spLocks noChangeShapeType="1"/>
            </p:cNvSpPr>
            <p:nvPr/>
          </p:nvSpPr>
          <p:spPr bwMode="auto">
            <a:xfrm>
              <a:off x="1584" y="1824"/>
              <a:ext cx="36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>
            <a:off x="4867356" y="1388531"/>
            <a:ext cx="3505200" cy="633413"/>
            <a:chOff x="1632" y="864"/>
            <a:chExt cx="2208" cy="399"/>
          </a:xfrm>
        </p:grpSpPr>
        <p:sp>
          <p:nvSpPr>
            <p:cNvPr id="1618980" name="Line 36"/>
            <p:cNvSpPr>
              <a:spLocks noChangeShapeType="1"/>
            </p:cNvSpPr>
            <p:nvPr/>
          </p:nvSpPr>
          <p:spPr bwMode="auto">
            <a:xfrm flipV="1">
              <a:off x="2528" y="1114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1" name="Line 37"/>
            <p:cNvSpPr>
              <a:spLocks noChangeShapeType="1"/>
            </p:cNvSpPr>
            <p:nvPr/>
          </p:nvSpPr>
          <p:spPr bwMode="auto">
            <a:xfrm flipV="1">
              <a:off x="3072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2" name="Freeform 38"/>
            <p:cNvSpPr>
              <a:spLocks/>
            </p:cNvSpPr>
            <p:nvPr/>
          </p:nvSpPr>
          <p:spPr bwMode="auto">
            <a:xfrm>
              <a:off x="1660" y="1112"/>
              <a:ext cx="1570" cy="151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3" y="0"/>
                </a:cxn>
                <a:cxn ang="0">
                  <a:pos x="1570" y="0"/>
                </a:cxn>
                <a:cxn ang="0">
                  <a:pos x="1570" y="151"/>
                </a:cxn>
                <a:cxn ang="0">
                  <a:pos x="3" y="151"/>
                </a:cxn>
                <a:cxn ang="0">
                  <a:pos x="3" y="151"/>
                </a:cxn>
              </a:cxnLst>
              <a:rect l="0" t="0" r="r" b="b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3" name="Text Box 39"/>
            <p:cNvSpPr txBox="1">
              <a:spLocks noChangeArrowheads="1"/>
            </p:cNvSpPr>
            <p:nvPr/>
          </p:nvSpPr>
          <p:spPr bwMode="auto">
            <a:xfrm>
              <a:off x="1632" y="960"/>
              <a:ext cx="1930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00" dirty="0"/>
                <a:t>31 30   . . .                 13 12  11    . . .    4  3  2  1  0</a:t>
              </a:r>
            </a:p>
          </p:txBody>
        </p:sp>
        <p:sp>
          <p:nvSpPr>
            <p:cNvPr id="1618984" name="Line 40"/>
            <p:cNvSpPr>
              <a:spLocks noChangeShapeType="1"/>
            </p:cNvSpPr>
            <p:nvPr/>
          </p:nvSpPr>
          <p:spPr bwMode="auto">
            <a:xfrm flipV="1">
              <a:off x="2928" y="1104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5" name="Text Box 41"/>
            <p:cNvSpPr txBox="1">
              <a:spLocks noChangeArrowheads="1"/>
            </p:cNvSpPr>
            <p:nvPr/>
          </p:nvSpPr>
          <p:spPr bwMode="auto">
            <a:xfrm>
              <a:off x="3312" y="864"/>
              <a:ext cx="528" cy="3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/>
                <a:t>Byte offset</a:t>
              </a:r>
            </a:p>
          </p:txBody>
        </p:sp>
        <p:sp>
          <p:nvSpPr>
            <p:cNvPr id="1618986" name="Line 42"/>
            <p:cNvSpPr>
              <a:spLocks noChangeShapeType="1"/>
            </p:cNvSpPr>
            <p:nvPr/>
          </p:nvSpPr>
          <p:spPr bwMode="auto">
            <a:xfrm flipH="1">
              <a:off x="3168" y="1056"/>
              <a:ext cx="192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4257756" y="3826930"/>
            <a:ext cx="623888" cy="1371600"/>
            <a:chOff x="1229" y="2400"/>
            <a:chExt cx="393" cy="864"/>
          </a:xfrm>
        </p:grpSpPr>
        <p:sp>
          <p:nvSpPr>
            <p:cNvPr id="1618988" name="Line 44"/>
            <p:cNvSpPr>
              <a:spLocks noChangeShapeType="1"/>
            </p:cNvSpPr>
            <p:nvPr/>
          </p:nvSpPr>
          <p:spPr bwMode="auto">
            <a:xfrm>
              <a:off x="1229" y="3071"/>
              <a:ext cx="196" cy="5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989" name="Text Box 45"/>
            <p:cNvSpPr txBox="1">
              <a:spLocks noChangeArrowheads="1"/>
            </p:cNvSpPr>
            <p:nvPr/>
          </p:nvSpPr>
          <p:spPr bwMode="auto">
            <a:xfrm>
              <a:off x="1362" y="2998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20</a:t>
              </a:r>
            </a:p>
          </p:txBody>
        </p:sp>
        <p:sp>
          <p:nvSpPr>
            <p:cNvPr id="1618990" name="Line 46"/>
            <p:cNvSpPr>
              <a:spLocks noChangeShapeType="1"/>
            </p:cNvSpPr>
            <p:nvPr/>
          </p:nvSpPr>
          <p:spPr bwMode="auto">
            <a:xfrm>
              <a:off x="1296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038556" y="1998130"/>
            <a:ext cx="3071814" cy="3424238"/>
            <a:chOff x="480" y="1248"/>
            <a:chExt cx="1935" cy="2157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480" y="1248"/>
              <a:ext cx="1935" cy="2064"/>
              <a:chOff x="432" y="1248"/>
              <a:chExt cx="1935" cy="2064"/>
            </a:xfrm>
          </p:grpSpPr>
          <p:sp>
            <p:nvSpPr>
              <p:cNvPr id="1618993" name="Line 49"/>
              <p:cNvSpPr>
                <a:spLocks noChangeShapeType="1"/>
              </p:cNvSpPr>
              <p:nvPr/>
            </p:nvSpPr>
            <p:spPr bwMode="auto">
              <a:xfrm>
                <a:off x="2016" y="1344"/>
                <a:ext cx="145" cy="5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4" name="Text Box 50"/>
              <p:cNvSpPr txBox="1">
                <a:spLocks noChangeArrowheads="1"/>
              </p:cNvSpPr>
              <p:nvPr/>
            </p:nvSpPr>
            <p:spPr bwMode="auto">
              <a:xfrm>
                <a:off x="2107" y="1291"/>
                <a:ext cx="260" cy="2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20</a:t>
                </a:r>
              </a:p>
            </p:txBody>
          </p:sp>
          <p:sp>
            <p:nvSpPr>
              <p:cNvPr id="1618995" name="Text Box 51"/>
              <p:cNvSpPr txBox="1">
                <a:spLocks noChangeArrowheads="1"/>
              </p:cNvSpPr>
              <p:nvPr/>
            </p:nvSpPr>
            <p:spPr bwMode="auto">
              <a:xfrm>
                <a:off x="1152" y="1279"/>
                <a:ext cx="336" cy="2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Tag</a:t>
                </a:r>
              </a:p>
            </p:txBody>
          </p:sp>
          <p:sp>
            <p:nvSpPr>
              <p:cNvPr id="1618996" name="Line 52"/>
              <p:cNvSpPr>
                <a:spLocks noChangeShapeType="1"/>
              </p:cNvSpPr>
              <p:nvPr/>
            </p:nvSpPr>
            <p:spPr bwMode="auto">
              <a:xfrm>
                <a:off x="2112" y="1248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7" name="Line 53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16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8" name="Line 54"/>
              <p:cNvSpPr>
                <a:spLocks noChangeShapeType="1"/>
              </p:cNvSpPr>
              <p:nvPr/>
            </p:nvSpPr>
            <p:spPr bwMode="auto">
              <a:xfrm>
                <a:off x="432" y="1488"/>
                <a:ext cx="0" cy="18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999" name="Line 55"/>
              <p:cNvSpPr>
                <a:spLocks noChangeShapeType="1"/>
              </p:cNvSpPr>
              <p:nvPr/>
            </p:nvSpPr>
            <p:spPr bwMode="auto">
              <a:xfrm>
                <a:off x="432" y="3312"/>
                <a:ext cx="72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19000" name="Freeform 56"/>
            <p:cNvSpPr>
              <a:spLocks/>
            </p:cNvSpPr>
            <p:nvPr/>
          </p:nvSpPr>
          <p:spPr bwMode="auto">
            <a:xfrm>
              <a:off x="1182" y="3240"/>
              <a:ext cx="249" cy="165"/>
            </a:xfrm>
            <a:custGeom>
              <a:avLst/>
              <a:gdLst/>
              <a:ahLst/>
              <a:cxnLst>
                <a:cxn ang="0">
                  <a:pos x="125" y="162"/>
                </a:cxn>
                <a:cxn ang="0">
                  <a:pos x="145" y="162"/>
                </a:cxn>
                <a:cxn ang="0">
                  <a:pos x="165" y="160"/>
                </a:cxn>
                <a:cxn ang="0">
                  <a:pos x="182" y="154"/>
                </a:cxn>
                <a:cxn ang="0">
                  <a:pos x="199" y="147"/>
                </a:cxn>
                <a:cxn ang="0">
                  <a:pos x="216" y="140"/>
                </a:cxn>
                <a:cxn ang="0">
                  <a:pos x="226" y="130"/>
                </a:cxn>
                <a:cxn ang="0">
                  <a:pos x="236" y="121"/>
                </a:cxn>
                <a:cxn ang="0">
                  <a:pos x="246" y="108"/>
                </a:cxn>
                <a:cxn ang="0">
                  <a:pos x="249" y="94"/>
                </a:cxn>
                <a:cxn ang="0">
                  <a:pos x="249" y="81"/>
                </a:cxn>
                <a:cxn ang="0">
                  <a:pos x="249" y="68"/>
                </a:cxn>
                <a:cxn ang="0">
                  <a:pos x="246" y="57"/>
                </a:cxn>
                <a:cxn ang="0">
                  <a:pos x="236" y="44"/>
                </a:cxn>
                <a:cxn ang="0">
                  <a:pos x="226" y="35"/>
                </a:cxn>
                <a:cxn ang="0">
                  <a:pos x="216" y="24"/>
                </a:cxn>
                <a:cxn ang="0">
                  <a:pos x="199" y="15"/>
                </a:cxn>
                <a:cxn ang="0">
                  <a:pos x="182" y="9"/>
                </a:cxn>
                <a:cxn ang="0">
                  <a:pos x="165" y="4"/>
                </a:cxn>
                <a:cxn ang="0">
                  <a:pos x="145" y="2"/>
                </a:cxn>
                <a:cxn ang="0">
                  <a:pos x="125" y="0"/>
                </a:cxn>
                <a:cxn ang="0">
                  <a:pos x="105" y="2"/>
                </a:cxn>
                <a:cxn ang="0">
                  <a:pos x="88" y="4"/>
                </a:cxn>
                <a:cxn ang="0">
                  <a:pos x="68" y="9"/>
                </a:cxn>
                <a:cxn ang="0">
                  <a:pos x="51" y="15"/>
                </a:cxn>
                <a:cxn ang="0">
                  <a:pos x="37" y="24"/>
                </a:cxn>
                <a:cxn ang="0">
                  <a:pos x="24" y="35"/>
                </a:cxn>
                <a:cxn ang="0">
                  <a:pos x="14" y="44"/>
                </a:cxn>
                <a:cxn ang="0">
                  <a:pos x="7" y="57"/>
                </a:cxn>
                <a:cxn ang="0">
                  <a:pos x="4" y="68"/>
                </a:cxn>
                <a:cxn ang="0">
                  <a:pos x="0" y="81"/>
                </a:cxn>
                <a:cxn ang="0">
                  <a:pos x="4" y="94"/>
                </a:cxn>
                <a:cxn ang="0">
                  <a:pos x="7" y="108"/>
                </a:cxn>
                <a:cxn ang="0">
                  <a:pos x="14" y="121"/>
                </a:cxn>
                <a:cxn ang="0">
                  <a:pos x="24" y="130"/>
                </a:cxn>
                <a:cxn ang="0">
                  <a:pos x="37" y="140"/>
                </a:cxn>
                <a:cxn ang="0">
                  <a:pos x="51" y="147"/>
                </a:cxn>
                <a:cxn ang="0">
                  <a:pos x="68" y="154"/>
                </a:cxn>
                <a:cxn ang="0">
                  <a:pos x="88" y="160"/>
                </a:cxn>
                <a:cxn ang="0">
                  <a:pos x="105" y="162"/>
                </a:cxn>
                <a:cxn ang="0">
                  <a:pos x="125" y="165"/>
                </a:cxn>
                <a:cxn ang="0">
                  <a:pos x="125" y="165"/>
                </a:cxn>
              </a:cxnLst>
              <a:rect l="0" t="0" r="r" b="b"/>
              <a:pathLst>
                <a:path w="249" h="165">
                  <a:moveTo>
                    <a:pt x="125" y="162"/>
                  </a:moveTo>
                  <a:lnTo>
                    <a:pt x="145" y="162"/>
                  </a:lnTo>
                  <a:lnTo>
                    <a:pt x="165" y="160"/>
                  </a:lnTo>
                  <a:lnTo>
                    <a:pt x="182" y="154"/>
                  </a:lnTo>
                  <a:lnTo>
                    <a:pt x="199" y="147"/>
                  </a:lnTo>
                  <a:lnTo>
                    <a:pt x="216" y="140"/>
                  </a:lnTo>
                  <a:lnTo>
                    <a:pt x="226" y="130"/>
                  </a:lnTo>
                  <a:lnTo>
                    <a:pt x="236" y="121"/>
                  </a:lnTo>
                  <a:lnTo>
                    <a:pt x="246" y="108"/>
                  </a:lnTo>
                  <a:lnTo>
                    <a:pt x="249" y="94"/>
                  </a:lnTo>
                  <a:lnTo>
                    <a:pt x="249" y="81"/>
                  </a:lnTo>
                  <a:lnTo>
                    <a:pt x="249" y="68"/>
                  </a:lnTo>
                  <a:lnTo>
                    <a:pt x="246" y="57"/>
                  </a:lnTo>
                  <a:lnTo>
                    <a:pt x="236" y="44"/>
                  </a:lnTo>
                  <a:lnTo>
                    <a:pt x="226" y="35"/>
                  </a:lnTo>
                  <a:lnTo>
                    <a:pt x="216" y="24"/>
                  </a:lnTo>
                  <a:lnTo>
                    <a:pt x="199" y="15"/>
                  </a:lnTo>
                  <a:lnTo>
                    <a:pt x="182" y="9"/>
                  </a:lnTo>
                  <a:lnTo>
                    <a:pt x="165" y="4"/>
                  </a:lnTo>
                  <a:lnTo>
                    <a:pt x="145" y="2"/>
                  </a:lnTo>
                  <a:lnTo>
                    <a:pt x="125" y="0"/>
                  </a:lnTo>
                  <a:lnTo>
                    <a:pt x="105" y="2"/>
                  </a:lnTo>
                  <a:lnTo>
                    <a:pt x="88" y="4"/>
                  </a:lnTo>
                  <a:lnTo>
                    <a:pt x="68" y="9"/>
                  </a:lnTo>
                  <a:lnTo>
                    <a:pt x="51" y="15"/>
                  </a:lnTo>
                  <a:lnTo>
                    <a:pt x="37" y="24"/>
                  </a:lnTo>
                  <a:lnTo>
                    <a:pt x="24" y="35"/>
                  </a:lnTo>
                  <a:lnTo>
                    <a:pt x="14" y="44"/>
                  </a:lnTo>
                  <a:lnTo>
                    <a:pt x="7" y="57"/>
                  </a:lnTo>
                  <a:lnTo>
                    <a:pt x="4" y="68"/>
                  </a:lnTo>
                  <a:lnTo>
                    <a:pt x="0" y="81"/>
                  </a:lnTo>
                  <a:lnTo>
                    <a:pt x="4" y="94"/>
                  </a:lnTo>
                  <a:lnTo>
                    <a:pt x="7" y="108"/>
                  </a:lnTo>
                  <a:lnTo>
                    <a:pt x="14" y="121"/>
                  </a:lnTo>
                  <a:lnTo>
                    <a:pt x="24" y="130"/>
                  </a:lnTo>
                  <a:lnTo>
                    <a:pt x="37" y="140"/>
                  </a:lnTo>
                  <a:lnTo>
                    <a:pt x="51" y="147"/>
                  </a:lnTo>
                  <a:lnTo>
                    <a:pt x="68" y="154"/>
                  </a:lnTo>
                  <a:lnTo>
                    <a:pt x="88" y="160"/>
                  </a:lnTo>
                  <a:lnTo>
                    <a:pt x="105" y="162"/>
                  </a:lnTo>
                  <a:lnTo>
                    <a:pt x="125" y="165"/>
                  </a:lnTo>
                  <a:lnTo>
                    <a:pt x="125" y="165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1" name="Freeform 57"/>
            <p:cNvSpPr>
              <a:spLocks noEditPoints="1"/>
            </p:cNvSpPr>
            <p:nvPr/>
          </p:nvSpPr>
          <p:spPr bwMode="auto">
            <a:xfrm>
              <a:off x="1270" y="3312"/>
              <a:ext cx="74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4" y="0"/>
                </a:cxn>
                <a:cxn ang="0">
                  <a:pos x="74" y="7"/>
                </a:cxn>
                <a:cxn ang="0">
                  <a:pos x="3" y="7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18"/>
                </a:cxn>
                <a:cxn ang="0">
                  <a:pos x="74" y="18"/>
                </a:cxn>
                <a:cxn ang="0">
                  <a:pos x="74" y="25"/>
                </a:cxn>
                <a:cxn ang="0">
                  <a:pos x="3" y="25"/>
                </a:cxn>
                <a:cxn ang="0">
                  <a:pos x="3" y="18"/>
                </a:cxn>
                <a:cxn ang="0">
                  <a:pos x="3" y="18"/>
                </a:cxn>
              </a:cxnLst>
              <a:rect l="0" t="0" r="r" b="b"/>
              <a:pathLst>
                <a:path w="74" h="25">
                  <a:moveTo>
                    <a:pt x="0" y="0"/>
                  </a:moveTo>
                  <a:lnTo>
                    <a:pt x="74" y="0"/>
                  </a:lnTo>
                  <a:lnTo>
                    <a:pt x="74" y="7"/>
                  </a:lnTo>
                  <a:lnTo>
                    <a:pt x="3" y="7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close/>
                  <a:moveTo>
                    <a:pt x="3" y="18"/>
                  </a:moveTo>
                  <a:lnTo>
                    <a:pt x="74" y="18"/>
                  </a:lnTo>
                  <a:lnTo>
                    <a:pt x="74" y="25"/>
                  </a:lnTo>
                  <a:lnTo>
                    <a:pt x="3" y="25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581357" y="1540930"/>
            <a:ext cx="1770063" cy="4572000"/>
            <a:chOff x="192" y="960"/>
            <a:chExt cx="1115" cy="2880"/>
          </a:xfrm>
        </p:grpSpPr>
        <p:sp>
          <p:nvSpPr>
            <p:cNvPr id="1619003" name="Freeform 59"/>
            <p:cNvSpPr>
              <a:spLocks/>
            </p:cNvSpPr>
            <p:nvPr/>
          </p:nvSpPr>
          <p:spPr bwMode="auto">
            <a:xfrm>
              <a:off x="912" y="3552"/>
              <a:ext cx="222" cy="172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3" y="114"/>
                </a:cxn>
                <a:cxn ang="0">
                  <a:pos x="7" y="125"/>
                </a:cxn>
                <a:cxn ang="0">
                  <a:pos x="13" y="134"/>
                </a:cxn>
                <a:cxn ang="0">
                  <a:pos x="23" y="143"/>
                </a:cxn>
                <a:cxn ang="0">
                  <a:pos x="33" y="152"/>
                </a:cxn>
                <a:cxn ang="0">
                  <a:pos x="47" y="158"/>
                </a:cxn>
                <a:cxn ang="0">
                  <a:pos x="60" y="165"/>
                </a:cxn>
                <a:cxn ang="0">
                  <a:pos x="77" y="169"/>
                </a:cxn>
                <a:cxn ang="0">
                  <a:pos x="94" y="172"/>
                </a:cxn>
                <a:cxn ang="0">
                  <a:pos x="111" y="172"/>
                </a:cxn>
                <a:cxn ang="0">
                  <a:pos x="131" y="172"/>
                </a:cxn>
                <a:cxn ang="0">
                  <a:pos x="148" y="169"/>
                </a:cxn>
                <a:cxn ang="0">
                  <a:pos x="161" y="165"/>
                </a:cxn>
                <a:cxn ang="0">
                  <a:pos x="178" y="158"/>
                </a:cxn>
                <a:cxn ang="0">
                  <a:pos x="188" y="152"/>
                </a:cxn>
                <a:cxn ang="0">
                  <a:pos x="202" y="143"/>
                </a:cxn>
                <a:cxn ang="0">
                  <a:pos x="208" y="134"/>
                </a:cxn>
                <a:cxn ang="0">
                  <a:pos x="215" y="125"/>
                </a:cxn>
                <a:cxn ang="0">
                  <a:pos x="222" y="114"/>
                </a:cxn>
                <a:cxn ang="0">
                  <a:pos x="222" y="104"/>
                </a:cxn>
                <a:cxn ang="0">
                  <a:pos x="222" y="0"/>
                </a:cxn>
                <a:cxn ang="0">
                  <a:pos x="3" y="0"/>
                </a:cxn>
                <a:cxn ang="0">
                  <a:pos x="3" y="104"/>
                </a:cxn>
                <a:cxn ang="0">
                  <a:pos x="3" y="104"/>
                </a:cxn>
              </a:cxnLst>
              <a:rect l="0" t="0" r="r" b="b"/>
              <a:pathLst>
                <a:path w="222" h="172">
                  <a:moveTo>
                    <a:pt x="0" y="101"/>
                  </a:moveTo>
                  <a:lnTo>
                    <a:pt x="3" y="114"/>
                  </a:lnTo>
                  <a:lnTo>
                    <a:pt x="7" y="125"/>
                  </a:lnTo>
                  <a:lnTo>
                    <a:pt x="13" y="134"/>
                  </a:lnTo>
                  <a:lnTo>
                    <a:pt x="23" y="143"/>
                  </a:lnTo>
                  <a:lnTo>
                    <a:pt x="33" y="152"/>
                  </a:lnTo>
                  <a:lnTo>
                    <a:pt x="47" y="158"/>
                  </a:lnTo>
                  <a:lnTo>
                    <a:pt x="60" y="165"/>
                  </a:lnTo>
                  <a:lnTo>
                    <a:pt x="77" y="169"/>
                  </a:lnTo>
                  <a:lnTo>
                    <a:pt x="94" y="172"/>
                  </a:lnTo>
                  <a:lnTo>
                    <a:pt x="111" y="172"/>
                  </a:lnTo>
                  <a:lnTo>
                    <a:pt x="131" y="172"/>
                  </a:lnTo>
                  <a:lnTo>
                    <a:pt x="148" y="169"/>
                  </a:lnTo>
                  <a:lnTo>
                    <a:pt x="161" y="165"/>
                  </a:lnTo>
                  <a:lnTo>
                    <a:pt x="178" y="158"/>
                  </a:lnTo>
                  <a:lnTo>
                    <a:pt x="188" y="152"/>
                  </a:lnTo>
                  <a:lnTo>
                    <a:pt x="202" y="143"/>
                  </a:lnTo>
                  <a:lnTo>
                    <a:pt x="208" y="134"/>
                  </a:lnTo>
                  <a:lnTo>
                    <a:pt x="215" y="125"/>
                  </a:lnTo>
                  <a:lnTo>
                    <a:pt x="222" y="114"/>
                  </a:lnTo>
                  <a:lnTo>
                    <a:pt x="222" y="104"/>
                  </a:lnTo>
                  <a:lnTo>
                    <a:pt x="222" y="0"/>
                  </a:lnTo>
                  <a:lnTo>
                    <a:pt x="3" y="0"/>
                  </a:lnTo>
                  <a:lnTo>
                    <a:pt x="3" y="104"/>
                  </a:lnTo>
                  <a:lnTo>
                    <a:pt x="3" y="104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4" name="Line 60"/>
            <p:cNvSpPr>
              <a:spLocks noChangeShapeType="1"/>
            </p:cNvSpPr>
            <p:nvPr/>
          </p:nvSpPr>
          <p:spPr bwMode="auto">
            <a:xfrm>
              <a:off x="1004" y="2391"/>
              <a:ext cx="4" cy="1161"/>
            </a:xfrm>
            <a:prstGeom prst="line">
              <a:avLst/>
            </a:prstGeom>
            <a:noFill/>
            <a:ln w="20701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5" name="Freeform 61"/>
            <p:cNvSpPr>
              <a:spLocks/>
            </p:cNvSpPr>
            <p:nvPr/>
          </p:nvSpPr>
          <p:spPr bwMode="auto">
            <a:xfrm>
              <a:off x="1055" y="3405"/>
              <a:ext cx="252" cy="136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52" y="68"/>
                </a:cxn>
                <a:cxn ang="0">
                  <a:pos x="0" y="68"/>
                </a:cxn>
                <a:cxn ang="0">
                  <a:pos x="0" y="136"/>
                </a:cxn>
              </a:cxnLst>
              <a:rect l="0" t="0" r="r" b="b"/>
              <a:pathLst>
                <a:path w="252" h="136">
                  <a:moveTo>
                    <a:pt x="248" y="0"/>
                  </a:moveTo>
                  <a:lnTo>
                    <a:pt x="252" y="68"/>
                  </a:lnTo>
                  <a:lnTo>
                    <a:pt x="0" y="68"/>
                  </a:lnTo>
                  <a:lnTo>
                    <a:pt x="0" y="136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06" name="Text Box 62"/>
            <p:cNvSpPr txBox="1">
              <a:spLocks noChangeArrowheads="1"/>
            </p:cNvSpPr>
            <p:nvPr/>
          </p:nvSpPr>
          <p:spPr bwMode="auto">
            <a:xfrm>
              <a:off x="192" y="960"/>
              <a:ext cx="285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Hit</a:t>
              </a:r>
            </a:p>
          </p:txBody>
        </p:sp>
        <p:sp>
          <p:nvSpPr>
            <p:cNvPr id="1619007" name="Line 63"/>
            <p:cNvSpPr>
              <a:spLocks noChangeShapeType="1"/>
            </p:cNvSpPr>
            <p:nvPr/>
          </p:nvSpPr>
          <p:spPr bwMode="auto">
            <a:xfrm>
              <a:off x="1008" y="3744"/>
              <a:ext cx="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8" name="Line 64"/>
            <p:cNvSpPr>
              <a:spLocks noChangeShapeType="1"/>
            </p:cNvSpPr>
            <p:nvPr/>
          </p:nvSpPr>
          <p:spPr bwMode="auto">
            <a:xfrm flipH="1">
              <a:off x="288" y="3840"/>
              <a:ext cx="7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09" name="Line 65"/>
            <p:cNvSpPr>
              <a:spLocks noChangeShapeType="1"/>
            </p:cNvSpPr>
            <p:nvPr/>
          </p:nvSpPr>
          <p:spPr bwMode="auto">
            <a:xfrm flipV="1">
              <a:off x="288" y="1200"/>
              <a:ext cx="0" cy="26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5400757" y="1540930"/>
            <a:ext cx="5794375" cy="4757738"/>
            <a:chOff x="1968" y="960"/>
            <a:chExt cx="3650" cy="2997"/>
          </a:xfrm>
        </p:grpSpPr>
        <p:sp>
          <p:nvSpPr>
            <p:cNvPr id="1619011" name="Line 67"/>
            <p:cNvSpPr>
              <a:spLocks noChangeShapeType="1"/>
            </p:cNvSpPr>
            <p:nvPr/>
          </p:nvSpPr>
          <p:spPr bwMode="auto">
            <a:xfrm>
              <a:off x="3888" y="3696"/>
              <a:ext cx="144" cy="9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9012" name="Text Box 68"/>
            <p:cNvSpPr txBox="1">
              <a:spLocks noChangeArrowheads="1"/>
            </p:cNvSpPr>
            <p:nvPr/>
          </p:nvSpPr>
          <p:spPr bwMode="auto">
            <a:xfrm>
              <a:off x="5232" y="960"/>
              <a:ext cx="38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/>
                <a:t>Data</a:t>
              </a:r>
            </a:p>
          </p:txBody>
        </p:sp>
        <p:sp>
          <p:nvSpPr>
            <p:cNvPr id="1619013" name="Text Box 69"/>
            <p:cNvSpPr txBox="1">
              <a:spLocks noChangeArrowheads="1"/>
            </p:cNvSpPr>
            <p:nvPr/>
          </p:nvSpPr>
          <p:spPr bwMode="auto">
            <a:xfrm>
              <a:off x="3984" y="3744"/>
              <a:ext cx="260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/>
                <a:t>32</a:t>
              </a:r>
            </a:p>
          </p:txBody>
        </p:sp>
        <p:sp>
          <p:nvSpPr>
            <p:cNvPr id="1619014" name="Text Box 70"/>
            <p:cNvSpPr txBox="1">
              <a:spLocks noChangeArrowheads="1"/>
            </p:cNvSpPr>
            <p:nvPr/>
          </p:nvSpPr>
          <p:spPr bwMode="auto">
            <a:xfrm>
              <a:off x="3984" y="1248"/>
              <a:ext cx="1008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600" dirty="0"/>
                <a:t>Block offset</a:t>
              </a:r>
            </a:p>
          </p:txBody>
        </p:sp>
        <p:sp>
          <p:nvSpPr>
            <p:cNvPr id="1619015" name="Line 71"/>
            <p:cNvSpPr>
              <a:spLocks noChangeShapeType="1"/>
            </p:cNvSpPr>
            <p:nvPr/>
          </p:nvSpPr>
          <p:spPr bwMode="auto">
            <a:xfrm>
              <a:off x="5424" y="1200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6" name="AutoShape 72"/>
            <p:cNvSpPr>
              <a:spLocks noChangeArrowheads="1"/>
            </p:cNvSpPr>
            <p:nvPr/>
          </p:nvSpPr>
          <p:spPr bwMode="auto">
            <a:xfrm>
              <a:off x="2832" y="3456"/>
              <a:ext cx="1008" cy="144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9017" name="Line 73"/>
            <p:cNvSpPr>
              <a:spLocks noChangeShapeType="1"/>
            </p:cNvSpPr>
            <p:nvPr/>
          </p:nvSpPr>
          <p:spPr bwMode="auto">
            <a:xfrm>
              <a:off x="1968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8" name="Line 74"/>
            <p:cNvSpPr>
              <a:spLocks noChangeShapeType="1"/>
            </p:cNvSpPr>
            <p:nvPr/>
          </p:nvSpPr>
          <p:spPr bwMode="auto">
            <a:xfrm>
              <a:off x="2928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19" name="Line 75"/>
            <p:cNvSpPr>
              <a:spLocks noChangeShapeType="1"/>
            </p:cNvSpPr>
            <p:nvPr/>
          </p:nvSpPr>
          <p:spPr bwMode="auto">
            <a:xfrm>
              <a:off x="3840" y="2400"/>
              <a:ext cx="0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0" name="Line 76"/>
            <p:cNvSpPr>
              <a:spLocks noChangeShapeType="1"/>
            </p:cNvSpPr>
            <p:nvPr/>
          </p:nvSpPr>
          <p:spPr bwMode="auto">
            <a:xfrm>
              <a:off x="4752" y="2400"/>
              <a:ext cx="0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1" name="Line 77"/>
            <p:cNvSpPr>
              <a:spLocks noChangeShapeType="1"/>
            </p:cNvSpPr>
            <p:nvPr/>
          </p:nvSpPr>
          <p:spPr bwMode="auto">
            <a:xfrm>
              <a:off x="1968" y="3264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2" name="Line 78"/>
            <p:cNvSpPr>
              <a:spLocks noChangeShapeType="1"/>
            </p:cNvSpPr>
            <p:nvPr/>
          </p:nvSpPr>
          <p:spPr bwMode="auto">
            <a:xfrm>
              <a:off x="3744" y="3264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3" name="Line 79"/>
            <p:cNvSpPr>
              <a:spLocks noChangeShapeType="1"/>
            </p:cNvSpPr>
            <p:nvPr/>
          </p:nvSpPr>
          <p:spPr bwMode="auto">
            <a:xfrm>
              <a:off x="3504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4" name="Line 80"/>
            <p:cNvSpPr>
              <a:spLocks noChangeShapeType="1"/>
            </p:cNvSpPr>
            <p:nvPr/>
          </p:nvSpPr>
          <p:spPr bwMode="auto">
            <a:xfrm>
              <a:off x="2928" y="31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5" name="Line 81"/>
            <p:cNvSpPr>
              <a:spLocks noChangeShapeType="1"/>
            </p:cNvSpPr>
            <p:nvPr/>
          </p:nvSpPr>
          <p:spPr bwMode="auto">
            <a:xfrm>
              <a:off x="326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6" name="Line 82"/>
            <p:cNvSpPr>
              <a:spLocks noChangeShapeType="1"/>
            </p:cNvSpPr>
            <p:nvPr/>
          </p:nvSpPr>
          <p:spPr bwMode="auto">
            <a:xfrm>
              <a:off x="3504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7" name="Line 83"/>
            <p:cNvSpPr>
              <a:spLocks noChangeShapeType="1"/>
            </p:cNvSpPr>
            <p:nvPr/>
          </p:nvSpPr>
          <p:spPr bwMode="auto">
            <a:xfrm>
              <a:off x="374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8" name="Line 84"/>
            <p:cNvSpPr>
              <a:spLocks noChangeShapeType="1"/>
            </p:cNvSpPr>
            <p:nvPr/>
          </p:nvSpPr>
          <p:spPr bwMode="auto">
            <a:xfrm>
              <a:off x="3024" y="3264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29" name="Line 85"/>
            <p:cNvSpPr>
              <a:spLocks noChangeShapeType="1"/>
            </p:cNvSpPr>
            <p:nvPr/>
          </p:nvSpPr>
          <p:spPr bwMode="auto">
            <a:xfrm>
              <a:off x="3024" y="1248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0" name="Line 86"/>
            <p:cNvSpPr>
              <a:spLocks noChangeShapeType="1"/>
            </p:cNvSpPr>
            <p:nvPr/>
          </p:nvSpPr>
          <p:spPr bwMode="auto">
            <a:xfrm>
              <a:off x="3024" y="1440"/>
              <a:ext cx="230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1" name="Line 87"/>
            <p:cNvSpPr>
              <a:spLocks noChangeShapeType="1"/>
            </p:cNvSpPr>
            <p:nvPr/>
          </p:nvSpPr>
          <p:spPr bwMode="auto">
            <a:xfrm>
              <a:off x="5328" y="1440"/>
              <a:ext cx="0" cy="2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2" name="Line 88"/>
            <p:cNvSpPr>
              <a:spLocks noChangeShapeType="1"/>
            </p:cNvSpPr>
            <p:nvPr/>
          </p:nvSpPr>
          <p:spPr bwMode="auto">
            <a:xfrm flipH="1">
              <a:off x="3696" y="3552"/>
              <a:ext cx="16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3" name="Line 89"/>
            <p:cNvSpPr>
              <a:spLocks noChangeShapeType="1"/>
            </p:cNvSpPr>
            <p:nvPr/>
          </p:nvSpPr>
          <p:spPr bwMode="auto">
            <a:xfrm>
              <a:off x="3360" y="3600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9034" name="Line 90"/>
            <p:cNvSpPr>
              <a:spLocks noChangeShapeType="1"/>
            </p:cNvSpPr>
            <p:nvPr/>
          </p:nvSpPr>
          <p:spPr bwMode="auto">
            <a:xfrm>
              <a:off x="3360" y="3744"/>
              <a:ext cx="20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9036" name="Rectangle 92"/>
          <p:cNvSpPr>
            <a:spLocks noChangeArrowheads="1"/>
          </p:cNvSpPr>
          <p:nvPr/>
        </p:nvSpPr>
        <p:spPr bwMode="auto">
          <a:xfrm>
            <a:off x="2809956" y="6087535"/>
            <a:ext cx="8077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ctr">
              <a:lnSpc>
                <a:spcPct val="90000"/>
              </a:lnSpc>
              <a:spcBef>
                <a:spcPct val="65000"/>
              </a:spcBef>
              <a:buClr>
                <a:schemeClr val="accent1"/>
              </a:buClr>
              <a:buSzPct val="75000"/>
            </a:pPr>
            <a:r>
              <a:rPr lang="en-US" sz="2400" i="1" dirty="0"/>
              <a:t>What kind of locality are we taking advantage of?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91F79B-DED1-4A73-9D66-3236DC5EAF0F}"/>
              </a:ext>
            </a:extLst>
          </p:cNvPr>
          <p:cNvSpPr/>
          <p:nvPr/>
        </p:nvSpPr>
        <p:spPr>
          <a:xfrm>
            <a:off x="388021" y="2478272"/>
            <a:ext cx="20705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Four  words/block, cache size = 1K words</a:t>
            </a:r>
            <a:endParaRPr lang="en-HK" sz="2400" dirty="0"/>
          </a:p>
        </p:txBody>
      </p:sp>
    </p:spTree>
    <p:extLst>
      <p:ext uri="{BB962C8B-B14F-4D97-AF65-F5344CB8AC3E}">
        <p14:creationId xmlns:p14="http://schemas.microsoft.com/office/powerpoint/2010/main" val="3284263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03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Example: Direct-Mapped cache with 4 Single-Word Lines</a:t>
            </a:r>
          </a:p>
        </p:txBody>
      </p:sp>
      <p:sp>
        <p:nvSpPr>
          <p:cNvPr id="1598555" name="Rectangle 91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Consider the main memory address reference string</a:t>
            </a:r>
          </a:p>
          <a:p>
            <a:pPr lvl="1" algn="ctr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</a:rPr>
              <a:t>              0   4   0   4   0   4   0   4</a:t>
            </a:r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9400" y="3067456"/>
            <a:ext cx="990600" cy="1219200"/>
            <a:chOff x="1344" y="1056"/>
            <a:chExt cx="624" cy="768"/>
          </a:xfrm>
        </p:grpSpPr>
        <p:sp>
          <p:nvSpPr>
            <p:cNvPr id="41052" name="Rectangle 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53" name="Line 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4" name="Line 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5" name="Line 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00600" y="3067456"/>
            <a:ext cx="990600" cy="1219200"/>
            <a:chOff x="1344" y="1056"/>
            <a:chExt cx="624" cy="768"/>
          </a:xfrm>
        </p:grpSpPr>
        <p:sp>
          <p:nvSpPr>
            <p:cNvPr id="41048" name="Rectangle 9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49" name="Line 10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0" name="Line 11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1" name="Line 12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858000" y="3067456"/>
            <a:ext cx="990600" cy="1219200"/>
            <a:chOff x="1344" y="1056"/>
            <a:chExt cx="624" cy="768"/>
          </a:xfrm>
        </p:grpSpPr>
        <p:sp>
          <p:nvSpPr>
            <p:cNvPr id="41044" name="Rectangle 1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45" name="Line 1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6" name="Line 1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7" name="Line 1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915400" y="3067456"/>
            <a:ext cx="990600" cy="1219200"/>
            <a:chOff x="1344" y="1056"/>
            <a:chExt cx="624" cy="768"/>
          </a:xfrm>
        </p:grpSpPr>
        <p:sp>
          <p:nvSpPr>
            <p:cNvPr id="41040" name="Rectangle 19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41" name="Line 20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2" name="Line 21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3" name="Line 22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8915400" y="4896256"/>
            <a:ext cx="990600" cy="1219200"/>
            <a:chOff x="1344" y="1056"/>
            <a:chExt cx="624" cy="768"/>
          </a:xfrm>
        </p:grpSpPr>
        <p:sp>
          <p:nvSpPr>
            <p:cNvPr id="41036" name="Rectangle 2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37" name="Line 2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8" name="Line 2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9" name="Line 2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858000" y="4896256"/>
            <a:ext cx="990600" cy="1219200"/>
            <a:chOff x="1344" y="1056"/>
            <a:chExt cx="624" cy="768"/>
          </a:xfrm>
        </p:grpSpPr>
        <p:sp>
          <p:nvSpPr>
            <p:cNvPr id="41032" name="Rectangle 29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33" name="Line 30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4" name="Line 31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5" name="Line 32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876800" y="4896256"/>
            <a:ext cx="990600" cy="1219200"/>
            <a:chOff x="1344" y="1056"/>
            <a:chExt cx="624" cy="768"/>
          </a:xfrm>
        </p:grpSpPr>
        <p:sp>
          <p:nvSpPr>
            <p:cNvPr id="41028" name="Rectangle 3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29" name="Line 3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0" name="Line 3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1" name="Line 3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819400" y="4896256"/>
            <a:ext cx="990600" cy="1219200"/>
            <a:chOff x="1344" y="1056"/>
            <a:chExt cx="624" cy="768"/>
          </a:xfrm>
        </p:grpSpPr>
        <p:sp>
          <p:nvSpPr>
            <p:cNvPr id="41024" name="Rectangle 39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25" name="Line 40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6" name="Line 41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7" name="Line 42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71" name="Text Box 43"/>
          <p:cNvSpPr txBox="1">
            <a:spLocks noChangeArrowheads="1"/>
          </p:cNvSpPr>
          <p:nvPr/>
        </p:nvSpPr>
        <p:spPr bwMode="auto">
          <a:xfrm>
            <a:off x="2879725" y="2646769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0972" name="Text Box 44"/>
          <p:cNvSpPr txBox="1">
            <a:spLocks noChangeArrowheads="1"/>
          </p:cNvSpPr>
          <p:nvPr/>
        </p:nvSpPr>
        <p:spPr bwMode="auto">
          <a:xfrm>
            <a:off x="4784725" y="2646769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0973" name="Text Box 45"/>
          <p:cNvSpPr txBox="1">
            <a:spLocks noChangeArrowheads="1"/>
          </p:cNvSpPr>
          <p:nvPr/>
        </p:nvSpPr>
        <p:spPr bwMode="auto">
          <a:xfrm>
            <a:off x="6765925" y="2646769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0974" name="Text Box 46"/>
          <p:cNvSpPr txBox="1">
            <a:spLocks noChangeArrowheads="1"/>
          </p:cNvSpPr>
          <p:nvPr/>
        </p:nvSpPr>
        <p:spPr bwMode="auto">
          <a:xfrm>
            <a:off x="8899525" y="2646769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0975" name="Text Box 47"/>
          <p:cNvSpPr txBox="1">
            <a:spLocks noChangeArrowheads="1"/>
          </p:cNvSpPr>
          <p:nvPr/>
        </p:nvSpPr>
        <p:spPr bwMode="auto">
          <a:xfrm>
            <a:off x="2743200" y="4515256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0976" name="Text Box 48"/>
          <p:cNvSpPr txBox="1">
            <a:spLocks noChangeArrowheads="1"/>
          </p:cNvSpPr>
          <p:nvPr/>
        </p:nvSpPr>
        <p:spPr bwMode="auto">
          <a:xfrm>
            <a:off x="4784725" y="4475569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0977" name="Text Box 49"/>
          <p:cNvSpPr txBox="1">
            <a:spLocks noChangeArrowheads="1"/>
          </p:cNvSpPr>
          <p:nvPr/>
        </p:nvSpPr>
        <p:spPr bwMode="auto">
          <a:xfrm>
            <a:off x="6842125" y="4475569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0978" name="Text Box 50"/>
          <p:cNvSpPr txBox="1">
            <a:spLocks noChangeArrowheads="1"/>
          </p:cNvSpPr>
          <p:nvPr/>
        </p:nvSpPr>
        <p:spPr bwMode="auto">
          <a:xfrm>
            <a:off x="8823325" y="4475569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2286000" y="3067456"/>
            <a:ext cx="533400" cy="1219200"/>
            <a:chOff x="1344" y="1056"/>
            <a:chExt cx="624" cy="768"/>
          </a:xfrm>
        </p:grpSpPr>
        <p:sp>
          <p:nvSpPr>
            <p:cNvPr id="41020" name="Rectangle 52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21" name="Line 53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2" name="Line 54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3" name="Line 55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4267200" y="3067456"/>
            <a:ext cx="533400" cy="1219200"/>
            <a:chOff x="1344" y="1056"/>
            <a:chExt cx="624" cy="768"/>
          </a:xfrm>
        </p:grpSpPr>
        <p:sp>
          <p:nvSpPr>
            <p:cNvPr id="41016" name="Rectangle 57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17" name="Line 58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8" name="Line 59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9" name="Line 60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>
            <a:off x="6324600" y="3067456"/>
            <a:ext cx="533400" cy="1219200"/>
            <a:chOff x="1344" y="1056"/>
            <a:chExt cx="624" cy="768"/>
          </a:xfrm>
        </p:grpSpPr>
        <p:sp>
          <p:nvSpPr>
            <p:cNvPr id="41012" name="Rectangle 62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13" name="Line 63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4" name="Line 64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5" name="Line 65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66"/>
          <p:cNvGrpSpPr>
            <a:grpSpLocks/>
          </p:cNvGrpSpPr>
          <p:nvPr/>
        </p:nvGrpSpPr>
        <p:grpSpPr bwMode="auto">
          <a:xfrm>
            <a:off x="8382000" y="3067456"/>
            <a:ext cx="533400" cy="1219200"/>
            <a:chOff x="1344" y="1056"/>
            <a:chExt cx="624" cy="768"/>
          </a:xfrm>
        </p:grpSpPr>
        <p:sp>
          <p:nvSpPr>
            <p:cNvPr id="41008" name="Rectangle 67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09" name="Line 68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0" name="Line 69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1" name="Line 70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2286000" y="4896256"/>
            <a:ext cx="533400" cy="1219200"/>
            <a:chOff x="1344" y="1056"/>
            <a:chExt cx="624" cy="768"/>
          </a:xfrm>
        </p:grpSpPr>
        <p:sp>
          <p:nvSpPr>
            <p:cNvPr id="41004" name="Rectangle 72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05" name="Line 73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6" name="Line 74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7" name="Line 75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76"/>
          <p:cNvGrpSpPr>
            <a:grpSpLocks/>
          </p:cNvGrpSpPr>
          <p:nvPr/>
        </p:nvGrpSpPr>
        <p:grpSpPr bwMode="auto">
          <a:xfrm>
            <a:off x="4343400" y="4896256"/>
            <a:ext cx="533400" cy="1219200"/>
            <a:chOff x="1344" y="1056"/>
            <a:chExt cx="624" cy="768"/>
          </a:xfrm>
        </p:grpSpPr>
        <p:sp>
          <p:nvSpPr>
            <p:cNvPr id="41000" name="Rectangle 77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1001" name="Line 78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2" name="Line 79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03" name="Line 80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81"/>
          <p:cNvGrpSpPr>
            <a:grpSpLocks/>
          </p:cNvGrpSpPr>
          <p:nvPr/>
        </p:nvGrpSpPr>
        <p:grpSpPr bwMode="auto">
          <a:xfrm>
            <a:off x="6324600" y="4896256"/>
            <a:ext cx="533400" cy="1219200"/>
            <a:chOff x="1344" y="1056"/>
            <a:chExt cx="624" cy="768"/>
          </a:xfrm>
        </p:grpSpPr>
        <p:sp>
          <p:nvSpPr>
            <p:cNvPr id="40996" name="Rectangle 82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997" name="Line 83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8" name="Line 84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9" name="Line 85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8382000" y="4896256"/>
            <a:ext cx="533400" cy="1219200"/>
            <a:chOff x="1344" y="1056"/>
            <a:chExt cx="624" cy="768"/>
          </a:xfrm>
        </p:grpSpPr>
        <p:sp>
          <p:nvSpPr>
            <p:cNvPr id="40992" name="Rectangle 87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0993" name="Line 88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4" name="Line 89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95" name="Line 90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988" name="Text Box 93"/>
          <p:cNvSpPr txBox="1">
            <a:spLocks noChangeArrowheads="1"/>
          </p:cNvSpPr>
          <p:nvPr/>
        </p:nvSpPr>
        <p:spPr bwMode="auto">
          <a:xfrm>
            <a:off x="1981200" y="2121307"/>
            <a:ext cx="3429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Start with an empty cache - all blocks initially marked as not valid</a:t>
            </a:r>
          </a:p>
        </p:txBody>
      </p:sp>
    </p:spTree>
    <p:extLst>
      <p:ext uri="{BB962C8B-B14F-4D97-AF65-F5344CB8AC3E}">
        <p14:creationId xmlns:p14="http://schemas.microsoft.com/office/powerpoint/2010/main" val="251380847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Example: Direct-Mapped cache with 4 Single-Word Lines</a:t>
            </a:r>
          </a:p>
        </p:txBody>
      </p:sp>
      <p:sp>
        <p:nvSpPr>
          <p:cNvPr id="134" name="Slide Number Placeholder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819400" y="24638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2819400" y="307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2819400" y="276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2819400" y="337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800600" y="24638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4800600" y="307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4800600" y="276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4800600" y="337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6858000" y="24638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6858000" y="307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6858000" y="276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6858000" y="337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8915400" y="24638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24" name="Line 16"/>
          <p:cNvSpPr>
            <a:spLocks noChangeShapeType="1"/>
          </p:cNvSpPr>
          <p:nvPr/>
        </p:nvSpPr>
        <p:spPr bwMode="auto">
          <a:xfrm>
            <a:off x="8915400" y="307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Line 17"/>
          <p:cNvSpPr>
            <a:spLocks noChangeShapeType="1"/>
          </p:cNvSpPr>
          <p:nvPr/>
        </p:nvSpPr>
        <p:spPr bwMode="auto">
          <a:xfrm>
            <a:off x="8915400" y="276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Line 18"/>
          <p:cNvSpPr>
            <a:spLocks noChangeShapeType="1"/>
          </p:cNvSpPr>
          <p:nvPr/>
        </p:nvSpPr>
        <p:spPr bwMode="auto">
          <a:xfrm>
            <a:off x="8915400" y="337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8915400" y="42926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28" name="Line 20"/>
          <p:cNvSpPr>
            <a:spLocks noChangeShapeType="1"/>
          </p:cNvSpPr>
          <p:nvPr/>
        </p:nvSpPr>
        <p:spPr bwMode="auto">
          <a:xfrm>
            <a:off x="8915400" y="4902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>
            <a:off x="8915400" y="4597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0" name="Line 22"/>
          <p:cNvSpPr>
            <a:spLocks noChangeShapeType="1"/>
          </p:cNvSpPr>
          <p:nvPr/>
        </p:nvSpPr>
        <p:spPr bwMode="auto">
          <a:xfrm>
            <a:off x="8915400" y="520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6858000" y="42926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32" name="Line 24"/>
          <p:cNvSpPr>
            <a:spLocks noChangeShapeType="1"/>
          </p:cNvSpPr>
          <p:nvPr/>
        </p:nvSpPr>
        <p:spPr bwMode="auto">
          <a:xfrm>
            <a:off x="6858000" y="4902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3" name="Line 25"/>
          <p:cNvSpPr>
            <a:spLocks noChangeShapeType="1"/>
          </p:cNvSpPr>
          <p:nvPr/>
        </p:nvSpPr>
        <p:spPr bwMode="auto">
          <a:xfrm>
            <a:off x="6858000" y="4597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>
            <a:off x="6858000" y="520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5" name="Rectangle 27"/>
          <p:cNvSpPr>
            <a:spLocks noChangeArrowheads="1"/>
          </p:cNvSpPr>
          <p:nvPr/>
        </p:nvSpPr>
        <p:spPr bwMode="auto">
          <a:xfrm>
            <a:off x="4876800" y="42926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>
            <a:off x="4876800" y="4902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>
            <a:off x="4876800" y="4597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>
            <a:off x="4876800" y="520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2819400" y="4292600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2819400" y="4902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1" name="Line 33"/>
          <p:cNvSpPr>
            <a:spLocks noChangeShapeType="1"/>
          </p:cNvSpPr>
          <p:nvPr/>
        </p:nvSpPr>
        <p:spPr bwMode="auto">
          <a:xfrm>
            <a:off x="2819400" y="4597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>
            <a:off x="2819400" y="520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2879725" y="20431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4784725" y="20431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6765925" y="20431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8899525" y="20431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2743200" y="3911601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4784725" y="38719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6842125" y="38719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3050" name="Text Box 42"/>
          <p:cNvSpPr txBox="1">
            <a:spLocks noChangeArrowheads="1"/>
          </p:cNvSpPr>
          <p:nvPr/>
        </p:nvSpPr>
        <p:spPr bwMode="auto">
          <a:xfrm>
            <a:off x="8823325" y="38719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3051" name="Rectangle 43"/>
          <p:cNvSpPr>
            <a:spLocks noChangeArrowheads="1"/>
          </p:cNvSpPr>
          <p:nvPr/>
        </p:nvSpPr>
        <p:spPr bwMode="auto">
          <a:xfrm>
            <a:off x="2286000" y="24638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2" name="Line 44"/>
          <p:cNvSpPr>
            <a:spLocks noChangeShapeType="1"/>
          </p:cNvSpPr>
          <p:nvPr/>
        </p:nvSpPr>
        <p:spPr bwMode="auto">
          <a:xfrm>
            <a:off x="2286000" y="3073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3" name="Line 45"/>
          <p:cNvSpPr>
            <a:spLocks noChangeShapeType="1"/>
          </p:cNvSpPr>
          <p:nvPr/>
        </p:nvSpPr>
        <p:spPr bwMode="auto">
          <a:xfrm>
            <a:off x="2286000" y="2768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4" name="Line 46"/>
          <p:cNvSpPr>
            <a:spLocks noChangeShapeType="1"/>
          </p:cNvSpPr>
          <p:nvPr/>
        </p:nvSpPr>
        <p:spPr bwMode="auto">
          <a:xfrm>
            <a:off x="2286000" y="3378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5" name="Rectangle 47"/>
          <p:cNvSpPr>
            <a:spLocks noChangeArrowheads="1"/>
          </p:cNvSpPr>
          <p:nvPr/>
        </p:nvSpPr>
        <p:spPr bwMode="auto">
          <a:xfrm>
            <a:off x="4267200" y="24638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56" name="Line 48"/>
          <p:cNvSpPr>
            <a:spLocks noChangeShapeType="1"/>
          </p:cNvSpPr>
          <p:nvPr/>
        </p:nvSpPr>
        <p:spPr bwMode="auto">
          <a:xfrm>
            <a:off x="4267200" y="3073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7" name="Line 49"/>
          <p:cNvSpPr>
            <a:spLocks noChangeShapeType="1"/>
          </p:cNvSpPr>
          <p:nvPr/>
        </p:nvSpPr>
        <p:spPr bwMode="auto">
          <a:xfrm>
            <a:off x="4267200" y="2768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8" name="Line 50"/>
          <p:cNvSpPr>
            <a:spLocks noChangeShapeType="1"/>
          </p:cNvSpPr>
          <p:nvPr/>
        </p:nvSpPr>
        <p:spPr bwMode="auto">
          <a:xfrm>
            <a:off x="4267200" y="3378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6324600" y="24638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0" name="Line 52"/>
          <p:cNvSpPr>
            <a:spLocks noChangeShapeType="1"/>
          </p:cNvSpPr>
          <p:nvPr/>
        </p:nvSpPr>
        <p:spPr bwMode="auto">
          <a:xfrm>
            <a:off x="6324600" y="3073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6324600" y="2768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2" name="Line 54"/>
          <p:cNvSpPr>
            <a:spLocks noChangeShapeType="1"/>
          </p:cNvSpPr>
          <p:nvPr/>
        </p:nvSpPr>
        <p:spPr bwMode="auto">
          <a:xfrm>
            <a:off x="6324600" y="3378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3" name="Rectangle 55"/>
          <p:cNvSpPr>
            <a:spLocks noChangeArrowheads="1"/>
          </p:cNvSpPr>
          <p:nvPr/>
        </p:nvSpPr>
        <p:spPr bwMode="auto">
          <a:xfrm>
            <a:off x="8382000" y="24638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4" name="Line 56"/>
          <p:cNvSpPr>
            <a:spLocks noChangeShapeType="1"/>
          </p:cNvSpPr>
          <p:nvPr/>
        </p:nvSpPr>
        <p:spPr bwMode="auto">
          <a:xfrm>
            <a:off x="8382000" y="3073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5" name="Line 57"/>
          <p:cNvSpPr>
            <a:spLocks noChangeShapeType="1"/>
          </p:cNvSpPr>
          <p:nvPr/>
        </p:nvSpPr>
        <p:spPr bwMode="auto">
          <a:xfrm>
            <a:off x="8382000" y="27686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>
            <a:off x="8382000" y="3378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7" name="Rectangle 59"/>
          <p:cNvSpPr>
            <a:spLocks noChangeArrowheads="1"/>
          </p:cNvSpPr>
          <p:nvPr/>
        </p:nvSpPr>
        <p:spPr bwMode="auto">
          <a:xfrm>
            <a:off x="2286000" y="42926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2286000" y="490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69" name="Line 61"/>
          <p:cNvSpPr>
            <a:spLocks noChangeShapeType="1"/>
          </p:cNvSpPr>
          <p:nvPr/>
        </p:nvSpPr>
        <p:spPr bwMode="auto">
          <a:xfrm>
            <a:off x="2286000" y="4597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0" name="Line 62"/>
          <p:cNvSpPr>
            <a:spLocks noChangeShapeType="1"/>
          </p:cNvSpPr>
          <p:nvPr/>
        </p:nvSpPr>
        <p:spPr bwMode="auto">
          <a:xfrm>
            <a:off x="2286000" y="5207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1" name="Rectangle 63"/>
          <p:cNvSpPr>
            <a:spLocks noChangeArrowheads="1"/>
          </p:cNvSpPr>
          <p:nvPr/>
        </p:nvSpPr>
        <p:spPr bwMode="auto">
          <a:xfrm>
            <a:off x="4343400" y="42926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72" name="Line 64"/>
          <p:cNvSpPr>
            <a:spLocks noChangeShapeType="1"/>
          </p:cNvSpPr>
          <p:nvPr/>
        </p:nvSpPr>
        <p:spPr bwMode="auto">
          <a:xfrm>
            <a:off x="4343400" y="490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3" name="Line 65"/>
          <p:cNvSpPr>
            <a:spLocks noChangeShapeType="1"/>
          </p:cNvSpPr>
          <p:nvPr/>
        </p:nvSpPr>
        <p:spPr bwMode="auto">
          <a:xfrm>
            <a:off x="4343400" y="4597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4" name="Line 66"/>
          <p:cNvSpPr>
            <a:spLocks noChangeShapeType="1"/>
          </p:cNvSpPr>
          <p:nvPr/>
        </p:nvSpPr>
        <p:spPr bwMode="auto">
          <a:xfrm>
            <a:off x="4343400" y="5207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5" name="Rectangle 67"/>
          <p:cNvSpPr>
            <a:spLocks noChangeArrowheads="1"/>
          </p:cNvSpPr>
          <p:nvPr/>
        </p:nvSpPr>
        <p:spPr bwMode="auto">
          <a:xfrm>
            <a:off x="6324600" y="42926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76" name="Line 68"/>
          <p:cNvSpPr>
            <a:spLocks noChangeShapeType="1"/>
          </p:cNvSpPr>
          <p:nvPr/>
        </p:nvSpPr>
        <p:spPr bwMode="auto">
          <a:xfrm>
            <a:off x="6324600" y="490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7" name="Line 69"/>
          <p:cNvSpPr>
            <a:spLocks noChangeShapeType="1"/>
          </p:cNvSpPr>
          <p:nvPr/>
        </p:nvSpPr>
        <p:spPr bwMode="auto">
          <a:xfrm>
            <a:off x="6324600" y="4597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8" name="Line 70"/>
          <p:cNvSpPr>
            <a:spLocks noChangeShapeType="1"/>
          </p:cNvSpPr>
          <p:nvPr/>
        </p:nvSpPr>
        <p:spPr bwMode="auto">
          <a:xfrm>
            <a:off x="6324600" y="5207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79" name="Rectangle 71"/>
          <p:cNvSpPr>
            <a:spLocks noChangeArrowheads="1"/>
          </p:cNvSpPr>
          <p:nvPr/>
        </p:nvSpPr>
        <p:spPr bwMode="auto">
          <a:xfrm>
            <a:off x="8382000" y="4292600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3080" name="Line 72"/>
          <p:cNvSpPr>
            <a:spLocks noChangeShapeType="1"/>
          </p:cNvSpPr>
          <p:nvPr/>
        </p:nvSpPr>
        <p:spPr bwMode="auto">
          <a:xfrm>
            <a:off x="8382000" y="49022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81" name="Line 73"/>
          <p:cNvSpPr>
            <a:spLocks noChangeShapeType="1"/>
          </p:cNvSpPr>
          <p:nvPr/>
        </p:nvSpPr>
        <p:spPr bwMode="auto">
          <a:xfrm>
            <a:off x="8382000" y="45974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82" name="Line 74"/>
          <p:cNvSpPr>
            <a:spLocks noChangeShapeType="1"/>
          </p:cNvSpPr>
          <p:nvPr/>
        </p:nvSpPr>
        <p:spPr bwMode="auto">
          <a:xfrm>
            <a:off x="8382000" y="5207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0589" name="Text Box 77"/>
          <p:cNvSpPr txBox="1">
            <a:spLocks noChangeArrowheads="1"/>
          </p:cNvSpPr>
          <p:nvPr/>
        </p:nvSpPr>
        <p:spPr bwMode="auto">
          <a:xfrm>
            <a:off x="3124201" y="2006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00590" name="Text Box 78"/>
          <p:cNvSpPr txBox="1">
            <a:spLocks noChangeArrowheads="1"/>
          </p:cNvSpPr>
          <p:nvPr/>
        </p:nvSpPr>
        <p:spPr bwMode="auto">
          <a:xfrm>
            <a:off x="5029201" y="2006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 charset="0"/>
              </a:rPr>
              <a:t>miss</a:t>
            </a:r>
          </a:p>
        </p:txBody>
      </p:sp>
      <p:sp>
        <p:nvSpPr>
          <p:cNvPr id="1600591" name="Text Box 79"/>
          <p:cNvSpPr txBox="1">
            <a:spLocks noChangeArrowheads="1"/>
          </p:cNvSpPr>
          <p:nvPr/>
        </p:nvSpPr>
        <p:spPr bwMode="auto">
          <a:xfrm>
            <a:off x="7010401" y="2006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00592" name="Text Box 80"/>
          <p:cNvSpPr txBox="1">
            <a:spLocks noChangeArrowheads="1"/>
          </p:cNvSpPr>
          <p:nvPr/>
        </p:nvSpPr>
        <p:spPr bwMode="auto">
          <a:xfrm>
            <a:off x="9144001" y="2006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00593" name="Text Box 81"/>
          <p:cNvSpPr txBox="1">
            <a:spLocks noChangeArrowheads="1"/>
          </p:cNvSpPr>
          <p:nvPr/>
        </p:nvSpPr>
        <p:spPr bwMode="auto">
          <a:xfrm>
            <a:off x="2971801" y="3911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00594" name="Text Box 82"/>
          <p:cNvSpPr txBox="1">
            <a:spLocks noChangeArrowheads="1"/>
          </p:cNvSpPr>
          <p:nvPr/>
        </p:nvSpPr>
        <p:spPr bwMode="auto">
          <a:xfrm>
            <a:off x="5029201" y="3911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00595" name="Text Box 83"/>
          <p:cNvSpPr txBox="1">
            <a:spLocks noChangeArrowheads="1"/>
          </p:cNvSpPr>
          <p:nvPr/>
        </p:nvSpPr>
        <p:spPr bwMode="auto">
          <a:xfrm>
            <a:off x="7162801" y="3911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00596" name="Text Box 84"/>
          <p:cNvSpPr txBox="1">
            <a:spLocks noChangeArrowheads="1"/>
          </p:cNvSpPr>
          <p:nvPr/>
        </p:nvSpPr>
        <p:spPr bwMode="auto">
          <a:xfrm>
            <a:off x="9144001" y="3911600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00597" name="Text Box 85"/>
          <p:cNvSpPr txBox="1">
            <a:spLocks noChangeArrowheads="1"/>
          </p:cNvSpPr>
          <p:nvPr/>
        </p:nvSpPr>
        <p:spPr bwMode="auto">
          <a:xfrm>
            <a:off x="2362200" y="2417763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    Mem(0)</a:t>
            </a:r>
          </a:p>
        </p:txBody>
      </p:sp>
      <p:sp>
        <p:nvSpPr>
          <p:cNvPr id="1600598" name="Text Box 86"/>
          <p:cNvSpPr txBox="1">
            <a:spLocks noChangeArrowheads="1"/>
          </p:cNvSpPr>
          <p:nvPr/>
        </p:nvSpPr>
        <p:spPr bwMode="auto">
          <a:xfrm>
            <a:off x="4313238" y="2417763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    Mem(0)</a:t>
            </a: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4038601" y="2141539"/>
            <a:ext cx="1928813" cy="611187"/>
            <a:chOff x="1584" y="901"/>
            <a:chExt cx="1215" cy="385"/>
          </a:xfrm>
        </p:grpSpPr>
        <p:sp>
          <p:nvSpPr>
            <p:cNvPr id="43137" name="Line 88"/>
            <p:cNvSpPr>
              <a:spLocks noChangeShapeType="1"/>
            </p:cNvSpPr>
            <p:nvPr/>
          </p:nvSpPr>
          <p:spPr bwMode="auto">
            <a:xfrm>
              <a:off x="1776" y="1132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8" name="Text Box 89"/>
            <p:cNvSpPr txBox="1">
              <a:spLocks noChangeArrowheads="1"/>
            </p:cNvSpPr>
            <p:nvPr/>
          </p:nvSpPr>
          <p:spPr bwMode="auto">
            <a:xfrm>
              <a:off x="1584" y="901"/>
              <a:ext cx="2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01</a:t>
              </a:r>
            </a:p>
          </p:txBody>
        </p:sp>
        <p:sp>
          <p:nvSpPr>
            <p:cNvPr id="43139" name="Text Box 90"/>
            <p:cNvSpPr txBox="1">
              <a:spLocks noChangeArrowheads="1"/>
            </p:cNvSpPr>
            <p:nvPr/>
          </p:nvSpPr>
          <p:spPr bwMode="auto">
            <a:xfrm>
              <a:off x="2603" y="910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4</a:t>
              </a:r>
            </a:p>
          </p:txBody>
        </p:sp>
        <p:sp>
          <p:nvSpPr>
            <p:cNvPr id="43140" name="Line 91"/>
            <p:cNvSpPr>
              <a:spLocks noChangeShapeType="1"/>
            </p:cNvSpPr>
            <p:nvPr/>
          </p:nvSpPr>
          <p:spPr bwMode="auto">
            <a:xfrm>
              <a:off x="2419" y="1142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0604" name="Text Box 92"/>
          <p:cNvSpPr txBox="1">
            <a:spLocks noChangeArrowheads="1"/>
          </p:cNvSpPr>
          <p:nvPr/>
        </p:nvSpPr>
        <p:spPr bwMode="auto">
          <a:xfrm>
            <a:off x="6370638" y="2417763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01    Mem(4)</a:t>
            </a:r>
          </a:p>
        </p:txBody>
      </p:sp>
      <p:grpSp>
        <p:nvGrpSpPr>
          <p:cNvPr id="3" name="Group 93"/>
          <p:cNvGrpSpPr>
            <a:grpSpLocks/>
          </p:cNvGrpSpPr>
          <p:nvPr/>
        </p:nvGrpSpPr>
        <p:grpSpPr bwMode="auto">
          <a:xfrm>
            <a:off x="6096000" y="2141538"/>
            <a:ext cx="1943100" cy="627062"/>
            <a:chOff x="2880" y="949"/>
            <a:chExt cx="1224" cy="395"/>
          </a:xfrm>
        </p:grpSpPr>
        <p:sp>
          <p:nvSpPr>
            <p:cNvPr id="43133" name="Line 94"/>
            <p:cNvSpPr>
              <a:spLocks noChangeShapeType="1"/>
            </p:cNvSpPr>
            <p:nvPr/>
          </p:nvSpPr>
          <p:spPr bwMode="auto">
            <a:xfrm>
              <a:off x="3072" y="1200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4" name="Line 95"/>
            <p:cNvSpPr>
              <a:spLocks noChangeShapeType="1"/>
            </p:cNvSpPr>
            <p:nvPr/>
          </p:nvSpPr>
          <p:spPr bwMode="auto">
            <a:xfrm>
              <a:off x="3744" y="1200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5" name="Text Box 96"/>
            <p:cNvSpPr txBox="1">
              <a:spLocks noChangeArrowheads="1"/>
            </p:cNvSpPr>
            <p:nvPr/>
          </p:nvSpPr>
          <p:spPr bwMode="auto">
            <a:xfrm>
              <a:off x="3908" y="958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</a:t>
              </a:r>
            </a:p>
          </p:txBody>
        </p:sp>
        <p:sp>
          <p:nvSpPr>
            <p:cNvPr id="43136" name="Text Box 97"/>
            <p:cNvSpPr txBox="1">
              <a:spLocks noChangeArrowheads="1"/>
            </p:cNvSpPr>
            <p:nvPr/>
          </p:nvSpPr>
          <p:spPr bwMode="auto">
            <a:xfrm>
              <a:off x="2880" y="949"/>
              <a:ext cx="2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00</a:t>
              </a:r>
            </a:p>
          </p:txBody>
        </p:sp>
      </p:grpSp>
      <p:sp>
        <p:nvSpPr>
          <p:cNvPr id="1600610" name="Text Box 98"/>
          <p:cNvSpPr txBox="1">
            <a:spLocks noChangeArrowheads="1"/>
          </p:cNvSpPr>
          <p:nvPr/>
        </p:nvSpPr>
        <p:spPr bwMode="auto">
          <a:xfrm>
            <a:off x="8428038" y="2432050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    Mem(0)</a:t>
            </a:r>
          </a:p>
        </p:txBody>
      </p:sp>
      <p:grpSp>
        <p:nvGrpSpPr>
          <p:cNvPr id="4" name="Group 99"/>
          <p:cNvGrpSpPr>
            <a:grpSpLocks/>
          </p:cNvGrpSpPr>
          <p:nvPr/>
        </p:nvGrpSpPr>
        <p:grpSpPr bwMode="auto">
          <a:xfrm>
            <a:off x="8153400" y="2139950"/>
            <a:ext cx="1974850" cy="628650"/>
            <a:chOff x="4176" y="948"/>
            <a:chExt cx="1244" cy="396"/>
          </a:xfrm>
        </p:grpSpPr>
        <p:sp>
          <p:nvSpPr>
            <p:cNvPr id="43129" name="Line 100"/>
            <p:cNvSpPr>
              <a:spLocks noChangeShapeType="1"/>
            </p:cNvSpPr>
            <p:nvPr/>
          </p:nvSpPr>
          <p:spPr bwMode="auto">
            <a:xfrm>
              <a:off x="4368" y="1200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30" name="Text Box 101"/>
            <p:cNvSpPr txBox="1">
              <a:spLocks noChangeArrowheads="1"/>
            </p:cNvSpPr>
            <p:nvPr/>
          </p:nvSpPr>
          <p:spPr bwMode="auto">
            <a:xfrm>
              <a:off x="4176" y="949"/>
              <a:ext cx="2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Calibri" charset="0"/>
                </a:rPr>
                <a:t>01</a:t>
              </a:r>
            </a:p>
          </p:txBody>
        </p:sp>
        <p:sp>
          <p:nvSpPr>
            <p:cNvPr id="43131" name="Text Box 102"/>
            <p:cNvSpPr txBox="1">
              <a:spLocks noChangeArrowheads="1"/>
            </p:cNvSpPr>
            <p:nvPr/>
          </p:nvSpPr>
          <p:spPr bwMode="auto">
            <a:xfrm>
              <a:off x="5224" y="948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4</a:t>
              </a:r>
            </a:p>
          </p:txBody>
        </p:sp>
        <p:sp>
          <p:nvSpPr>
            <p:cNvPr id="43132" name="Line 103"/>
            <p:cNvSpPr>
              <a:spLocks noChangeShapeType="1"/>
            </p:cNvSpPr>
            <p:nvPr/>
          </p:nvSpPr>
          <p:spPr bwMode="auto">
            <a:xfrm>
              <a:off x="5040" y="1200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0616" name="Text Box 104"/>
          <p:cNvSpPr txBox="1">
            <a:spLocks noChangeArrowheads="1"/>
          </p:cNvSpPr>
          <p:nvPr/>
        </p:nvSpPr>
        <p:spPr bwMode="auto">
          <a:xfrm>
            <a:off x="4421188" y="4246563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    Mem(0)</a:t>
            </a:r>
          </a:p>
        </p:txBody>
      </p: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4114800" y="3925889"/>
            <a:ext cx="1943100" cy="657225"/>
            <a:chOff x="1632" y="3234"/>
            <a:chExt cx="1224" cy="414"/>
          </a:xfrm>
        </p:grpSpPr>
        <p:sp>
          <p:nvSpPr>
            <p:cNvPr id="43125" name="Line 106"/>
            <p:cNvSpPr>
              <a:spLocks noChangeShapeType="1"/>
            </p:cNvSpPr>
            <p:nvPr/>
          </p:nvSpPr>
          <p:spPr bwMode="auto">
            <a:xfrm>
              <a:off x="1824" y="3504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6" name="Text Box 107"/>
            <p:cNvSpPr txBox="1">
              <a:spLocks noChangeArrowheads="1"/>
            </p:cNvSpPr>
            <p:nvPr/>
          </p:nvSpPr>
          <p:spPr bwMode="auto">
            <a:xfrm>
              <a:off x="1632" y="3234"/>
              <a:ext cx="2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01</a:t>
              </a:r>
            </a:p>
          </p:txBody>
        </p:sp>
        <p:sp>
          <p:nvSpPr>
            <p:cNvPr id="43127" name="Text Box 108"/>
            <p:cNvSpPr txBox="1">
              <a:spLocks noChangeArrowheads="1"/>
            </p:cNvSpPr>
            <p:nvPr/>
          </p:nvSpPr>
          <p:spPr bwMode="auto">
            <a:xfrm>
              <a:off x="2660" y="3253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4</a:t>
              </a:r>
            </a:p>
          </p:txBody>
        </p:sp>
        <p:sp>
          <p:nvSpPr>
            <p:cNvPr id="43128" name="Line 109"/>
            <p:cNvSpPr>
              <a:spLocks noChangeShapeType="1"/>
            </p:cNvSpPr>
            <p:nvPr/>
          </p:nvSpPr>
          <p:spPr bwMode="auto">
            <a:xfrm>
              <a:off x="2496" y="3504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0622" name="Text Box 110"/>
          <p:cNvSpPr txBox="1">
            <a:spLocks noChangeArrowheads="1"/>
          </p:cNvSpPr>
          <p:nvPr/>
        </p:nvSpPr>
        <p:spPr bwMode="auto">
          <a:xfrm>
            <a:off x="8475663" y="4260850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    Mem(0)</a:t>
            </a:r>
          </a:p>
        </p:txBody>
      </p:sp>
      <p:grpSp>
        <p:nvGrpSpPr>
          <p:cNvPr id="6" name="Group 111"/>
          <p:cNvGrpSpPr>
            <a:grpSpLocks/>
          </p:cNvGrpSpPr>
          <p:nvPr/>
        </p:nvGrpSpPr>
        <p:grpSpPr bwMode="auto">
          <a:xfrm>
            <a:off x="8153401" y="3941763"/>
            <a:ext cx="1958975" cy="641350"/>
            <a:chOff x="4176" y="3340"/>
            <a:chExt cx="1234" cy="404"/>
          </a:xfrm>
        </p:grpSpPr>
        <p:sp>
          <p:nvSpPr>
            <p:cNvPr id="43121" name="Line 112"/>
            <p:cNvSpPr>
              <a:spLocks noChangeShapeType="1"/>
            </p:cNvSpPr>
            <p:nvPr/>
          </p:nvSpPr>
          <p:spPr bwMode="auto">
            <a:xfrm>
              <a:off x="4368" y="3600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22" name="Text Box 113"/>
            <p:cNvSpPr txBox="1">
              <a:spLocks noChangeArrowheads="1"/>
            </p:cNvSpPr>
            <p:nvPr/>
          </p:nvSpPr>
          <p:spPr bwMode="auto">
            <a:xfrm>
              <a:off x="4176" y="3340"/>
              <a:ext cx="2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01</a:t>
              </a:r>
            </a:p>
          </p:txBody>
        </p:sp>
        <p:sp>
          <p:nvSpPr>
            <p:cNvPr id="43123" name="Text Box 114"/>
            <p:cNvSpPr txBox="1">
              <a:spLocks noChangeArrowheads="1"/>
            </p:cNvSpPr>
            <p:nvPr/>
          </p:nvSpPr>
          <p:spPr bwMode="auto">
            <a:xfrm>
              <a:off x="5214" y="3348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4</a:t>
              </a:r>
            </a:p>
          </p:txBody>
        </p:sp>
        <p:sp>
          <p:nvSpPr>
            <p:cNvPr id="43124" name="Line 115"/>
            <p:cNvSpPr>
              <a:spLocks noChangeShapeType="1"/>
            </p:cNvSpPr>
            <p:nvPr/>
          </p:nvSpPr>
          <p:spPr bwMode="auto">
            <a:xfrm>
              <a:off x="5040" y="3600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00628" name="Text Box 116"/>
          <p:cNvSpPr txBox="1">
            <a:spLocks noChangeArrowheads="1"/>
          </p:cNvSpPr>
          <p:nvPr/>
        </p:nvSpPr>
        <p:spPr bwMode="auto">
          <a:xfrm>
            <a:off x="2379663" y="4260850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01    Mem(4)</a:t>
            </a:r>
          </a:p>
        </p:txBody>
      </p:sp>
      <p:grpSp>
        <p:nvGrpSpPr>
          <p:cNvPr id="7" name="Group 117"/>
          <p:cNvGrpSpPr>
            <a:grpSpLocks/>
          </p:cNvGrpSpPr>
          <p:nvPr/>
        </p:nvGrpSpPr>
        <p:grpSpPr bwMode="auto">
          <a:xfrm>
            <a:off x="2057400" y="3956050"/>
            <a:ext cx="1943100" cy="641350"/>
            <a:chOff x="336" y="2428"/>
            <a:chExt cx="1224" cy="404"/>
          </a:xfrm>
        </p:grpSpPr>
        <p:sp>
          <p:nvSpPr>
            <p:cNvPr id="43117" name="Line 118"/>
            <p:cNvSpPr>
              <a:spLocks noChangeShapeType="1"/>
            </p:cNvSpPr>
            <p:nvPr/>
          </p:nvSpPr>
          <p:spPr bwMode="auto">
            <a:xfrm>
              <a:off x="528" y="2688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8" name="Line 119"/>
            <p:cNvSpPr>
              <a:spLocks noChangeShapeType="1"/>
            </p:cNvSpPr>
            <p:nvPr/>
          </p:nvSpPr>
          <p:spPr bwMode="auto">
            <a:xfrm>
              <a:off x="1200" y="2688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9" name="Text Box 120"/>
            <p:cNvSpPr txBox="1">
              <a:spLocks noChangeArrowheads="1"/>
            </p:cNvSpPr>
            <p:nvPr/>
          </p:nvSpPr>
          <p:spPr bwMode="auto">
            <a:xfrm>
              <a:off x="1364" y="2446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</a:t>
              </a:r>
            </a:p>
          </p:txBody>
        </p:sp>
        <p:sp>
          <p:nvSpPr>
            <p:cNvPr id="43120" name="Text Box 121"/>
            <p:cNvSpPr txBox="1">
              <a:spLocks noChangeArrowheads="1"/>
            </p:cNvSpPr>
            <p:nvPr/>
          </p:nvSpPr>
          <p:spPr bwMode="auto">
            <a:xfrm>
              <a:off x="336" y="2428"/>
              <a:ext cx="2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00</a:t>
              </a:r>
            </a:p>
          </p:txBody>
        </p:sp>
      </p:grpSp>
      <p:sp>
        <p:nvSpPr>
          <p:cNvPr id="1600634" name="Text Box 122"/>
          <p:cNvSpPr txBox="1">
            <a:spLocks noChangeArrowheads="1"/>
          </p:cNvSpPr>
          <p:nvPr/>
        </p:nvSpPr>
        <p:spPr bwMode="auto">
          <a:xfrm>
            <a:off x="6418263" y="4260850"/>
            <a:ext cx="138531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01    Mem(4)</a:t>
            </a:r>
          </a:p>
        </p:txBody>
      </p:sp>
      <p:grpSp>
        <p:nvGrpSpPr>
          <p:cNvPr id="8" name="Group 123"/>
          <p:cNvGrpSpPr>
            <a:grpSpLocks/>
          </p:cNvGrpSpPr>
          <p:nvPr/>
        </p:nvGrpSpPr>
        <p:grpSpPr bwMode="auto">
          <a:xfrm>
            <a:off x="6096001" y="3940175"/>
            <a:ext cx="1958975" cy="642938"/>
            <a:chOff x="2880" y="3291"/>
            <a:chExt cx="1234" cy="405"/>
          </a:xfrm>
        </p:grpSpPr>
        <p:sp>
          <p:nvSpPr>
            <p:cNvPr id="43113" name="Line 124"/>
            <p:cNvSpPr>
              <a:spLocks noChangeShapeType="1"/>
            </p:cNvSpPr>
            <p:nvPr/>
          </p:nvSpPr>
          <p:spPr bwMode="auto">
            <a:xfrm>
              <a:off x="3072" y="3552"/>
              <a:ext cx="240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4" name="Line 125"/>
            <p:cNvSpPr>
              <a:spLocks noChangeShapeType="1"/>
            </p:cNvSpPr>
            <p:nvPr/>
          </p:nvSpPr>
          <p:spPr bwMode="auto">
            <a:xfrm>
              <a:off x="3744" y="3552"/>
              <a:ext cx="144" cy="1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5" name="Text Box 126"/>
            <p:cNvSpPr txBox="1">
              <a:spLocks noChangeArrowheads="1"/>
            </p:cNvSpPr>
            <p:nvPr/>
          </p:nvSpPr>
          <p:spPr bwMode="auto">
            <a:xfrm>
              <a:off x="3918" y="3291"/>
              <a:ext cx="19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</a:t>
              </a:r>
            </a:p>
          </p:txBody>
        </p:sp>
        <p:sp>
          <p:nvSpPr>
            <p:cNvPr id="43116" name="Text Box 127"/>
            <p:cNvSpPr txBox="1">
              <a:spLocks noChangeArrowheads="1"/>
            </p:cNvSpPr>
            <p:nvPr/>
          </p:nvSpPr>
          <p:spPr bwMode="auto">
            <a:xfrm>
              <a:off x="2880" y="3292"/>
              <a:ext cx="26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charset="0"/>
                </a:rPr>
                <a:t>00</a:t>
              </a:r>
            </a:p>
          </p:txBody>
        </p:sp>
      </p:grpSp>
      <p:sp>
        <p:nvSpPr>
          <p:cNvPr id="43107" name="Text Box 128"/>
          <p:cNvSpPr txBox="1">
            <a:spLocks noChangeArrowheads="1"/>
          </p:cNvSpPr>
          <p:nvPr/>
        </p:nvSpPr>
        <p:spPr bwMode="auto">
          <a:xfrm>
            <a:off x="1981200" y="1549401"/>
            <a:ext cx="3429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Start with an empty cache - all blocks initially marked as not valid</a:t>
            </a:r>
          </a:p>
        </p:txBody>
      </p:sp>
      <p:sp>
        <p:nvSpPr>
          <p:cNvPr id="1600641" name="Rectangle 129"/>
          <p:cNvSpPr>
            <a:spLocks noChangeArrowheads="1"/>
          </p:cNvSpPr>
          <p:nvPr/>
        </p:nvSpPr>
        <p:spPr bwMode="auto">
          <a:xfrm>
            <a:off x="1828800" y="5935133"/>
            <a:ext cx="8153400" cy="654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87338" indent="-287338" algn="ctr">
              <a:lnSpc>
                <a:spcPct val="80000"/>
              </a:lnSpc>
              <a:spcBef>
                <a:spcPct val="30000"/>
              </a:spcBef>
              <a:buSzPct val="100000"/>
              <a:buFont typeface="Arial" charset="0"/>
              <a:buChar char="•"/>
            </a:pPr>
            <a:r>
              <a:rPr lang="en-US" sz="2400" dirty="0" err="1">
                <a:latin typeface="Calibri" charset="0"/>
              </a:rPr>
              <a:t>Ping-pong</a:t>
            </a:r>
            <a:r>
              <a:rPr lang="en-US" sz="2400" dirty="0">
                <a:latin typeface="Calibri" charset="0"/>
              </a:rPr>
              <a:t> effect due to conflict misses - two memory locations that map into the same cache block</a:t>
            </a:r>
          </a:p>
        </p:txBody>
      </p:sp>
      <p:sp>
        <p:nvSpPr>
          <p:cNvPr id="1600642" name="Rectangle 130"/>
          <p:cNvSpPr>
            <a:spLocks noChangeArrowheads="1"/>
          </p:cNvSpPr>
          <p:nvPr/>
        </p:nvSpPr>
        <p:spPr bwMode="auto">
          <a:xfrm>
            <a:off x="2057400" y="5545138"/>
            <a:ext cx="81534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741363" lvl="1" indent="-246063">
              <a:spcBef>
                <a:spcPct val="30000"/>
              </a:spcBef>
              <a:buSzPct val="100000"/>
              <a:buFont typeface="Arial" charset="0"/>
              <a:buChar char="•"/>
            </a:pPr>
            <a:r>
              <a:rPr lang="en-US" sz="2000">
                <a:latin typeface="Calibri" charset="0"/>
              </a:rPr>
              <a:t>8 requests, 8 misses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0CE8BF-EDC6-48AC-83C9-26D4B32DB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473701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89" grpId="0" autoUpdateAnimBg="0"/>
      <p:bldP spid="1600590" grpId="0" autoUpdateAnimBg="0"/>
      <p:bldP spid="1600591" grpId="0" autoUpdateAnimBg="0"/>
      <p:bldP spid="1600592" grpId="0" autoUpdateAnimBg="0"/>
      <p:bldP spid="1600593" grpId="0" autoUpdateAnimBg="0"/>
      <p:bldP spid="1600594" grpId="0" autoUpdateAnimBg="0"/>
      <p:bldP spid="1600595" grpId="0" autoUpdateAnimBg="0"/>
      <p:bldP spid="1600596" grpId="0" autoUpdateAnimBg="0"/>
      <p:bldP spid="1600597" grpId="0" autoUpdateAnimBg="0"/>
      <p:bldP spid="1600598" grpId="0"/>
      <p:bldP spid="1600604" grpId="0"/>
      <p:bldP spid="1600610" grpId="0"/>
      <p:bldP spid="1600616" grpId="0"/>
      <p:bldP spid="1600622" grpId="0"/>
      <p:bldP spid="1600628" grpId="0"/>
      <p:bldP spid="1600634" grpId="0"/>
      <p:bldP spid="1600641" grpId="0"/>
      <p:bldP spid="160064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Alternative Block Placement Schemes 1/2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Direct mapped placement: mem block 12 in 8 block cache: only one cache block where mem block 12 can be found—(12 modulo 8) = 4.</a:t>
            </a:r>
          </a:p>
          <a:p>
            <a:pPr>
              <a:defRPr/>
            </a:pPr>
            <a:r>
              <a:rPr lang="en-US" dirty="0"/>
              <a:t>Set associative placement: four sets × 2-ways (8 cache blocks), memory block 12 in set (12 mod 4) = 0; either element of the set.</a:t>
            </a:r>
          </a:p>
          <a:p>
            <a:pPr>
              <a:defRPr/>
            </a:pPr>
            <a:r>
              <a:rPr lang="en-US" dirty="0"/>
              <a:t>Full associative placement: mem block 12 can appear in any cache blocks.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2773" name="Picture 4" descr="f05-13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1507" y="3995962"/>
            <a:ext cx="6904794" cy="28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08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7F2B8-AF5E-406C-92AE-152D0FF92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Block Placement Schemes 2/2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172C-DB8E-4177-B442-D53B76524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Fully Associative</a:t>
            </a:r>
            <a:r>
              <a:rPr lang="en-US" dirty="0"/>
              <a:t>”: Block can go anywhere</a:t>
            </a:r>
          </a:p>
          <a:p>
            <a:pPr lvl="1"/>
            <a:r>
              <a:rPr lang="en-US" dirty="0"/>
              <a:t>First design on slide 19</a:t>
            </a:r>
          </a:p>
          <a:p>
            <a:pPr lvl="1"/>
            <a:r>
              <a:rPr lang="en-US" dirty="0"/>
              <a:t>Note: No Index field, but 1 comparator/block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Direct Mapped</a:t>
            </a:r>
            <a:r>
              <a:rPr lang="en-US" dirty="0"/>
              <a:t>”: Block goes to one place </a:t>
            </a:r>
          </a:p>
          <a:p>
            <a:pPr lvl="1"/>
            <a:r>
              <a:rPr lang="en-US" dirty="0"/>
              <a:t>Note: Only 1 comparator</a:t>
            </a:r>
          </a:p>
          <a:p>
            <a:pPr lvl="1"/>
            <a:r>
              <a:rPr lang="en-US" dirty="0"/>
              <a:t>Number of sets = number blocks</a:t>
            </a:r>
          </a:p>
          <a:p>
            <a:r>
              <a:rPr lang="en-US" dirty="0"/>
              <a:t>“</a:t>
            </a:r>
            <a:r>
              <a:rPr lang="en-US" dirty="0">
                <a:solidFill>
                  <a:srgbClr val="0000FF"/>
                </a:solidFill>
              </a:rPr>
              <a:t>N-way Set Associative</a:t>
            </a:r>
            <a:r>
              <a:rPr lang="en-US" dirty="0"/>
              <a:t>”: </a:t>
            </a:r>
            <a:r>
              <a:rPr lang="en-US" i="1" dirty="0"/>
              <a:t>N</a:t>
            </a:r>
            <a:r>
              <a:rPr lang="en-US" dirty="0"/>
              <a:t> places for a block</a:t>
            </a:r>
          </a:p>
          <a:p>
            <a:pPr lvl="1"/>
            <a:r>
              <a:rPr lang="en-US" dirty="0"/>
              <a:t>Number of sets = number of blocks / </a:t>
            </a:r>
            <a:r>
              <a:rPr lang="en-US" i="1" dirty="0"/>
              <a:t>N</a:t>
            </a:r>
          </a:p>
          <a:p>
            <a:pPr lvl="1"/>
            <a:r>
              <a:rPr lang="en-US" dirty="0"/>
              <a:t>Fully Associative: </a:t>
            </a:r>
            <a:r>
              <a:rPr lang="en-US" i="1" dirty="0"/>
              <a:t>N</a:t>
            </a:r>
            <a:r>
              <a:rPr lang="en-US" dirty="0"/>
              <a:t> = number of blocks</a:t>
            </a:r>
          </a:p>
          <a:p>
            <a:pPr lvl="1"/>
            <a:r>
              <a:rPr lang="en-US" dirty="0"/>
              <a:t>Direct Mapped: </a:t>
            </a:r>
            <a:r>
              <a:rPr lang="en-US" i="1" dirty="0"/>
              <a:t>N</a:t>
            </a:r>
            <a:r>
              <a:rPr lang="en-US" dirty="0"/>
              <a:t> = 1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4B696-691D-412D-918C-D807DFF6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3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A746F-594A-40FD-B2A1-F4D39456C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Semiconductor memories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B916C-E173-46C9-8F91-CC3A1AA64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 dirty="0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023847DC-9949-478D-A8A5-6680DC5A5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0887" y="1463839"/>
            <a:ext cx="7204886" cy="4582278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E9A6B8B-B613-4D5F-8392-CF818FA5BE0A}"/>
              </a:ext>
            </a:extLst>
          </p:cNvPr>
          <p:cNvSpPr/>
          <p:nvPr/>
        </p:nvSpPr>
        <p:spPr>
          <a:xfrm>
            <a:off x="2411426" y="6272784"/>
            <a:ext cx="6732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200" dirty="0"/>
              <a:t>Source: https://github.com/PatternAgents/Electronics_One_Workshop/wiki/Memory-Circuits</a:t>
            </a:r>
          </a:p>
        </p:txBody>
      </p:sp>
    </p:spTree>
    <p:extLst>
      <p:ext uri="{BB962C8B-B14F-4D97-AF65-F5344CB8AC3E}">
        <p14:creationId xmlns:p14="http://schemas.microsoft.com/office/powerpoint/2010/main" val="154287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Example: 2-Way Set Associative cache</a:t>
            </a:r>
            <a:br>
              <a:rPr lang="en-US" dirty="0"/>
            </a:br>
            <a:r>
              <a:rPr lang="en-US" sz="3600" dirty="0"/>
              <a:t>(4 words = 2 sets x 2 ways per set)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51F370-99F8-47A0-A3B5-DFAC8D1D26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97" name="Slide Number Placeholder 9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33800" y="2768600"/>
            <a:ext cx="990600" cy="1219200"/>
            <a:chOff x="1344" y="1056"/>
            <a:chExt cx="624" cy="768"/>
          </a:xfrm>
        </p:grpSpPr>
        <p:sp>
          <p:nvSpPr>
            <p:cNvPr id="45147" name="Rectangle 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148" name="Line 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9" name="Line 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50" name="Line 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60" name="Line 8"/>
          <p:cNvSpPr>
            <a:spLocks noChangeShapeType="1"/>
          </p:cNvSpPr>
          <p:nvPr/>
        </p:nvSpPr>
        <p:spPr bwMode="auto">
          <a:xfrm>
            <a:off x="5791200" y="2159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1" name="Line 9"/>
          <p:cNvSpPr>
            <a:spLocks noChangeShapeType="1"/>
          </p:cNvSpPr>
          <p:nvPr/>
        </p:nvSpPr>
        <p:spPr bwMode="auto">
          <a:xfrm>
            <a:off x="5791200" y="1854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Line 10"/>
          <p:cNvSpPr>
            <a:spLocks noChangeShapeType="1"/>
          </p:cNvSpPr>
          <p:nvPr/>
        </p:nvSpPr>
        <p:spPr bwMode="auto">
          <a:xfrm>
            <a:off x="5791200" y="2463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3" name="Line 11"/>
          <p:cNvSpPr>
            <a:spLocks noChangeShapeType="1"/>
          </p:cNvSpPr>
          <p:nvPr/>
        </p:nvSpPr>
        <p:spPr bwMode="auto">
          <a:xfrm>
            <a:off x="5791200" y="1549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Line 12"/>
          <p:cNvSpPr>
            <a:spLocks noChangeShapeType="1"/>
          </p:cNvSpPr>
          <p:nvPr/>
        </p:nvSpPr>
        <p:spPr bwMode="auto">
          <a:xfrm>
            <a:off x="5791200" y="15494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5" name="Line 13"/>
          <p:cNvSpPr>
            <a:spLocks noChangeShapeType="1"/>
          </p:cNvSpPr>
          <p:nvPr/>
        </p:nvSpPr>
        <p:spPr bwMode="auto">
          <a:xfrm>
            <a:off x="6781800" y="1549400"/>
            <a:ext cx="0" cy="3657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6" name="Line 14"/>
          <p:cNvSpPr>
            <a:spLocks noChangeShapeType="1"/>
          </p:cNvSpPr>
          <p:nvPr/>
        </p:nvSpPr>
        <p:spPr bwMode="auto">
          <a:xfrm flipH="1" flipV="1">
            <a:off x="5791200" y="5816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7" name="Line 15"/>
          <p:cNvSpPr>
            <a:spLocks noChangeShapeType="1"/>
          </p:cNvSpPr>
          <p:nvPr/>
        </p:nvSpPr>
        <p:spPr bwMode="auto">
          <a:xfrm flipH="1" flipV="1">
            <a:off x="5791200" y="6121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8" name="Line 16"/>
          <p:cNvSpPr>
            <a:spLocks noChangeShapeType="1"/>
          </p:cNvSpPr>
          <p:nvPr/>
        </p:nvSpPr>
        <p:spPr bwMode="auto">
          <a:xfrm flipH="1" flipV="1">
            <a:off x="5791200" y="5511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9" name="Line 17"/>
          <p:cNvSpPr>
            <a:spLocks noChangeShapeType="1"/>
          </p:cNvSpPr>
          <p:nvPr/>
        </p:nvSpPr>
        <p:spPr bwMode="auto">
          <a:xfrm flipH="1" flipV="1">
            <a:off x="5791200" y="6426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0" name="Line 18"/>
          <p:cNvSpPr>
            <a:spLocks noChangeShapeType="1"/>
          </p:cNvSpPr>
          <p:nvPr/>
        </p:nvSpPr>
        <p:spPr bwMode="auto">
          <a:xfrm flipH="1" flipV="1">
            <a:off x="6781800" y="5207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1" name="Text Box 19"/>
          <p:cNvSpPr txBox="1">
            <a:spLocks noChangeArrowheads="1"/>
          </p:cNvSpPr>
          <p:nvPr/>
        </p:nvSpPr>
        <p:spPr bwMode="auto">
          <a:xfrm>
            <a:off x="2416175" y="2728913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</a:t>
            </a:r>
          </a:p>
        </p:txBody>
      </p:sp>
      <p:sp>
        <p:nvSpPr>
          <p:cNvPr id="45072" name="Text Box 23"/>
          <p:cNvSpPr txBox="1">
            <a:spLocks noChangeArrowheads="1"/>
          </p:cNvSpPr>
          <p:nvPr/>
        </p:nvSpPr>
        <p:spPr bwMode="auto">
          <a:xfrm>
            <a:off x="1981201" y="1854200"/>
            <a:ext cx="755335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Cache</a:t>
            </a:r>
          </a:p>
        </p:txBody>
      </p:sp>
      <p:sp>
        <p:nvSpPr>
          <p:cNvPr id="45073" name="Text Box 24"/>
          <p:cNvSpPr txBox="1">
            <a:spLocks noChangeArrowheads="1"/>
          </p:cNvSpPr>
          <p:nvPr/>
        </p:nvSpPr>
        <p:spPr bwMode="auto">
          <a:xfrm>
            <a:off x="7239000" y="1320800"/>
            <a:ext cx="15530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Main Memory</a:t>
            </a:r>
          </a:p>
        </p:txBody>
      </p:sp>
      <p:sp>
        <p:nvSpPr>
          <p:cNvPr id="1679385" name="Text Box 25"/>
          <p:cNvSpPr txBox="1">
            <a:spLocks noChangeArrowheads="1"/>
          </p:cNvSpPr>
          <p:nvPr/>
        </p:nvSpPr>
        <p:spPr bwMode="auto">
          <a:xfrm>
            <a:off x="7696200" y="3835401"/>
            <a:ext cx="2743200" cy="2530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Q: How do we find it?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Use next 1 low order memory address bit to determine which cache set (i.e., modulo the number of sets in the cache)</a:t>
            </a:r>
          </a:p>
        </p:txBody>
      </p:sp>
      <p:sp>
        <p:nvSpPr>
          <p:cNvPr id="45075" name="Line 26"/>
          <p:cNvSpPr>
            <a:spLocks noChangeShapeType="1"/>
          </p:cNvSpPr>
          <p:nvPr/>
        </p:nvSpPr>
        <p:spPr bwMode="auto">
          <a:xfrm>
            <a:off x="5791200" y="2768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6" name="Line 27"/>
          <p:cNvSpPr>
            <a:spLocks noChangeShapeType="1"/>
          </p:cNvSpPr>
          <p:nvPr/>
        </p:nvSpPr>
        <p:spPr bwMode="auto">
          <a:xfrm>
            <a:off x="5791200" y="3073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7" name="Line 28"/>
          <p:cNvSpPr>
            <a:spLocks noChangeShapeType="1"/>
          </p:cNvSpPr>
          <p:nvPr/>
        </p:nvSpPr>
        <p:spPr bwMode="auto">
          <a:xfrm>
            <a:off x="5791200" y="3378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8" name="Line 29"/>
          <p:cNvSpPr>
            <a:spLocks noChangeShapeType="1"/>
          </p:cNvSpPr>
          <p:nvPr/>
        </p:nvSpPr>
        <p:spPr bwMode="auto">
          <a:xfrm>
            <a:off x="5791200" y="3683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79" name="Line 30"/>
          <p:cNvSpPr>
            <a:spLocks noChangeShapeType="1"/>
          </p:cNvSpPr>
          <p:nvPr/>
        </p:nvSpPr>
        <p:spPr bwMode="auto">
          <a:xfrm>
            <a:off x="5791200" y="3987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0" name="Line 31"/>
          <p:cNvSpPr>
            <a:spLocks noChangeShapeType="1"/>
          </p:cNvSpPr>
          <p:nvPr/>
        </p:nvSpPr>
        <p:spPr bwMode="auto">
          <a:xfrm>
            <a:off x="5791200" y="42926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1" name="Line 32"/>
          <p:cNvSpPr>
            <a:spLocks noChangeShapeType="1"/>
          </p:cNvSpPr>
          <p:nvPr/>
        </p:nvSpPr>
        <p:spPr bwMode="auto">
          <a:xfrm>
            <a:off x="5791200" y="52070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2" name="Line 33"/>
          <p:cNvSpPr>
            <a:spLocks noChangeShapeType="1"/>
          </p:cNvSpPr>
          <p:nvPr/>
        </p:nvSpPr>
        <p:spPr bwMode="auto">
          <a:xfrm>
            <a:off x="5791200" y="45974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83" name="Line 34"/>
          <p:cNvSpPr>
            <a:spLocks noChangeShapeType="1"/>
          </p:cNvSpPr>
          <p:nvPr/>
        </p:nvSpPr>
        <p:spPr bwMode="auto">
          <a:xfrm>
            <a:off x="5791200" y="49022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124200" y="2768600"/>
            <a:ext cx="609600" cy="1219200"/>
            <a:chOff x="1344" y="1056"/>
            <a:chExt cx="624" cy="768"/>
          </a:xfrm>
        </p:grpSpPr>
        <p:sp>
          <p:nvSpPr>
            <p:cNvPr id="45143" name="Rectangle 36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144" name="Line 37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5" name="Line 38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6" name="Line 39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85" name="Text Box 40"/>
          <p:cNvSpPr txBox="1">
            <a:spLocks noChangeArrowheads="1"/>
          </p:cNvSpPr>
          <p:nvPr/>
        </p:nvSpPr>
        <p:spPr bwMode="auto">
          <a:xfrm>
            <a:off x="3124201" y="2311400"/>
            <a:ext cx="498475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charset="0"/>
              </a:rPr>
              <a:t>Tag</a:t>
            </a:r>
          </a:p>
        </p:txBody>
      </p:sp>
      <p:sp>
        <p:nvSpPr>
          <p:cNvPr id="45086" name="Text Box 41"/>
          <p:cNvSpPr txBox="1">
            <a:spLocks noChangeArrowheads="1"/>
          </p:cNvSpPr>
          <p:nvPr/>
        </p:nvSpPr>
        <p:spPr bwMode="auto">
          <a:xfrm>
            <a:off x="3886200" y="2311400"/>
            <a:ext cx="62055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Data</a:t>
            </a:r>
          </a:p>
        </p:txBody>
      </p:sp>
      <p:sp>
        <p:nvSpPr>
          <p:cNvPr id="45087" name="Rectangle 42" descr="5%"/>
          <p:cNvSpPr>
            <a:spLocks noChangeArrowheads="1"/>
          </p:cNvSpPr>
          <p:nvPr/>
        </p:nvSpPr>
        <p:spPr bwMode="auto">
          <a:xfrm>
            <a:off x="5791200" y="15494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8" name="Rectangle 43" descr="10%"/>
          <p:cNvSpPr>
            <a:spLocks noChangeArrowheads="1"/>
          </p:cNvSpPr>
          <p:nvPr/>
        </p:nvSpPr>
        <p:spPr bwMode="auto">
          <a:xfrm>
            <a:off x="3733800" y="2768600"/>
            <a:ext cx="990600" cy="304800"/>
          </a:xfrm>
          <a:prstGeom prst="rect">
            <a:avLst/>
          </a:prstGeom>
          <a:pattFill prst="pct10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89" name="Rectangle 44" descr="5%"/>
          <p:cNvSpPr>
            <a:spLocks noChangeArrowheads="1"/>
          </p:cNvSpPr>
          <p:nvPr/>
        </p:nvSpPr>
        <p:spPr bwMode="auto">
          <a:xfrm>
            <a:off x="5791200" y="27686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0" name="Rectangle 45" descr="5%"/>
          <p:cNvSpPr>
            <a:spLocks noChangeArrowheads="1"/>
          </p:cNvSpPr>
          <p:nvPr/>
        </p:nvSpPr>
        <p:spPr bwMode="auto">
          <a:xfrm>
            <a:off x="5791200" y="39878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1" name="Rectangle 46" descr="5%"/>
          <p:cNvSpPr>
            <a:spLocks noChangeArrowheads="1"/>
          </p:cNvSpPr>
          <p:nvPr/>
        </p:nvSpPr>
        <p:spPr bwMode="auto">
          <a:xfrm>
            <a:off x="5791200" y="52070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2" name="Rectangle 47" descr="5%"/>
          <p:cNvSpPr>
            <a:spLocks noChangeArrowheads="1"/>
          </p:cNvSpPr>
          <p:nvPr/>
        </p:nvSpPr>
        <p:spPr bwMode="auto">
          <a:xfrm>
            <a:off x="5791200" y="61214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3" name="Rectangle 48" descr="5%"/>
          <p:cNvSpPr>
            <a:spLocks noChangeArrowheads="1"/>
          </p:cNvSpPr>
          <p:nvPr/>
        </p:nvSpPr>
        <p:spPr bwMode="auto">
          <a:xfrm>
            <a:off x="5791200" y="49022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4" name="Rectangle 49" descr="5%"/>
          <p:cNvSpPr>
            <a:spLocks noChangeArrowheads="1"/>
          </p:cNvSpPr>
          <p:nvPr/>
        </p:nvSpPr>
        <p:spPr bwMode="auto">
          <a:xfrm>
            <a:off x="5791200" y="36830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5" name="Rectangle 50" descr="5%"/>
          <p:cNvSpPr>
            <a:spLocks noChangeArrowheads="1"/>
          </p:cNvSpPr>
          <p:nvPr/>
        </p:nvSpPr>
        <p:spPr bwMode="auto">
          <a:xfrm>
            <a:off x="5791200" y="24638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096" name="Rectangle 51" descr="5%"/>
          <p:cNvSpPr>
            <a:spLocks noChangeArrowheads="1"/>
          </p:cNvSpPr>
          <p:nvPr/>
        </p:nvSpPr>
        <p:spPr bwMode="auto">
          <a:xfrm>
            <a:off x="3733800" y="30734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79422" name="Text Box 62"/>
          <p:cNvSpPr txBox="1">
            <a:spLocks noChangeArrowheads="1"/>
          </p:cNvSpPr>
          <p:nvPr/>
        </p:nvSpPr>
        <p:spPr bwMode="auto">
          <a:xfrm>
            <a:off x="2057400" y="4259263"/>
            <a:ext cx="2819400" cy="2246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Q: Is it there?</a:t>
            </a:r>
          </a:p>
          <a:p>
            <a:endParaRPr lang="en-US" sz="2000">
              <a:latin typeface="Calibri" charset="0"/>
            </a:endParaRPr>
          </a:p>
          <a:p>
            <a:r>
              <a:rPr lang="en-US" sz="2000">
                <a:latin typeface="Calibri" charset="0"/>
              </a:rPr>
              <a:t>Compare </a:t>
            </a:r>
            <a:r>
              <a:rPr lang="en-US" sz="2000" i="1">
                <a:latin typeface="Calibri" charset="0"/>
              </a:rPr>
              <a:t>all</a:t>
            </a:r>
            <a:r>
              <a:rPr lang="en-US" sz="2000">
                <a:latin typeface="Calibri" charset="0"/>
              </a:rPr>
              <a:t> the cache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tags </a:t>
            </a:r>
            <a:r>
              <a:rPr lang="en-US" sz="2000">
                <a:latin typeface="Calibri" charset="0"/>
              </a:rPr>
              <a:t>in the set to the </a:t>
            </a:r>
            <a:r>
              <a:rPr lang="en-US" sz="2000">
                <a:solidFill>
                  <a:srgbClr val="FF0000"/>
                </a:solidFill>
                <a:latin typeface="Calibri" charset="0"/>
              </a:rPr>
              <a:t>high order 3 memory address bits</a:t>
            </a:r>
            <a:r>
              <a:rPr lang="en-US" sz="2000">
                <a:latin typeface="Calibri" charset="0"/>
              </a:rPr>
              <a:t> to tell if the memory block is in the cache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743200" y="2768600"/>
            <a:ext cx="381000" cy="1219200"/>
            <a:chOff x="1344" y="1056"/>
            <a:chExt cx="624" cy="768"/>
          </a:xfrm>
        </p:grpSpPr>
        <p:sp>
          <p:nvSpPr>
            <p:cNvPr id="45139" name="Rectangle 6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5140" name="Line 6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1" name="Line 6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42" name="Line 6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99" name="Text Box 68"/>
          <p:cNvSpPr txBox="1">
            <a:spLocks noChangeArrowheads="1"/>
          </p:cNvSpPr>
          <p:nvPr/>
        </p:nvSpPr>
        <p:spPr bwMode="auto">
          <a:xfrm>
            <a:off x="2743200" y="2311400"/>
            <a:ext cx="31611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V</a:t>
            </a:r>
          </a:p>
        </p:txBody>
      </p: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4724400" y="1701800"/>
            <a:ext cx="1066800" cy="1905000"/>
            <a:chOff x="2016" y="624"/>
            <a:chExt cx="672" cy="1200"/>
          </a:xfrm>
        </p:grpSpPr>
        <p:sp>
          <p:nvSpPr>
            <p:cNvPr id="45137" name="Line 70"/>
            <p:cNvSpPr>
              <a:spLocks noChangeShapeType="1"/>
            </p:cNvSpPr>
            <p:nvPr/>
          </p:nvSpPr>
          <p:spPr bwMode="auto">
            <a:xfrm flipH="1">
              <a:off x="2016" y="624"/>
              <a:ext cx="672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8" name="Line 72"/>
            <p:cNvSpPr>
              <a:spLocks noChangeShapeType="1"/>
            </p:cNvSpPr>
            <p:nvPr/>
          </p:nvSpPr>
          <p:spPr bwMode="auto">
            <a:xfrm flipH="1">
              <a:off x="2016" y="624"/>
              <a:ext cx="672" cy="1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13"/>
          <p:cNvGrpSpPr>
            <a:grpSpLocks/>
          </p:cNvGrpSpPr>
          <p:nvPr/>
        </p:nvGrpSpPr>
        <p:grpSpPr bwMode="auto">
          <a:xfrm>
            <a:off x="4724400" y="3225800"/>
            <a:ext cx="1066800" cy="3048000"/>
            <a:chOff x="2016" y="1584"/>
            <a:chExt cx="672" cy="1920"/>
          </a:xfrm>
        </p:grpSpPr>
        <p:sp>
          <p:nvSpPr>
            <p:cNvPr id="45135" name="Line 86"/>
            <p:cNvSpPr>
              <a:spLocks noChangeShapeType="1"/>
            </p:cNvSpPr>
            <p:nvPr/>
          </p:nvSpPr>
          <p:spPr bwMode="auto">
            <a:xfrm>
              <a:off x="2016" y="1968"/>
              <a:ext cx="672" cy="15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36" name="Line 87"/>
            <p:cNvSpPr>
              <a:spLocks noChangeShapeType="1"/>
            </p:cNvSpPr>
            <p:nvPr/>
          </p:nvSpPr>
          <p:spPr bwMode="auto">
            <a:xfrm>
              <a:off x="2016" y="1584"/>
              <a:ext cx="672" cy="19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102" name="Text Box 90"/>
          <p:cNvSpPr txBox="1">
            <a:spLocks noChangeArrowheads="1"/>
          </p:cNvSpPr>
          <p:nvPr/>
        </p:nvSpPr>
        <p:spPr bwMode="auto">
          <a:xfrm>
            <a:off x="6737350" y="1487489"/>
            <a:ext cx="990600" cy="4967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000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000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001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001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010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010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011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011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100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100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101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101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110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110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111</a:t>
            </a:r>
            <a:r>
              <a:rPr lang="en-US">
                <a:latin typeface="Calibri" charset="0"/>
              </a:rPr>
              <a:t>0xx</a:t>
            </a:r>
          </a:p>
          <a:p>
            <a:pPr>
              <a:lnSpc>
                <a:spcPct val="110000"/>
              </a:lnSpc>
            </a:pPr>
            <a:r>
              <a:rPr lang="en-US">
                <a:solidFill>
                  <a:srgbClr val="FF0000"/>
                </a:solidFill>
                <a:latin typeface="Calibri" charset="0"/>
              </a:rPr>
              <a:t>111</a:t>
            </a:r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  <a:r>
              <a:rPr lang="en-US">
                <a:latin typeface="Calibri" charset="0"/>
              </a:rPr>
              <a:t>xx</a:t>
            </a:r>
          </a:p>
        </p:txBody>
      </p:sp>
      <p:sp>
        <p:nvSpPr>
          <p:cNvPr id="45103" name="Rectangle 92" descr="10%"/>
          <p:cNvSpPr>
            <a:spLocks noChangeArrowheads="1"/>
          </p:cNvSpPr>
          <p:nvPr/>
        </p:nvSpPr>
        <p:spPr bwMode="auto">
          <a:xfrm>
            <a:off x="3733800" y="3378200"/>
            <a:ext cx="990600" cy="304800"/>
          </a:xfrm>
          <a:prstGeom prst="rect">
            <a:avLst/>
          </a:prstGeom>
          <a:pattFill prst="pct10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4" name="Rectangle 93" descr="5%"/>
          <p:cNvSpPr>
            <a:spLocks noChangeArrowheads="1"/>
          </p:cNvSpPr>
          <p:nvPr/>
        </p:nvSpPr>
        <p:spPr bwMode="auto">
          <a:xfrm>
            <a:off x="3733800" y="36830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5" name="Line 94"/>
          <p:cNvSpPr>
            <a:spLocks noChangeShapeType="1"/>
          </p:cNvSpPr>
          <p:nvPr/>
        </p:nvSpPr>
        <p:spPr bwMode="auto">
          <a:xfrm>
            <a:off x="2209800" y="3378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06" name="Text Box 95"/>
          <p:cNvSpPr txBox="1">
            <a:spLocks noChangeArrowheads="1"/>
          </p:cNvSpPr>
          <p:nvPr/>
        </p:nvSpPr>
        <p:spPr bwMode="auto">
          <a:xfrm>
            <a:off x="2286001" y="2311400"/>
            <a:ext cx="48160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Set</a:t>
            </a:r>
          </a:p>
        </p:txBody>
      </p:sp>
      <p:sp>
        <p:nvSpPr>
          <p:cNvPr id="45107" name="Rectangle 96" descr="5%"/>
          <p:cNvSpPr>
            <a:spLocks noChangeArrowheads="1"/>
          </p:cNvSpPr>
          <p:nvPr/>
        </p:nvSpPr>
        <p:spPr bwMode="auto">
          <a:xfrm>
            <a:off x="5791200" y="18542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8" name="Rectangle 97" descr="5%"/>
          <p:cNvSpPr>
            <a:spLocks noChangeArrowheads="1"/>
          </p:cNvSpPr>
          <p:nvPr/>
        </p:nvSpPr>
        <p:spPr bwMode="auto">
          <a:xfrm>
            <a:off x="5791200" y="21590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09" name="Rectangle 98" descr="5%"/>
          <p:cNvSpPr>
            <a:spLocks noChangeArrowheads="1"/>
          </p:cNvSpPr>
          <p:nvPr/>
        </p:nvSpPr>
        <p:spPr bwMode="auto">
          <a:xfrm>
            <a:off x="5791200" y="30734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0" name="Rectangle 99" descr="5%"/>
          <p:cNvSpPr>
            <a:spLocks noChangeArrowheads="1"/>
          </p:cNvSpPr>
          <p:nvPr/>
        </p:nvSpPr>
        <p:spPr bwMode="auto">
          <a:xfrm>
            <a:off x="5791200" y="33782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1" name="Rectangle 100" descr="5%"/>
          <p:cNvSpPr>
            <a:spLocks noChangeArrowheads="1"/>
          </p:cNvSpPr>
          <p:nvPr/>
        </p:nvSpPr>
        <p:spPr bwMode="auto">
          <a:xfrm>
            <a:off x="5791200" y="42926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2" name="Rectangle 101" descr="5%"/>
          <p:cNvSpPr>
            <a:spLocks noChangeArrowheads="1"/>
          </p:cNvSpPr>
          <p:nvPr/>
        </p:nvSpPr>
        <p:spPr bwMode="auto">
          <a:xfrm>
            <a:off x="5791200" y="45974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3" name="Rectangle 102" descr="5%"/>
          <p:cNvSpPr>
            <a:spLocks noChangeArrowheads="1"/>
          </p:cNvSpPr>
          <p:nvPr/>
        </p:nvSpPr>
        <p:spPr bwMode="auto">
          <a:xfrm>
            <a:off x="5791200" y="5511800"/>
            <a:ext cx="990600" cy="304800"/>
          </a:xfrm>
          <a:prstGeom prst="rect">
            <a:avLst/>
          </a:prstGeom>
          <a:pattFill prst="pct5">
            <a:fgClr>
              <a:srgbClr val="009900"/>
            </a:fgClr>
            <a:bgClr>
              <a:srgbClr val="FFFFFF"/>
            </a:bgClr>
          </a:pattFill>
          <a:ln w="127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4" name="Rectangle 103" descr="5%"/>
          <p:cNvSpPr>
            <a:spLocks noChangeArrowheads="1"/>
          </p:cNvSpPr>
          <p:nvPr/>
        </p:nvSpPr>
        <p:spPr bwMode="auto">
          <a:xfrm>
            <a:off x="5791200" y="5816600"/>
            <a:ext cx="990600" cy="304800"/>
          </a:xfrm>
          <a:prstGeom prst="rect">
            <a:avLst/>
          </a:prstGeom>
          <a:pattFill prst="pct5">
            <a:fgClr>
              <a:schemeClr val="accent1"/>
            </a:fgClr>
            <a:bgClr>
              <a:srgbClr val="FFFFFF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15" name="Text Box 106"/>
          <p:cNvSpPr txBox="1">
            <a:spLocks noChangeArrowheads="1"/>
          </p:cNvSpPr>
          <p:nvPr/>
        </p:nvSpPr>
        <p:spPr bwMode="auto">
          <a:xfrm>
            <a:off x="2432050" y="2997201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</a:p>
        </p:txBody>
      </p:sp>
      <p:sp>
        <p:nvSpPr>
          <p:cNvPr id="45116" name="Text Box 107"/>
          <p:cNvSpPr txBox="1">
            <a:spLocks noChangeArrowheads="1"/>
          </p:cNvSpPr>
          <p:nvPr/>
        </p:nvSpPr>
        <p:spPr bwMode="auto">
          <a:xfrm>
            <a:off x="2422525" y="3378201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</a:t>
            </a:r>
          </a:p>
        </p:txBody>
      </p:sp>
      <p:sp>
        <p:nvSpPr>
          <p:cNvPr id="45117" name="Text Box 108"/>
          <p:cNvSpPr txBox="1">
            <a:spLocks noChangeArrowheads="1"/>
          </p:cNvSpPr>
          <p:nvPr/>
        </p:nvSpPr>
        <p:spPr bwMode="auto">
          <a:xfrm>
            <a:off x="2438400" y="3646488"/>
            <a:ext cx="3111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9900"/>
                </a:solidFill>
                <a:latin typeface="Calibri" charset="0"/>
              </a:rPr>
              <a:t>1</a:t>
            </a:r>
          </a:p>
        </p:txBody>
      </p:sp>
      <p:sp>
        <p:nvSpPr>
          <p:cNvPr id="45118" name="Text Box 109"/>
          <p:cNvSpPr txBox="1">
            <a:spLocks noChangeArrowheads="1"/>
          </p:cNvSpPr>
          <p:nvPr/>
        </p:nvSpPr>
        <p:spPr bwMode="auto">
          <a:xfrm>
            <a:off x="1752600" y="2311400"/>
            <a:ext cx="59234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Way</a:t>
            </a:r>
          </a:p>
        </p:txBody>
      </p:sp>
      <p:sp>
        <p:nvSpPr>
          <p:cNvPr id="45119" name="Text Box 110"/>
          <p:cNvSpPr txBox="1">
            <a:spLocks noChangeArrowheads="1"/>
          </p:cNvSpPr>
          <p:nvPr/>
        </p:nvSpPr>
        <p:spPr bwMode="auto">
          <a:xfrm>
            <a:off x="1981200" y="2844801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</a:t>
            </a:r>
          </a:p>
        </p:txBody>
      </p:sp>
      <p:sp>
        <p:nvSpPr>
          <p:cNvPr id="45120" name="Text Box 111"/>
          <p:cNvSpPr txBox="1">
            <a:spLocks noChangeArrowheads="1"/>
          </p:cNvSpPr>
          <p:nvPr/>
        </p:nvSpPr>
        <p:spPr bwMode="auto">
          <a:xfrm>
            <a:off x="1981200" y="3530601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1</a:t>
            </a:r>
          </a:p>
        </p:txBody>
      </p:sp>
      <p:sp>
        <p:nvSpPr>
          <p:cNvPr id="82" name="Rectangle 95"/>
          <p:cNvSpPr>
            <a:spLocks noChangeArrowheads="1"/>
          </p:cNvSpPr>
          <p:nvPr/>
        </p:nvSpPr>
        <p:spPr bwMode="auto">
          <a:xfrm>
            <a:off x="3276600" y="3454400"/>
            <a:ext cx="381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3" name="Rectangle 95"/>
          <p:cNvSpPr>
            <a:spLocks noChangeArrowheads="1"/>
          </p:cNvSpPr>
          <p:nvPr/>
        </p:nvSpPr>
        <p:spPr bwMode="auto">
          <a:xfrm>
            <a:off x="6781800" y="52070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4" name="Rectangle 95"/>
          <p:cNvSpPr>
            <a:spLocks noChangeArrowheads="1"/>
          </p:cNvSpPr>
          <p:nvPr/>
        </p:nvSpPr>
        <p:spPr bwMode="auto">
          <a:xfrm>
            <a:off x="3276600" y="2844800"/>
            <a:ext cx="381000" cy="22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5124" name="Rectangle 84"/>
          <p:cNvSpPr>
            <a:spLocks noChangeArrowheads="1"/>
          </p:cNvSpPr>
          <p:nvPr/>
        </p:nvSpPr>
        <p:spPr bwMode="auto">
          <a:xfrm>
            <a:off x="7848600" y="1701800"/>
            <a:ext cx="2438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One word blocks</a:t>
            </a:r>
          </a:p>
          <a:p>
            <a:r>
              <a:rPr lang="en-US">
                <a:latin typeface="Calibri" charset="0"/>
              </a:rPr>
              <a:t>Two low order bits define the byte in the word (32b words)</a:t>
            </a:r>
          </a:p>
        </p:txBody>
      </p:sp>
      <p:sp>
        <p:nvSpPr>
          <p:cNvPr id="86" name="Rectangle 95"/>
          <p:cNvSpPr>
            <a:spLocks noChangeArrowheads="1"/>
          </p:cNvSpPr>
          <p:nvPr/>
        </p:nvSpPr>
        <p:spPr bwMode="auto">
          <a:xfrm>
            <a:off x="6781800" y="58166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7" name="Rectangle 95"/>
          <p:cNvSpPr>
            <a:spLocks noChangeArrowheads="1"/>
          </p:cNvSpPr>
          <p:nvPr/>
        </p:nvSpPr>
        <p:spPr bwMode="auto">
          <a:xfrm>
            <a:off x="6781800" y="33782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8" name="Rectangle 95"/>
          <p:cNvSpPr>
            <a:spLocks noChangeArrowheads="1"/>
          </p:cNvSpPr>
          <p:nvPr/>
        </p:nvSpPr>
        <p:spPr bwMode="auto">
          <a:xfrm>
            <a:off x="6781800" y="39878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89" name="Rectangle 95"/>
          <p:cNvSpPr>
            <a:spLocks noChangeArrowheads="1"/>
          </p:cNvSpPr>
          <p:nvPr/>
        </p:nvSpPr>
        <p:spPr bwMode="auto">
          <a:xfrm>
            <a:off x="6781800" y="45974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0" name="Rectangle 95"/>
          <p:cNvSpPr>
            <a:spLocks noChangeArrowheads="1"/>
          </p:cNvSpPr>
          <p:nvPr/>
        </p:nvSpPr>
        <p:spPr bwMode="auto">
          <a:xfrm>
            <a:off x="6781800" y="27686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1" name="Rectangle 95"/>
          <p:cNvSpPr>
            <a:spLocks noChangeArrowheads="1"/>
          </p:cNvSpPr>
          <p:nvPr/>
        </p:nvSpPr>
        <p:spPr bwMode="auto">
          <a:xfrm>
            <a:off x="6781800" y="21590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92" name="Rectangle 95"/>
          <p:cNvSpPr>
            <a:spLocks noChangeArrowheads="1"/>
          </p:cNvSpPr>
          <p:nvPr/>
        </p:nvSpPr>
        <p:spPr bwMode="auto">
          <a:xfrm>
            <a:off x="6781800" y="1549400"/>
            <a:ext cx="381000" cy="304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85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85" grpId="0" autoUpdateAnimBg="0"/>
      <p:bldP spid="1679422" grpId="0" autoUpdateAnimBg="0"/>
      <p:bldP spid="82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dirty="0"/>
              <a:t>Example: 4-Word 2-Way SA cache</a:t>
            </a:r>
          </a:p>
        </p:txBody>
      </p:sp>
      <p:sp>
        <p:nvSpPr>
          <p:cNvPr id="1681499" name="Rectangle 91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Consider the main memory word reference string</a:t>
            </a:r>
            <a:endParaRPr lang="en-US" dirty="0"/>
          </a:p>
          <a:p>
            <a:pPr lvl="1" algn="ctr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</a:rPr>
              <a:t>0   4   0   4   0   4   0   4</a:t>
            </a:r>
          </a:p>
        </p:txBody>
      </p:sp>
      <p:sp>
        <p:nvSpPr>
          <p:cNvPr id="57" name="Slide Number Placeholder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19400" y="4104132"/>
            <a:ext cx="990600" cy="1219200"/>
            <a:chOff x="1344" y="1056"/>
            <a:chExt cx="624" cy="768"/>
          </a:xfrm>
        </p:grpSpPr>
        <p:sp>
          <p:nvSpPr>
            <p:cNvPr id="47156" name="Rectangle 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57" name="Line 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8" name="Line 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9" name="Line 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00600" y="4104132"/>
            <a:ext cx="990600" cy="1219200"/>
            <a:chOff x="1344" y="1056"/>
            <a:chExt cx="624" cy="768"/>
          </a:xfrm>
        </p:grpSpPr>
        <p:sp>
          <p:nvSpPr>
            <p:cNvPr id="47152" name="Rectangle 9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53" name="Line 10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4" name="Line 11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5" name="Line 12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858000" y="4104132"/>
            <a:ext cx="990600" cy="1219200"/>
            <a:chOff x="1344" y="1056"/>
            <a:chExt cx="624" cy="768"/>
          </a:xfrm>
        </p:grpSpPr>
        <p:sp>
          <p:nvSpPr>
            <p:cNvPr id="47148" name="Rectangle 14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49" name="Line 15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0" name="Line 16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1" name="Line 17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915400" y="4104132"/>
            <a:ext cx="990600" cy="1219200"/>
            <a:chOff x="1344" y="1056"/>
            <a:chExt cx="624" cy="768"/>
          </a:xfrm>
        </p:grpSpPr>
        <p:sp>
          <p:nvSpPr>
            <p:cNvPr id="47144" name="Rectangle 19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45" name="Line 20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6" name="Line 21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7" name="Line 22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1" name="Text Box 43"/>
          <p:cNvSpPr txBox="1">
            <a:spLocks noChangeArrowheads="1"/>
          </p:cNvSpPr>
          <p:nvPr/>
        </p:nvSpPr>
        <p:spPr bwMode="auto">
          <a:xfrm>
            <a:off x="2879725" y="368344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7112" name="Text Box 44"/>
          <p:cNvSpPr txBox="1">
            <a:spLocks noChangeArrowheads="1"/>
          </p:cNvSpPr>
          <p:nvPr/>
        </p:nvSpPr>
        <p:spPr bwMode="auto">
          <a:xfrm>
            <a:off x="4784725" y="368344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7113" name="Text Box 45"/>
          <p:cNvSpPr txBox="1">
            <a:spLocks noChangeArrowheads="1"/>
          </p:cNvSpPr>
          <p:nvPr/>
        </p:nvSpPr>
        <p:spPr bwMode="auto">
          <a:xfrm>
            <a:off x="6765925" y="368344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7114" name="Text Box 46"/>
          <p:cNvSpPr txBox="1">
            <a:spLocks noChangeArrowheads="1"/>
          </p:cNvSpPr>
          <p:nvPr/>
        </p:nvSpPr>
        <p:spPr bwMode="auto">
          <a:xfrm>
            <a:off x="8899525" y="3683445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286000" y="4104132"/>
            <a:ext cx="533400" cy="1219200"/>
            <a:chOff x="1344" y="1056"/>
            <a:chExt cx="624" cy="768"/>
          </a:xfrm>
        </p:grpSpPr>
        <p:sp>
          <p:nvSpPr>
            <p:cNvPr id="47140" name="Rectangle 52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41" name="Line 53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2" name="Line 54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3" name="Line 55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4267200" y="4104132"/>
            <a:ext cx="533400" cy="1219200"/>
            <a:chOff x="1344" y="1056"/>
            <a:chExt cx="624" cy="768"/>
          </a:xfrm>
        </p:grpSpPr>
        <p:sp>
          <p:nvSpPr>
            <p:cNvPr id="47136" name="Rectangle 57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37" name="Line 58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8" name="Line 59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9" name="Line 60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324600" y="4104132"/>
            <a:ext cx="533400" cy="1219200"/>
            <a:chOff x="1344" y="1056"/>
            <a:chExt cx="624" cy="768"/>
          </a:xfrm>
        </p:grpSpPr>
        <p:sp>
          <p:nvSpPr>
            <p:cNvPr id="47132" name="Rectangle 62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33" name="Line 63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4" name="Line 64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5" name="Line 65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8382000" y="4104132"/>
            <a:ext cx="533400" cy="1219200"/>
            <a:chOff x="1344" y="1056"/>
            <a:chExt cx="624" cy="768"/>
          </a:xfrm>
        </p:grpSpPr>
        <p:sp>
          <p:nvSpPr>
            <p:cNvPr id="47128" name="Rectangle 67"/>
            <p:cNvSpPr>
              <a:spLocks noChangeArrowheads="1"/>
            </p:cNvSpPr>
            <p:nvPr/>
          </p:nvSpPr>
          <p:spPr bwMode="auto">
            <a:xfrm>
              <a:off x="1344" y="1056"/>
              <a:ext cx="624" cy="76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47129" name="Line 68"/>
            <p:cNvSpPr>
              <a:spLocks noChangeShapeType="1"/>
            </p:cNvSpPr>
            <p:nvPr/>
          </p:nvSpPr>
          <p:spPr bwMode="auto">
            <a:xfrm>
              <a:off x="1344" y="1440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0" name="Line 69"/>
            <p:cNvSpPr>
              <a:spLocks noChangeShapeType="1"/>
            </p:cNvSpPr>
            <p:nvPr/>
          </p:nvSpPr>
          <p:spPr bwMode="auto">
            <a:xfrm>
              <a:off x="1344" y="124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1" name="Line 70"/>
            <p:cNvSpPr>
              <a:spLocks noChangeShapeType="1"/>
            </p:cNvSpPr>
            <p:nvPr/>
          </p:nvSpPr>
          <p:spPr bwMode="auto">
            <a:xfrm>
              <a:off x="1344" y="1632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20" name="Text Box 92"/>
          <p:cNvSpPr txBox="1">
            <a:spLocks noChangeArrowheads="1"/>
          </p:cNvSpPr>
          <p:nvPr/>
        </p:nvSpPr>
        <p:spPr bwMode="auto">
          <a:xfrm>
            <a:off x="1981200" y="2921445"/>
            <a:ext cx="3429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Start with an empty cache - all blocks initially marked as not valid</a:t>
            </a:r>
          </a:p>
        </p:txBody>
      </p:sp>
      <p:sp>
        <p:nvSpPr>
          <p:cNvPr id="47121" name="Line 93"/>
          <p:cNvSpPr>
            <a:spLocks noChangeShapeType="1"/>
          </p:cNvSpPr>
          <p:nvPr/>
        </p:nvSpPr>
        <p:spPr bwMode="auto">
          <a:xfrm>
            <a:off x="1981200" y="471373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Line 94"/>
          <p:cNvSpPr>
            <a:spLocks noChangeShapeType="1"/>
          </p:cNvSpPr>
          <p:nvPr/>
        </p:nvSpPr>
        <p:spPr bwMode="auto">
          <a:xfrm>
            <a:off x="3962400" y="471373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Line 95"/>
          <p:cNvSpPr>
            <a:spLocks noChangeShapeType="1"/>
          </p:cNvSpPr>
          <p:nvPr/>
        </p:nvSpPr>
        <p:spPr bwMode="auto">
          <a:xfrm>
            <a:off x="6019800" y="471373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Line 96"/>
          <p:cNvSpPr>
            <a:spLocks noChangeShapeType="1"/>
          </p:cNvSpPr>
          <p:nvPr/>
        </p:nvSpPr>
        <p:spPr bwMode="auto">
          <a:xfrm>
            <a:off x="8077200" y="4713732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889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Example: 4-Word 2-Way SA cache</a:t>
            </a:r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2819400" y="2811463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2819400" y="34210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2819400" y="31162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2819400" y="37258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4800600" y="2811463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4800600" y="34210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4800600" y="31162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4800600" y="37258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6858000" y="2811463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6858000" y="34210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6858000" y="31162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6858000" y="37258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8915400" y="2811463"/>
            <a:ext cx="9906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8915400" y="34210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8915400" y="31162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>
            <a:off x="8915400" y="3725863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1" name="Text Box 35"/>
          <p:cNvSpPr txBox="1">
            <a:spLocks noChangeArrowheads="1"/>
          </p:cNvSpPr>
          <p:nvPr/>
        </p:nvSpPr>
        <p:spPr bwMode="auto">
          <a:xfrm>
            <a:off x="2879725" y="2390776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9172" name="Text Box 36"/>
          <p:cNvSpPr txBox="1">
            <a:spLocks noChangeArrowheads="1"/>
          </p:cNvSpPr>
          <p:nvPr/>
        </p:nvSpPr>
        <p:spPr bwMode="auto">
          <a:xfrm>
            <a:off x="4784725" y="2390776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9173" name="Text Box 37"/>
          <p:cNvSpPr txBox="1">
            <a:spLocks noChangeArrowheads="1"/>
          </p:cNvSpPr>
          <p:nvPr/>
        </p:nvSpPr>
        <p:spPr bwMode="auto">
          <a:xfrm>
            <a:off x="6765925" y="2390776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0</a:t>
            </a:r>
          </a:p>
        </p:txBody>
      </p:sp>
      <p:sp>
        <p:nvSpPr>
          <p:cNvPr id="49174" name="Text Box 38"/>
          <p:cNvSpPr txBox="1">
            <a:spLocks noChangeArrowheads="1"/>
          </p:cNvSpPr>
          <p:nvPr/>
        </p:nvSpPr>
        <p:spPr bwMode="auto">
          <a:xfrm>
            <a:off x="8899525" y="2390776"/>
            <a:ext cx="311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4</a:t>
            </a:r>
          </a:p>
        </p:txBody>
      </p:sp>
      <p:sp>
        <p:nvSpPr>
          <p:cNvPr id="49175" name="Rectangle 43"/>
          <p:cNvSpPr>
            <a:spLocks noChangeArrowheads="1"/>
          </p:cNvSpPr>
          <p:nvPr/>
        </p:nvSpPr>
        <p:spPr bwMode="auto">
          <a:xfrm>
            <a:off x="2286000" y="2811463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76" name="Line 44"/>
          <p:cNvSpPr>
            <a:spLocks noChangeShapeType="1"/>
          </p:cNvSpPr>
          <p:nvPr/>
        </p:nvSpPr>
        <p:spPr bwMode="auto">
          <a:xfrm>
            <a:off x="2286000" y="34210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7" name="Line 45"/>
          <p:cNvSpPr>
            <a:spLocks noChangeShapeType="1"/>
          </p:cNvSpPr>
          <p:nvPr/>
        </p:nvSpPr>
        <p:spPr bwMode="auto">
          <a:xfrm>
            <a:off x="2286000" y="31162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8" name="Line 46"/>
          <p:cNvSpPr>
            <a:spLocks noChangeShapeType="1"/>
          </p:cNvSpPr>
          <p:nvPr/>
        </p:nvSpPr>
        <p:spPr bwMode="auto">
          <a:xfrm>
            <a:off x="2286000" y="37258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9" name="Rectangle 47"/>
          <p:cNvSpPr>
            <a:spLocks noChangeArrowheads="1"/>
          </p:cNvSpPr>
          <p:nvPr/>
        </p:nvSpPr>
        <p:spPr bwMode="auto">
          <a:xfrm>
            <a:off x="4267200" y="2811463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80" name="Line 48"/>
          <p:cNvSpPr>
            <a:spLocks noChangeShapeType="1"/>
          </p:cNvSpPr>
          <p:nvPr/>
        </p:nvSpPr>
        <p:spPr bwMode="auto">
          <a:xfrm>
            <a:off x="4267200" y="34210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1" name="Line 49"/>
          <p:cNvSpPr>
            <a:spLocks noChangeShapeType="1"/>
          </p:cNvSpPr>
          <p:nvPr/>
        </p:nvSpPr>
        <p:spPr bwMode="auto">
          <a:xfrm>
            <a:off x="4267200" y="31162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2" name="Line 50"/>
          <p:cNvSpPr>
            <a:spLocks noChangeShapeType="1"/>
          </p:cNvSpPr>
          <p:nvPr/>
        </p:nvSpPr>
        <p:spPr bwMode="auto">
          <a:xfrm>
            <a:off x="4267200" y="37258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3" name="Rectangle 51"/>
          <p:cNvSpPr>
            <a:spLocks noChangeArrowheads="1"/>
          </p:cNvSpPr>
          <p:nvPr/>
        </p:nvSpPr>
        <p:spPr bwMode="auto">
          <a:xfrm>
            <a:off x="6324600" y="2811463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84" name="Line 52"/>
          <p:cNvSpPr>
            <a:spLocks noChangeShapeType="1"/>
          </p:cNvSpPr>
          <p:nvPr/>
        </p:nvSpPr>
        <p:spPr bwMode="auto">
          <a:xfrm>
            <a:off x="6324600" y="34210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5" name="Line 53"/>
          <p:cNvSpPr>
            <a:spLocks noChangeShapeType="1"/>
          </p:cNvSpPr>
          <p:nvPr/>
        </p:nvSpPr>
        <p:spPr bwMode="auto">
          <a:xfrm>
            <a:off x="6324600" y="31162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6" name="Line 54"/>
          <p:cNvSpPr>
            <a:spLocks noChangeShapeType="1"/>
          </p:cNvSpPr>
          <p:nvPr/>
        </p:nvSpPr>
        <p:spPr bwMode="auto">
          <a:xfrm>
            <a:off x="6324600" y="37258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7" name="Rectangle 55"/>
          <p:cNvSpPr>
            <a:spLocks noChangeArrowheads="1"/>
          </p:cNvSpPr>
          <p:nvPr/>
        </p:nvSpPr>
        <p:spPr bwMode="auto">
          <a:xfrm>
            <a:off x="8382000" y="2811463"/>
            <a:ext cx="533400" cy="1219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88" name="Line 56"/>
          <p:cNvSpPr>
            <a:spLocks noChangeShapeType="1"/>
          </p:cNvSpPr>
          <p:nvPr/>
        </p:nvSpPr>
        <p:spPr bwMode="auto">
          <a:xfrm>
            <a:off x="8382000" y="34210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9" name="Line 57"/>
          <p:cNvSpPr>
            <a:spLocks noChangeShapeType="1"/>
          </p:cNvSpPr>
          <p:nvPr/>
        </p:nvSpPr>
        <p:spPr bwMode="auto">
          <a:xfrm>
            <a:off x="8382000" y="31162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90" name="Line 58"/>
          <p:cNvSpPr>
            <a:spLocks noChangeShapeType="1"/>
          </p:cNvSpPr>
          <p:nvPr/>
        </p:nvSpPr>
        <p:spPr bwMode="auto">
          <a:xfrm>
            <a:off x="8382000" y="3725863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3532" name="Text Box 76"/>
          <p:cNvSpPr txBox="1">
            <a:spLocks noChangeArrowheads="1"/>
          </p:cNvSpPr>
          <p:nvPr/>
        </p:nvSpPr>
        <p:spPr bwMode="auto">
          <a:xfrm>
            <a:off x="3124201" y="2354263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83533" name="Text Box 77"/>
          <p:cNvSpPr txBox="1">
            <a:spLocks noChangeArrowheads="1"/>
          </p:cNvSpPr>
          <p:nvPr/>
        </p:nvSpPr>
        <p:spPr bwMode="auto">
          <a:xfrm>
            <a:off x="5029201" y="2354263"/>
            <a:ext cx="601447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miss</a:t>
            </a:r>
          </a:p>
        </p:txBody>
      </p:sp>
      <p:sp>
        <p:nvSpPr>
          <p:cNvPr id="1683534" name="Text Box 78"/>
          <p:cNvSpPr txBox="1">
            <a:spLocks noChangeArrowheads="1"/>
          </p:cNvSpPr>
          <p:nvPr/>
        </p:nvSpPr>
        <p:spPr bwMode="auto">
          <a:xfrm>
            <a:off x="7010400" y="2354263"/>
            <a:ext cx="4363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hit</a:t>
            </a:r>
          </a:p>
        </p:txBody>
      </p:sp>
      <p:sp>
        <p:nvSpPr>
          <p:cNvPr id="1683535" name="Text Box 79"/>
          <p:cNvSpPr txBox="1">
            <a:spLocks noChangeArrowheads="1"/>
          </p:cNvSpPr>
          <p:nvPr/>
        </p:nvSpPr>
        <p:spPr bwMode="auto">
          <a:xfrm>
            <a:off x="9144000" y="2354263"/>
            <a:ext cx="43633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hit</a:t>
            </a:r>
          </a:p>
        </p:txBody>
      </p:sp>
      <p:sp>
        <p:nvSpPr>
          <p:cNvPr id="1683540" name="Text Box 84"/>
          <p:cNvSpPr txBox="1">
            <a:spLocks noChangeArrowheads="1"/>
          </p:cNvSpPr>
          <p:nvPr/>
        </p:nvSpPr>
        <p:spPr bwMode="auto">
          <a:xfrm>
            <a:off x="2286000" y="2765425"/>
            <a:ext cx="15023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000    Mem(0)</a:t>
            </a:r>
          </a:p>
        </p:txBody>
      </p:sp>
      <p:sp>
        <p:nvSpPr>
          <p:cNvPr id="1683541" name="Text Box 85"/>
          <p:cNvSpPr txBox="1">
            <a:spLocks noChangeArrowheads="1"/>
          </p:cNvSpPr>
          <p:nvPr/>
        </p:nvSpPr>
        <p:spPr bwMode="auto">
          <a:xfrm>
            <a:off x="4267200" y="2765425"/>
            <a:ext cx="15023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000    Mem(0)</a:t>
            </a:r>
          </a:p>
        </p:txBody>
      </p:sp>
      <p:sp>
        <p:nvSpPr>
          <p:cNvPr id="49198" name="Text Box 127"/>
          <p:cNvSpPr txBox="1">
            <a:spLocks noChangeArrowheads="1"/>
          </p:cNvSpPr>
          <p:nvPr/>
        </p:nvSpPr>
        <p:spPr bwMode="auto">
          <a:xfrm>
            <a:off x="1981200" y="1668464"/>
            <a:ext cx="3429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Start with an empty cache - all blocks initially marked as not valid</a:t>
            </a:r>
          </a:p>
        </p:txBody>
      </p:sp>
      <p:sp>
        <p:nvSpPr>
          <p:cNvPr id="49199" name="Line 128"/>
          <p:cNvSpPr>
            <a:spLocks noChangeShapeType="1"/>
          </p:cNvSpPr>
          <p:nvPr/>
        </p:nvSpPr>
        <p:spPr bwMode="auto">
          <a:xfrm>
            <a:off x="1981200" y="342106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0" name="Line 129"/>
          <p:cNvSpPr>
            <a:spLocks noChangeShapeType="1"/>
          </p:cNvSpPr>
          <p:nvPr/>
        </p:nvSpPr>
        <p:spPr bwMode="auto">
          <a:xfrm>
            <a:off x="3962400" y="342106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1" name="Line 130"/>
          <p:cNvSpPr>
            <a:spLocks noChangeShapeType="1"/>
          </p:cNvSpPr>
          <p:nvPr/>
        </p:nvSpPr>
        <p:spPr bwMode="auto">
          <a:xfrm>
            <a:off x="6019800" y="342106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202" name="Line 131"/>
          <p:cNvSpPr>
            <a:spLocks noChangeShapeType="1"/>
          </p:cNvSpPr>
          <p:nvPr/>
        </p:nvSpPr>
        <p:spPr bwMode="auto">
          <a:xfrm>
            <a:off x="8077200" y="3421063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3592" name="Text Box 136"/>
          <p:cNvSpPr txBox="1">
            <a:spLocks noChangeArrowheads="1"/>
          </p:cNvSpPr>
          <p:nvPr/>
        </p:nvSpPr>
        <p:spPr bwMode="auto">
          <a:xfrm>
            <a:off x="4267200" y="3389313"/>
            <a:ext cx="15023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010    Mem(4)</a:t>
            </a:r>
          </a:p>
        </p:txBody>
      </p:sp>
      <p:sp>
        <p:nvSpPr>
          <p:cNvPr id="1683593" name="Text Box 137"/>
          <p:cNvSpPr txBox="1">
            <a:spLocks noChangeArrowheads="1"/>
          </p:cNvSpPr>
          <p:nvPr/>
        </p:nvSpPr>
        <p:spPr bwMode="auto">
          <a:xfrm>
            <a:off x="6318250" y="3389313"/>
            <a:ext cx="15023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010    Mem(4)</a:t>
            </a:r>
          </a:p>
        </p:txBody>
      </p:sp>
      <p:sp>
        <p:nvSpPr>
          <p:cNvPr id="1683594" name="Text Box 138"/>
          <p:cNvSpPr txBox="1">
            <a:spLocks noChangeArrowheads="1"/>
          </p:cNvSpPr>
          <p:nvPr/>
        </p:nvSpPr>
        <p:spPr bwMode="auto">
          <a:xfrm>
            <a:off x="6318250" y="2765425"/>
            <a:ext cx="15023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000    Mem(0)</a:t>
            </a:r>
          </a:p>
        </p:txBody>
      </p:sp>
      <p:sp>
        <p:nvSpPr>
          <p:cNvPr id="1683595" name="Text Box 139"/>
          <p:cNvSpPr txBox="1">
            <a:spLocks noChangeArrowheads="1"/>
          </p:cNvSpPr>
          <p:nvPr/>
        </p:nvSpPr>
        <p:spPr bwMode="auto">
          <a:xfrm>
            <a:off x="8375650" y="2779713"/>
            <a:ext cx="15023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000    Mem(0)</a:t>
            </a:r>
          </a:p>
        </p:txBody>
      </p:sp>
      <p:sp>
        <p:nvSpPr>
          <p:cNvPr id="1683596" name="Text Box 140"/>
          <p:cNvSpPr txBox="1">
            <a:spLocks noChangeArrowheads="1"/>
          </p:cNvSpPr>
          <p:nvPr/>
        </p:nvSpPr>
        <p:spPr bwMode="auto">
          <a:xfrm>
            <a:off x="8382000" y="3389313"/>
            <a:ext cx="150233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010    Mem(4)</a:t>
            </a:r>
          </a:p>
        </p:txBody>
      </p:sp>
      <p:sp>
        <p:nvSpPr>
          <p:cNvPr id="1683605" name="Rectangle 149"/>
          <p:cNvSpPr>
            <a:spLocks noChangeArrowheads="1"/>
          </p:cNvSpPr>
          <p:nvPr/>
        </p:nvSpPr>
        <p:spPr bwMode="auto">
          <a:xfrm>
            <a:off x="1905000" y="4800601"/>
            <a:ext cx="8153400" cy="1158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87338" indent="-287338">
              <a:spcBef>
                <a:spcPct val="30000"/>
              </a:spcBef>
              <a:buSzPct val="100000"/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Solves the </a:t>
            </a:r>
            <a:r>
              <a:rPr lang="en-US" sz="2400" dirty="0" err="1">
                <a:latin typeface="Calibri" charset="0"/>
              </a:rPr>
              <a:t>ping-pong</a:t>
            </a:r>
            <a:r>
              <a:rPr lang="en-US" sz="2400" dirty="0">
                <a:latin typeface="Calibri" charset="0"/>
              </a:rPr>
              <a:t> effect in a direct-mapped cache due to conflict misses since now two memory locations that map into the same cache set can co-exist!</a:t>
            </a:r>
          </a:p>
        </p:txBody>
      </p:sp>
      <p:sp>
        <p:nvSpPr>
          <p:cNvPr id="1683606" name="Rectangle 150"/>
          <p:cNvSpPr>
            <a:spLocks noChangeArrowheads="1"/>
          </p:cNvSpPr>
          <p:nvPr/>
        </p:nvSpPr>
        <p:spPr bwMode="auto">
          <a:xfrm>
            <a:off x="2057400" y="4411663"/>
            <a:ext cx="81534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741363" lvl="1" indent="-246063">
              <a:spcBef>
                <a:spcPct val="30000"/>
              </a:spcBef>
              <a:buSzPct val="100000"/>
              <a:buFont typeface="Arial" charset="0"/>
              <a:buChar char="•"/>
            </a:pPr>
            <a:r>
              <a:rPr lang="en-US" sz="2000">
                <a:latin typeface="Calibri" charset="0"/>
              </a:rPr>
              <a:t>8 requests, 2 misses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11E10A-3A6C-486B-9044-AEE87C58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3440072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3532" grpId="0" autoUpdateAnimBg="0"/>
      <p:bldP spid="1683533" grpId="0" autoUpdateAnimBg="0"/>
      <p:bldP spid="1683534" grpId="0" autoUpdateAnimBg="0"/>
      <p:bldP spid="1683535" grpId="0"/>
      <p:bldP spid="1683540" grpId="0" autoUpdateAnimBg="0"/>
      <p:bldP spid="1683541" grpId="0"/>
      <p:bldP spid="1683592" grpId="0"/>
      <p:bldP spid="1683593" grpId="0"/>
      <p:bldP spid="1683594" grpId="0"/>
      <p:bldP spid="1683595" grpId="0"/>
      <p:bldP spid="1683596" grpId="0"/>
      <p:bldP spid="1683605" grpId="0"/>
      <p:bldP spid="168360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4" descr="f05-14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448" y="1040430"/>
            <a:ext cx="6928706" cy="5336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dirty="0"/>
              <a:t>Different Organizations of an Eight-Block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3BAA5-4346-4894-BD9A-138CA7B00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4228480" cy="452775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Total size of cache in blocks = </a:t>
            </a:r>
            <a:r>
              <a:rPr lang="en-US" i="1" dirty="0"/>
              <a:t>number of sets ×</a:t>
            </a:r>
            <a:r>
              <a:rPr lang="en-US" dirty="0"/>
              <a:t> </a:t>
            </a:r>
            <a:r>
              <a:rPr lang="en-US" i="1" dirty="0"/>
              <a:t>associativity</a:t>
            </a:r>
            <a:r>
              <a:rPr lang="en-US" dirty="0"/>
              <a:t>. </a:t>
            </a:r>
          </a:p>
          <a:p>
            <a:r>
              <a:rPr lang="en-US" dirty="0"/>
              <a:t>For a fixed cache size, increasing associativity decreases number of sets while increasing number of elements per set.</a:t>
            </a:r>
          </a:p>
          <a:p>
            <a:r>
              <a:rPr lang="en-US" dirty="0"/>
              <a:t>With eight blocks, an 8-way set-associative cache is same as a fully associative cache. </a:t>
            </a:r>
          </a:p>
          <a:p>
            <a:endParaRPr lang="en-H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Four-Way Set-Associative Cache</a:t>
            </a:r>
          </a:p>
        </p:txBody>
      </p:sp>
      <p:sp>
        <p:nvSpPr>
          <p:cNvPr id="169165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86" name="Slide Number Placeholder 18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2" name="Group 249"/>
          <p:cNvGrpSpPr>
            <a:grpSpLocks/>
          </p:cNvGrpSpPr>
          <p:nvPr/>
        </p:nvGrpSpPr>
        <p:grpSpPr bwMode="auto">
          <a:xfrm>
            <a:off x="4813301" y="1270001"/>
            <a:ext cx="2835275" cy="498475"/>
            <a:chOff x="2072" y="896"/>
            <a:chExt cx="1786" cy="314"/>
          </a:xfrm>
        </p:grpSpPr>
        <p:sp>
          <p:nvSpPr>
            <p:cNvPr id="53429" name="Line 44"/>
            <p:cNvSpPr>
              <a:spLocks noChangeShapeType="1"/>
            </p:cNvSpPr>
            <p:nvPr/>
          </p:nvSpPr>
          <p:spPr bwMode="auto">
            <a:xfrm flipV="1">
              <a:off x="3026" y="1061"/>
              <a:ext cx="3" cy="14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0" name="Line 45"/>
            <p:cNvSpPr>
              <a:spLocks noChangeShapeType="1"/>
            </p:cNvSpPr>
            <p:nvPr/>
          </p:nvSpPr>
          <p:spPr bwMode="auto">
            <a:xfrm flipV="1">
              <a:off x="3570" y="1051"/>
              <a:ext cx="1" cy="14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1" name="Freeform 46"/>
            <p:cNvSpPr>
              <a:spLocks/>
            </p:cNvSpPr>
            <p:nvPr/>
          </p:nvSpPr>
          <p:spPr bwMode="auto">
            <a:xfrm>
              <a:off x="2158" y="1059"/>
              <a:ext cx="1570" cy="151"/>
            </a:xfrm>
            <a:custGeom>
              <a:avLst/>
              <a:gdLst>
                <a:gd name="T0" fmla="*/ 0 w 1570"/>
                <a:gd name="T1" fmla="*/ 149 h 151"/>
                <a:gd name="T2" fmla="*/ 3 w 1570"/>
                <a:gd name="T3" fmla="*/ 0 h 151"/>
                <a:gd name="T4" fmla="*/ 1570 w 1570"/>
                <a:gd name="T5" fmla="*/ 0 h 151"/>
                <a:gd name="T6" fmla="*/ 1570 w 1570"/>
                <a:gd name="T7" fmla="*/ 151 h 151"/>
                <a:gd name="T8" fmla="*/ 3 w 1570"/>
                <a:gd name="T9" fmla="*/ 151 h 151"/>
                <a:gd name="T10" fmla="*/ 3 w 1570"/>
                <a:gd name="T11" fmla="*/ 151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0"/>
                <a:gd name="T19" fmla="*/ 0 h 151"/>
                <a:gd name="T20" fmla="*/ 1570 w 1570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0" h="151">
                  <a:moveTo>
                    <a:pt x="0" y="149"/>
                  </a:moveTo>
                  <a:lnTo>
                    <a:pt x="3" y="0"/>
                  </a:lnTo>
                  <a:lnTo>
                    <a:pt x="1570" y="0"/>
                  </a:lnTo>
                  <a:lnTo>
                    <a:pt x="1570" y="151"/>
                  </a:lnTo>
                  <a:lnTo>
                    <a:pt x="3" y="151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3432" name="Text Box 47"/>
            <p:cNvSpPr txBox="1">
              <a:spLocks noChangeArrowheads="1"/>
            </p:cNvSpPr>
            <p:nvPr/>
          </p:nvSpPr>
          <p:spPr bwMode="auto">
            <a:xfrm>
              <a:off x="2072" y="896"/>
              <a:ext cx="1786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Calibri" charset="0"/>
                </a:rPr>
                <a:t>31 30       . . .                13 12  11     . . .           2  1  0</a:t>
              </a:r>
            </a:p>
          </p:txBody>
        </p:sp>
      </p:grpSp>
      <p:sp>
        <p:nvSpPr>
          <p:cNvPr id="53253" name="Text Box 48"/>
          <p:cNvSpPr txBox="1">
            <a:spLocks noChangeArrowheads="1"/>
          </p:cNvSpPr>
          <p:nvPr/>
        </p:nvSpPr>
        <p:spPr bwMode="auto">
          <a:xfrm>
            <a:off x="7620001" y="1193800"/>
            <a:ext cx="14192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alibri" charset="0"/>
              </a:rPr>
              <a:t>Byte offset</a:t>
            </a:r>
          </a:p>
        </p:txBody>
      </p:sp>
      <p:sp>
        <p:nvSpPr>
          <p:cNvPr id="53254" name="Line 49"/>
          <p:cNvSpPr>
            <a:spLocks noChangeShapeType="1"/>
          </p:cNvSpPr>
          <p:nvPr/>
        </p:nvSpPr>
        <p:spPr bwMode="auto">
          <a:xfrm flipH="1">
            <a:off x="7343775" y="13462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62"/>
          <p:cNvGrpSpPr>
            <a:grpSpLocks/>
          </p:cNvGrpSpPr>
          <p:nvPr/>
        </p:nvGrpSpPr>
        <p:grpSpPr bwMode="auto">
          <a:xfrm>
            <a:off x="8024814" y="2411412"/>
            <a:ext cx="2033588" cy="2149474"/>
            <a:chOff x="4143" y="1632"/>
            <a:chExt cx="1281" cy="1354"/>
          </a:xfrm>
        </p:grpSpPr>
        <p:sp>
          <p:nvSpPr>
            <p:cNvPr id="53411" name="Freeform 62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4" name="Group 63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419" name="Freeform 64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20" name="Freeform 65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21" name="Line 66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2" name="Line 67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3" name="Line 68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4" name="Line 69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5" name="Line 70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6" name="Line 71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7" name="Line 72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8" name="Line 73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413" name="Line 74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4" name="Line 75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5" name="Text Box 76"/>
            <p:cNvSpPr txBox="1">
              <a:spLocks noChangeArrowheads="1"/>
            </p:cNvSpPr>
            <p:nvPr/>
          </p:nvSpPr>
          <p:spPr bwMode="auto">
            <a:xfrm>
              <a:off x="4993" y="1637"/>
              <a:ext cx="33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416" name="Text Box 78"/>
            <p:cNvSpPr txBox="1">
              <a:spLocks noChangeArrowheads="1"/>
            </p:cNvSpPr>
            <p:nvPr/>
          </p:nvSpPr>
          <p:spPr bwMode="auto">
            <a:xfrm>
              <a:off x="4512" y="1632"/>
              <a:ext cx="27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417" name="Text Box 79"/>
            <p:cNvSpPr txBox="1">
              <a:spLocks noChangeArrowheads="1"/>
            </p:cNvSpPr>
            <p:nvPr/>
          </p:nvSpPr>
          <p:spPr bwMode="auto">
            <a:xfrm>
              <a:off x="4368" y="1632"/>
              <a:ext cx="1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418" name="Text Box 80"/>
            <p:cNvSpPr txBox="1">
              <a:spLocks noChangeArrowheads="1"/>
            </p:cNvSpPr>
            <p:nvPr/>
          </p:nvSpPr>
          <p:spPr bwMode="auto">
            <a:xfrm>
              <a:off x="4143" y="1776"/>
              <a:ext cx="287" cy="1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5" name="Group 163"/>
          <p:cNvGrpSpPr>
            <a:grpSpLocks/>
          </p:cNvGrpSpPr>
          <p:nvPr/>
        </p:nvGrpSpPr>
        <p:grpSpPr bwMode="auto">
          <a:xfrm>
            <a:off x="6043614" y="2411412"/>
            <a:ext cx="2033588" cy="2149474"/>
            <a:chOff x="4143" y="1632"/>
            <a:chExt cx="1281" cy="1354"/>
          </a:xfrm>
        </p:grpSpPr>
        <p:sp>
          <p:nvSpPr>
            <p:cNvPr id="53393" name="Freeform 164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6" name="Group 165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401" name="Freeform 166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02" name="Freeform 167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403" name="Line 168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4" name="Line 169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5" name="Line 170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6" name="Line 171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7" name="Line 172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8" name="Line 173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9" name="Line 174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0" name="Line 175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395" name="Line 176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6" name="Line 177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7" name="Text Box 178"/>
            <p:cNvSpPr txBox="1">
              <a:spLocks noChangeArrowheads="1"/>
            </p:cNvSpPr>
            <p:nvPr/>
          </p:nvSpPr>
          <p:spPr bwMode="auto">
            <a:xfrm>
              <a:off x="4993" y="1637"/>
              <a:ext cx="33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398" name="Text Box 179"/>
            <p:cNvSpPr txBox="1">
              <a:spLocks noChangeArrowheads="1"/>
            </p:cNvSpPr>
            <p:nvPr/>
          </p:nvSpPr>
          <p:spPr bwMode="auto">
            <a:xfrm>
              <a:off x="4512" y="1632"/>
              <a:ext cx="27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399" name="Text Box 180"/>
            <p:cNvSpPr txBox="1">
              <a:spLocks noChangeArrowheads="1"/>
            </p:cNvSpPr>
            <p:nvPr/>
          </p:nvSpPr>
          <p:spPr bwMode="auto">
            <a:xfrm>
              <a:off x="4368" y="1632"/>
              <a:ext cx="1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400" name="Text Box 181"/>
            <p:cNvSpPr txBox="1">
              <a:spLocks noChangeArrowheads="1"/>
            </p:cNvSpPr>
            <p:nvPr/>
          </p:nvSpPr>
          <p:spPr bwMode="auto">
            <a:xfrm>
              <a:off x="4143" y="1776"/>
              <a:ext cx="287" cy="1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7" name="Group 182"/>
          <p:cNvGrpSpPr>
            <a:grpSpLocks/>
          </p:cNvGrpSpPr>
          <p:nvPr/>
        </p:nvGrpSpPr>
        <p:grpSpPr bwMode="auto">
          <a:xfrm>
            <a:off x="4062414" y="2411412"/>
            <a:ext cx="2033588" cy="2149474"/>
            <a:chOff x="4143" y="1632"/>
            <a:chExt cx="1281" cy="1354"/>
          </a:xfrm>
        </p:grpSpPr>
        <p:sp>
          <p:nvSpPr>
            <p:cNvPr id="53375" name="Freeform 183"/>
            <p:cNvSpPr>
              <a:spLocks/>
            </p:cNvSpPr>
            <p:nvPr/>
          </p:nvSpPr>
          <p:spPr bwMode="auto">
            <a:xfrm>
              <a:off x="4405" y="1829"/>
              <a:ext cx="1019" cy="1103"/>
            </a:xfrm>
            <a:custGeom>
              <a:avLst/>
              <a:gdLst>
                <a:gd name="T0" fmla="*/ 66 w 1608"/>
                <a:gd name="T1" fmla="*/ 1101 h 1103"/>
                <a:gd name="T2" fmla="*/ 66 w 1608"/>
                <a:gd name="T3" fmla="*/ 0 h 1103"/>
                <a:gd name="T4" fmla="*/ 0 w 1608"/>
                <a:gd name="T5" fmla="*/ 0 h 1103"/>
                <a:gd name="T6" fmla="*/ 0 w 1608"/>
                <a:gd name="T7" fmla="*/ 1103 h 1103"/>
                <a:gd name="T8" fmla="*/ 66 w 1608"/>
                <a:gd name="T9" fmla="*/ 1103 h 1103"/>
                <a:gd name="T10" fmla="*/ 66 w 1608"/>
                <a:gd name="T11" fmla="*/ 1103 h 11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08"/>
                <a:gd name="T19" fmla="*/ 0 h 1103"/>
                <a:gd name="T20" fmla="*/ 1608 w 1608"/>
                <a:gd name="T21" fmla="*/ 1103 h 11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08" h="1103">
                  <a:moveTo>
                    <a:pt x="1608" y="1101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1103"/>
                  </a:lnTo>
                  <a:lnTo>
                    <a:pt x="1608" y="1103"/>
                  </a:lnTo>
                </a:path>
              </a:pathLst>
            </a:cu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grpSp>
          <p:nvGrpSpPr>
            <p:cNvPr id="8" name="Group 184"/>
            <p:cNvGrpSpPr>
              <a:grpSpLocks/>
            </p:cNvGrpSpPr>
            <p:nvPr/>
          </p:nvGrpSpPr>
          <p:grpSpPr bwMode="auto">
            <a:xfrm>
              <a:off x="4405" y="1925"/>
              <a:ext cx="1019" cy="894"/>
              <a:chOff x="2208" y="1920"/>
              <a:chExt cx="2130" cy="894"/>
            </a:xfrm>
          </p:grpSpPr>
          <p:sp>
            <p:nvSpPr>
              <p:cNvPr id="53383" name="Freeform 185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384" name="Freeform 186"/>
              <p:cNvSpPr>
                <a:spLocks/>
              </p:cNvSpPr>
              <p:nvPr/>
            </p:nvSpPr>
            <p:spPr bwMode="auto">
              <a:xfrm>
                <a:off x="2208" y="2263"/>
                <a:ext cx="2130" cy="110"/>
              </a:xfrm>
              <a:custGeom>
                <a:avLst/>
                <a:gdLst>
                  <a:gd name="T0" fmla="*/ 11506 w 1608"/>
                  <a:gd name="T1" fmla="*/ 110 h 110"/>
                  <a:gd name="T2" fmla="*/ 11506 w 1608"/>
                  <a:gd name="T3" fmla="*/ 0 h 110"/>
                  <a:gd name="T4" fmla="*/ 0 w 1608"/>
                  <a:gd name="T5" fmla="*/ 0 h 110"/>
                  <a:gd name="T6" fmla="*/ 0 w 1608"/>
                  <a:gd name="T7" fmla="*/ 110 h 110"/>
                  <a:gd name="T8" fmla="*/ 11506 w 1608"/>
                  <a:gd name="T9" fmla="*/ 110 h 110"/>
                  <a:gd name="T10" fmla="*/ 11506 w 1608"/>
                  <a:gd name="T11" fmla="*/ 11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"/>
                  <a:gd name="T20" fmla="*/ 1608 w 1608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">
                    <a:moveTo>
                      <a:pt x="1608" y="110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"/>
                    </a:lnTo>
                    <a:lnTo>
                      <a:pt x="1608" y="110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385" name="Line 187"/>
              <p:cNvSpPr>
                <a:spLocks noChangeShapeType="1"/>
              </p:cNvSpPr>
              <p:nvPr/>
            </p:nvSpPr>
            <p:spPr bwMode="auto">
              <a:xfrm flipH="1">
                <a:off x="2208" y="1920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6" name="Line 188"/>
              <p:cNvSpPr>
                <a:spLocks noChangeShapeType="1"/>
              </p:cNvSpPr>
              <p:nvPr/>
            </p:nvSpPr>
            <p:spPr bwMode="auto">
              <a:xfrm flipH="1">
                <a:off x="2208" y="2044"/>
                <a:ext cx="2130" cy="2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7" name="Line 189"/>
              <p:cNvSpPr>
                <a:spLocks noChangeShapeType="1"/>
              </p:cNvSpPr>
              <p:nvPr/>
            </p:nvSpPr>
            <p:spPr bwMode="auto">
              <a:xfrm flipH="1">
                <a:off x="2208" y="2154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8" name="Line 190"/>
              <p:cNvSpPr>
                <a:spLocks noChangeShapeType="1"/>
              </p:cNvSpPr>
              <p:nvPr/>
            </p:nvSpPr>
            <p:spPr bwMode="auto">
              <a:xfrm flipH="1">
                <a:off x="2208" y="237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9" name="Line 191"/>
              <p:cNvSpPr>
                <a:spLocks noChangeShapeType="1"/>
              </p:cNvSpPr>
              <p:nvPr/>
            </p:nvSpPr>
            <p:spPr bwMode="auto">
              <a:xfrm flipH="1">
                <a:off x="2208" y="248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0" name="Line 192"/>
              <p:cNvSpPr>
                <a:spLocks noChangeShapeType="1"/>
              </p:cNvSpPr>
              <p:nvPr/>
            </p:nvSpPr>
            <p:spPr bwMode="auto">
              <a:xfrm flipH="1">
                <a:off x="2208" y="259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1" name="Line 193"/>
              <p:cNvSpPr>
                <a:spLocks noChangeShapeType="1"/>
              </p:cNvSpPr>
              <p:nvPr/>
            </p:nvSpPr>
            <p:spPr bwMode="auto">
              <a:xfrm flipH="1">
                <a:off x="2208" y="270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2" name="Line 194"/>
              <p:cNvSpPr>
                <a:spLocks noChangeShapeType="1"/>
              </p:cNvSpPr>
              <p:nvPr/>
            </p:nvSpPr>
            <p:spPr bwMode="auto">
              <a:xfrm flipH="1">
                <a:off x="2208" y="2813"/>
                <a:ext cx="2130" cy="1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3377" name="Line 195"/>
            <p:cNvSpPr>
              <a:spLocks noChangeShapeType="1"/>
            </p:cNvSpPr>
            <p:nvPr/>
          </p:nvSpPr>
          <p:spPr bwMode="auto">
            <a:xfrm>
              <a:off x="4480" y="1835"/>
              <a:ext cx="4" cy="11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8" name="Line 196"/>
            <p:cNvSpPr>
              <a:spLocks noChangeShapeType="1"/>
            </p:cNvSpPr>
            <p:nvPr/>
          </p:nvSpPr>
          <p:spPr bwMode="auto">
            <a:xfrm>
              <a:off x="4876" y="1824"/>
              <a:ext cx="1" cy="1106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9" name="Text Box 197"/>
            <p:cNvSpPr txBox="1">
              <a:spLocks noChangeArrowheads="1"/>
            </p:cNvSpPr>
            <p:nvPr/>
          </p:nvSpPr>
          <p:spPr bwMode="auto">
            <a:xfrm>
              <a:off x="4993" y="1637"/>
              <a:ext cx="33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Data</a:t>
              </a:r>
            </a:p>
          </p:txBody>
        </p:sp>
        <p:sp>
          <p:nvSpPr>
            <p:cNvPr id="53380" name="Text Box 198"/>
            <p:cNvSpPr txBox="1">
              <a:spLocks noChangeArrowheads="1"/>
            </p:cNvSpPr>
            <p:nvPr/>
          </p:nvSpPr>
          <p:spPr bwMode="auto">
            <a:xfrm>
              <a:off x="4512" y="1632"/>
              <a:ext cx="27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Tag</a:t>
              </a:r>
            </a:p>
          </p:txBody>
        </p:sp>
        <p:sp>
          <p:nvSpPr>
            <p:cNvPr id="53381" name="Text Box 199"/>
            <p:cNvSpPr txBox="1">
              <a:spLocks noChangeArrowheads="1"/>
            </p:cNvSpPr>
            <p:nvPr/>
          </p:nvSpPr>
          <p:spPr bwMode="auto">
            <a:xfrm>
              <a:off x="4368" y="1632"/>
              <a:ext cx="181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V</a:t>
              </a:r>
            </a:p>
          </p:txBody>
        </p:sp>
        <p:sp>
          <p:nvSpPr>
            <p:cNvPr id="53382" name="Text Box 200"/>
            <p:cNvSpPr txBox="1">
              <a:spLocks noChangeArrowheads="1"/>
            </p:cNvSpPr>
            <p:nvPr/>
          </p:nvSpPr>
          <p:spPr bwMode="auto">
            <a:xfrm>
              <a:off x="4143" y="1776"/>
              <a:ext cx="287" cy="1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0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1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2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.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253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254</a:t>
              </a:r>
            </a:p>
            <a:p>
              <a:pPr algn="r">
                <a:lnSpc>
                  <a:spcPct val="110000"/>
                </a:lnSpc>
              </a:pPr>
              <a:r>
                <a:rPr lang="en-US" sz="1200">
                  <a:latin typeface="Calibri" charset="0"/>
                </a:rPr>
                <a:t> 255</a:t>
              </a:r>
            </a:p>
          </p:txBody>
        </p:sp>
      </p:grpSp>
      <p:grpSp>
        <p:nvGrpSpPr>
          <p:cNvPr id="9" name="Group 258"/>
          <p:cNvGrpSpPr>
            <a:grpSpLocks/>
          </p:cNvGrpSpPr>
          <p:nvPr/>
        </p:nvGrpSpPr>
        <p:grpSpPr bwMode="auto">
          <a:xfrm>
            <a:off x="1828800" y="2411412"/>
            <a:ext cx="2286000" cy="2149474"/>
            <a:chOff x="192" y="1632"/>
            <a:chExt cx="1440" cy="1354"/>
          </a:xfrm>
        </p:grpSpPr>
        <p:sp>
          <p:nvSpPr>
            <p:cNvPr id="53355" name="Text Box 77"/>
            <p:cNvSpPr txBox="1">
              <a:spLocks noChangeArrowheads="1"/>
            </p:cNvSpPr>
            <p:nvPr/>
          </p:nvSpPr>
          <p:spPr bwMode="auto">
            <a:xfrm>
              <a:off x="192" y="1632"/>
              <a:ext cx="419" cy="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  Index</a:t>
              </a:r>
            </a:p>
          </p:txBody>
        </p:sp>
        <p:grpSp>
          <p:nvGrpSpPr>
            <p:cNvPr id="10" name="Group 201"/>
            <p:cNvGrpSpPr>
              <a:grpSpLocks/>
            </p:cNvGrpSpPr>
            <p:nvPr/>
          </p:nvGrpSpPr>
          <p:grpSpPr bwMode="auto">
            <a:xfrm>
              <a:off x="351" y="1632"/>
              <a:ext cx="1281" cy="1354"/>
              <a:chOff x="4143" y="1632"/>
              <a:chExt cx="1281" cy="1354"/>
            </a:xfrm>
          </p:grpSpPr>
          <p:sp>
            <p:nvSpPr>
              <p:cNvPr id="53357" name="Freeform 202"/>
              <p:cNvSpPr>
                <a:spLocks/>
              </p:cNvSpPr>
              <p:nvPr/>
            </p:nvSpPr>
            <p:spPr bwMode="auto">
              <a:xfrm>
                <a:off x="4405" y="1829"/>
                <a:ext cx="1019" cy="1103"/>
              </a:xfrm>
              <a:custGeom>
                <a:avLst/>
                <a:gdLst>
                  <a:gd name="T0" fmla="*/ 66 w 1608"/>
                  <a:gd name="T1" fmla="*/ 1101 h 1103"/>
                  <a:gd name="T2" fmla="*/ 66 w 1608"/>
                  <a:gd name="T3" fmla="*/ 0 h 1103"/>
                  <a:gd name="T4" fmla="*/ 0 w 1608"/>
                  <a:gd name="T5" fmla="*/ 0 h 1103"/>
                  <a:gd name="T6" fmla="*/ 0 w 1608"/>
                  <a:gd name="T7" fmla="*/ 1103 h 1103"/>
                  <a:gd name="T8" fmla="*/ 66 w 1608"/>
                  <a:gd name="T9" fmla="*/ 1103 h 1103"/>
                  <a:gd name="T10" fmla="*/ 66 w 1608"/>
                  <a:gd name="T11" fmla="*/ 1103 h 1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08"/>
                  <a:gd name="T19" fmla="*/ 0 h 1103"/>
                  <a:gd name="T20" fmla="*/ 1608 w 1608"/>
                  <a:gd name="T21" fmla="*/ 1103 h 1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08" h="1103">
                    <a:moveTo>
                      <a:pt x="1608" y="1101"/>
                    </a:moveTo>
                    <a:lnTo>
                      <a:pt x="1608" y="0"/>
                    </a:lnTo>
                    <a:lnTo>
                      <a:pt x="0" y="0"/>
                    </a:lnTo>
                    <a:lnTo>
                      <a:pt x="0" y="1103"/>
                    </a:lnTo>
                    <a:lnTo>
                      <a:pt x="1608" y="1103"/>
                    </a:lnTo>
                  </a:path>
                </a:pathLst>
              </a:cu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grpSp>
            <p:nvGrpSpPr>
              <p:cNvPr id="11" name="Group 203"/>
              <p:cNvGrpSpPr>
                <a:grpSpLocks/>
              </p:cNvGrpSpPr>
              <p:nvPr/>
            </p:nvGrpSpPr>
            <p:grpSpPr bwMode="auto">
              <a:xfrm>
                <a:off x="4405" y="1925"/>
                <a:ext cx="1019" cy="894"/>
                <a:chOff x="2208" y="1920"/>
                <a:chExt cx="2130" cy="894"/>
              </a:xfrm>
            </p:grpSpPr>
            <p:sp>
              <p:nvSpPr>
                <p:cNvPr id="53365" name="Freeform 204"/>
                <p:cNvSpPr>
                  <a:spLocks/>
                </p:cNvSpPr>
                <p:nvPr/>
              </p:nvSpPr>
              <p:spPr bwMode="auto">
                <a:xfrm>
                  <a:off x="2208" y="2263"/>
                  <a:ext cx="2130" cy="110"/>
                </a:xfrm>
                <a:custGeom>
                  <a:avLst/>
                  <a:gdLst>
                    <a:gd name="T0" fmla="*/ 11506 w 1608"/>
                    <a:gd name="T1" fmla="*/ 110 h 110"/>
                    <a:gd name="T2" fmla="*/ 11506 w 1608"/>
                    <a:gd name="T3" fmla="*/ 0 h 110"/>
                    <a:gd name="T4" fmla="*/ 0 w 1608"/>
                    <a:gd name="T5" fmla="*/ 0 h 110"/>
                    <a:gd name="T6" fmla="*/ 0 w 1608"/>
                    <a:gd name="T7" fmla="*/ 110 h 110"/>
                    <a:gd name="T8" fmla="*/ 11506 w 1608"/>
                    <a:gd name="T9" fmla="*/ 110 h 110"/>
                    <a:gd name="T10" fmla="*/ 11506 w 1608"/>
                    <a:gd name="T11" fmla="*/ 11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8"/>
                    <a:gd name="T19" fmla="*/ 0 h 110"/>
                    <a:gd name="T20" fmla="*/ 1608 w 1608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8" h="110">
                      <a:moveTo>
                        <a:pt x="1608" y="110"/>
                      </a:moveTo>
                      <a:lnTo>
                        <a:pt x="1608" y="0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608" y="11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 w="9525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66" name="Freeform 205"/>
                <p:cNvSpPr>
                  <a:spLocks/>
                </p:cNvSpPr>
                <p:nvPr/>
              </p:nvSpPr>
              <p:spPr bwMode="auto">
                <a:xfrm>
                  <a:off x="2208" y="2263"/>
                  <a:ext cx="2130" cy="110"/>
                </a:xfrm>
                <a:custGeom>
                  <a:avLst/>
                  <a:gdLst>
                    <a:gd name="T0" fmla="*/ 11506 w 1608"/>
                    <a:gd name="T1" fmla="*/ 110 h 110"/>
                    <a:gd name="T2" fmla="*/ 11506 w 1608"/>
                    <a:gd name="T3" fmla="*/ 0 h 110"/>
                    <a:gd name="T4" fmla="*/ 0 w 1608"/>
                    <a:gd name="T5" fmla="*/ 0 h 110"/>
                    <a:gd name="T6" fmla="*/ 0 w 1608"/>
                    <a:gd name="T7" fmla="*/ 110 h 110"/>
                    <a:gd name="T8" fmla="*/ 11506 w 1608"/>
                    <a:gd name="T9" fmla="*/ 110 h 110"/>
                    <a:gd name="T10" fmla="*/ 11506 w 1608"/>
                    <a:gd name="T11" fmla="*/ 110 h 11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08"/>
                    <a:gd name="T19" fmla="*/ 0 h 110"/>
                    <a:gd name="T20" fmla="*/ 1608 w 1608"/>
                    <a:gd name="T21" fmla="*/ 110 h 11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08" h="110">
                      <a:moveTo>
                        <a:pt x="1608" y="110"/>
                      </a:moveTo>
                      <a:lnTo>
                        <a:pt x="1608" y="0"/>
                      </a:lnTo>
                      <a:lnTo>
                        <a:pt x="0" y="0"/>
                      </a:lnTo>
                      <a:lnTo>
                        <a:pt x="0" y="110"/>
                      </a:lnTo>
                      <a:lnTo>
                        <a:pt x="1608" y="110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67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2208" y="1920"/>
                  <a:ext cx="2130" cy="2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68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2208" y="2044"/>
                  <a:ext cx="2130" cy="2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69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2208" y="2154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0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2208" y="237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1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2208" y="248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2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2208" y="259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3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2208" y="270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74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2208" y="2813"/>
                  <a:ext cx="2130" cy="1"/>
                </a:xfrm>
                <a:prstGeom prst="line">
                  <a:avLst/>
                </a:pr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359" name="Line 214"/>
              <p:cNvSpPr>
                <a:spLocks noChangeShapeType="1"/>
              </p:cNvSpPr>
              <p:nvPr/>
            </p:nvSpPr>
            <p:spPr bwMode="auto">
              <a:xfrm>
                <a:off x="4480" y="1835"/>
                <a:ext cx="4" cy="110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0" name="Line 215"/>
              <p:cNvSpPr>
                <a:spLocks noChangeShapeType="1"/>
              </p:cNvSpPr>
              <p:nvPr/>
            </p:nvSpPr>
            <p:spPr bwMode="auto">
              <a:xfrm>
                <a:off x="4876" y="1824"/>
                <a:ext cx="1" cy="1106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1" name="Text Box 216"/>
              <p:cNvSpPr txBox="1">
                <a:spLocks noChangeArrowheads="1"/>
              </p:cNvSpPr>
              <p:nvPr/>
            </p:nvSpPr>
            <p:spPr bwMode="auto">
              <a:xfrm>
                <a:off x="4993" y="1637"/>
                <a:ext cx="33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Data</a:t>
                </a:r>
              </a:p>
            </p:txBody>
          </p:sp>
          <p:sp>
            <p:nvSpPr>
              <p:cNvPr id="53362" name="Text Box 217"/>
              <p:cNvSpPr txBox="1">
                <a:spLocks noChangeArrowheads="1"/>
              </p:cNvSpPr>
              <p:nvPr/>
            </p:nvSpPr>
            <p:spPr bwMode="auto">
              <a:xfrm>
                <a:off x="4512" y="1632"/>
                <a:ext cx="27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Tag</a:t>
                </a:r>
              </a:p>
            </p:txBody>
          </p:sp>
          <p:sp>
            <p:nvSpPr>
              <p:cNvPr id="53363" name="Text Box 218"/>
              <p:cNvSpPr txBox="1">
                <a:spLocks noChangeArrowheads="1"/>
              </p:cNvSpPr>
              <p:nvPr/>
            </p:nvSpPr>
            <p:spPr bwMode="auto">
              <a:xfrm>
                <a:off x="4368" y="1632"/>
                <a:ext cx="181" cy="1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V</a:t>
                </a:r>
              </a:p>
            </p:txBody>
          </p:sp>
          <p:sp>
            <p:nvSpPr>
              <p:cNvPr id="53364" name="Text Box 219"/>
              <p:cNvSpPr txBox="1">
                <a:spLocks noChangeArrowheads="1"/>
              </p:cNvSpPr>
              <p:nvPr/>
            </p:nvSpPr>
            <p:spPr bwMode="auto">
              <a:xfrm>
                <a:off x="4143" y="1776"/>
                <a:ext cx="287" cy="12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0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1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2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.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253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254</a:t>
                </a:r>
              </a:p>
              <a:p>
                <a:pPr algn="r">
                  <a:lnSpc>
                    <a:spcPct val="110000"/>
                  </a:lnSpc>
                </a:pPr>
                <a:r>
                  <a:rPr lang="en-US" sz="1200">
                    <a:latin typeface="Calibri" charset="0"/>
                  </a:rPr>
                  <a:t> 255</a:t>
                </a:r>
              </a:p>
            </p:txBody>
          </p:sp>
        </p:grpSp>
      </p:grpSp>
      <p:grpSp>
        <p:nvGrpSpPr>
          <p:cNvPr id="12" name="Group 250"/>
          <p:cNvGrpSpPr>
            <a:grpSpLocks/>
          </p:cNvGrpSpPr>
          <p:nvPr/>
        </p:nvGrpSpPr>
        <p:grpSpPr bwMode="auto">
          <a:xfrm>
            <a:off x="2057401" y="1752600"/>
            <a:ext cx="5006975" cy="1752600"/>
            <a:chOff x="384" y="1200"/>
            <a:chExt cx="3154" cy="1104"/>
          </a:xfrm>
        </p:grpSpPr>
        <p:sp>
          <p:nvSpPr>
            <p:cNvPr id="53348" name="Line 20"/>
            <p:cNvSpPr>
              <a:spLocks noChangeShapeType="1"/>
            </p:cNvSpPr>
            <p:nvPr/>
          </p:nvSpPr>
          <p:spPr bwMode="auto">
            <a:xfrm>
              <a:off x="3282" y="1291"/>
              <a:ext cx="148" cy="5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49" name="Text Box 22"/>
            <p:cNvSpPr txBox="1">
              <a:spLocks noChangeArrowheads="1"/>
            </p:cNvSpPr>
            <p:nvPr/>
          </p:nvSpPr>
          <p:spPr bwMode="auto">
            <a:xfrm>
              <a:off x="3360" y="1248"/>
              <a:ext cx="1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8</a:t>
              </a:r>
            </a:p>
          </p:txBody>
        </p:sp>
        <p:sp>
          <p:nvSpPr>
            <p:cNvPr id="53350" name="Text Box 23"/>
            <p:cNvSpPr txBox="1">
              <a:spLocks noChangeArrowheads="1"/>
            </p:cNvSpPr>
            <p:nvPr/>
          </p:nvSpPr>
          <p:spPr bwMode="auto">
            <a:xfrm>
              <a:off x="2754" y="1370"/>
              <a:ext cx="402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Index</a:t>
              </a:r>
            </a:p>
          </p:txBody>
        </p:sp>
        <p:sp>
          <p:nvSpPr>
            <p:cNvPr id="53351" name="Line 244"/>
            <p:cNvSpPr>
              <a:spLocks noChangeShapeType="1"/>
            </p:cNvSpPr>
            <p:nvPr/>
          </p:nvSpPr>
          <p:spPr bwMode="auto">
            <a:xfrm>
              <a:off x="3360" y="1200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2" name="Line 245"/>
            <p:cNvSpPr>
              <a:spLocks noChangeShapeType="1"/>
            </p:cNvSpPr>
            <p:nvPr/>
          </p:nvSpPr>
          <p:spPr bwMode="auto">
            <a:xfrm>
              <a:off x="384" y="1584"/>
              <a:ext cx="29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3" name="Line 246"/>
            <p:cNvSpPr>
              <a:spLocks noChangeShapeType="1"/>
            </p:cNvSpPr>
            <p:nvPr/>
          </p:nvSpPr>
          <p:spPr bwMode="auto">
            <a:xfrm>
              <a:off x="384" y="1584"/>
              <a:ext cx="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54" name="Line 247"/>
            <p:cNvSpPr>
              <a:spLocks noChangeShapeType="1"/>
            </p:cNvSpPr>
            <p:nvPr/>
          </p:nvSpPr>
          <p:spPr bwMode="auto">
            <a:xfrm>
              <a:off x="384" y="2304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284"/>
          <p:cNvGrpSpPr>
            <a:grpSpLocks/>
          </p:cNvGrpSpPr>
          <p:nvPr/>
        </p:nvGrpSpPr>
        <p:grpSpPr bwMode="auto">
          <a:xfrm>
            <a:off x="1905000" y="1752600"/>
            <a:ext cx="7194550" cy="3657600"/>
            <a:chOff x="240" y="1056"/>
            <a:chExt cx="4532" cy="2304"/>
          </a:xfrm>
        </p:grpSpPr>
        <p:sp>
          <p:nvSpPr>
            <p:cNvPr id="53309" name="Text Box 14"/>
            <p:cNvSpPr txBox="1">
              <a:spLocks noChangeArrowheads="1"/>
            </p:cNvSpPr>
            <p:nvPr/>
          </p:nvSpPr>
          <p:spPr bwMode="auto">
            <a:xfrm>
              <a:off x="2592" y="1056"/>
              <a:ext cx="240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Calibri" charset="0"/>
                </a:rPr>
                <a:t>22</a:t>
              </a:r>
            </a:p>
          </p:txBody>
        </p:sp>
        <p:sp>
          <p:nvSpPr>
            <p:cNvPr id="53310" name="Line 16"/>
            <p:cNvSpPr>
              <a:spLocks noChangeShapeType="1"/>
            </p:cNvSpPr>
            <p:nvPr/>
          </p:nvSpPr>
          <p:spPr bwMode="auto">
            <a:xfrm>
              <a:off x="2544" y="1152"/>
              <a:ext cx="145" cy="55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1" name="Text Box 18"/>
            <p:cNvSpPr txBox="1">
              <a:spLocks noChangeArrowheads="1"/>
            </p:cNvSpPr>
            <p:nvPr/>
          </p:nvSpPr>
          <p:spPr bwMode="auto">
            <a:xfrm>
              <a:off x="1296" y="1056"/>
              <a:ext cx="291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Tag</a:t>
              </a:r>
            </a:p>
          </p:txBody>
        </p:sp>
        <p:grpSp>
          <p:nvGrpSpPr>
            <p:cNvPr id="14" name="Group 259"/>
            <p:cNvGrpSpPr>
              <a:grpSpLocks/>
            </p:cNvGrpSpPr>
            <p:nvPr/>
          </p:nvGrpSpPr>
          <p:grpSpPr bwMode="auto">
            <a:xfrm>
              <a:off x="240" y="1056"/>
              <a:ext cx="4532" cy="2304"/>
              <a:chOff x="240" y="1200"/>
              <a:chExt cx="4532" cy="2304"/>
            </a:xfrm>
          </p:grpSpPr>
          <p:grpSp>
            <p:nvGrpSpPr>
              <p:cNvPr id="15" name="Group 222"/>
              <p:cNvGrpSpPr>
                <a:grpSpLocks/>
              </p:cNvGrpSpPr>
              <p:nvPr/>
            </p:nvGrpSpPr>
            <p:grpSpPr bwMode="auto">
              <a:xfrm>
                <a:off x="624" y="2304"/>
                <a:ext cx="404" cy="1200"/>
                <a:chOff x="624" y="2304"/>
                <a:chExt cx="404" cy="1200"/>
              </a:xfrm>
            </p:grpSpPr>
            <p:sp>
              <p:nvSpPr>
                <p:cNvPr id="53342" name="Freeform 5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3" name="Line 6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44" name="Freeform 7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5" name="Freeform 11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6" name="Freeform 12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7" name="Line 52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223"/>
              <p:cNvGrpSpPr>
                <a:grpSpLocks/>
              </p:cNvGrpSpPr>
              <p:nvPr/>
            </p:nvGrpSpPr>
            <p:grpSpPr bwMode="auto">
              <a:xfrm>
                <a:off x="1872" y="2304"/>
                <a:ext cx="404" cy="1200"/>
                <a:chOff x="624" y="2304"/>
                <a:chExt cx="404" cy="1200"/>
              </a:xfrm>
            </p:grpSpPr>
            <p:sp>
              <p:nvSpPr>
                <p:cNvPr id="53336" name="Freeform 224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7" name="Line 225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38" name="Freeform 226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9" name="Freeform 227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0" name="Freeform 228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41" name="Line 229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230"/>
              <p:cNvGrpSpPr>
                <a:grpSpLocks/>
              </p:cNvGrpSpPr>
              <p:nvPr/>
            </p:nvGrpSpPr>
            <p:grpSpPr bwMode="auto">
              <a:xfrm>
                <a:off x="3120" y="2304"/>
                <a:ext cx="404" cy="1200"/>
                <a:chOff x="624" y="2304"/>
                <a:chExt cx="404" cy="1200"/>
              </a:xfrm>
            </p:grpSpPr>
            <p:sp>
              <p:nvSpPr>
                <p:cNvPr id="53330" name="Freeform 231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1" name="Line 232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32" name="Freeform 233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3" name="Freeform 234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4" name="Freeform 235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35" name="Line 236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237"/>
              <p:cNvGrpSpPr>
                <a:grpSpLocks/>
              </p:cNvGrpSpPr>
              <p:nvPr/>
            </p:nvGrpSpPr>
            <p:grpSpPr bwMode="auto">
              <a:xfrm>
                <a:off x="4368" y="2304"/>
                <a:ext cx="404" cy="1200"/>
                <a:chOff x="624" y="2304"/>
                <a:chExt cx="404" cy="1200"/>
              </a:xfrm>
            </p:grpSpPr>
            <p:sp>
              <p:nvSpPr>
                <p:cNvPr id="53324" name="Freeform 238"/>
                <p:cNvSpPr>
                  <a:spLocks/>
                </p:cNvSpPr>
                <p:nvPr/>
              </p:nvSpPr>
              <p:spPr bwMode="auto">
                <a:xfrm>
                  <a:off x="624" y="3342"/>
                  <a:ext cx="158" cy="162"/>
                </a:xfrm>
                <a:custGeom>
                  <a:avLst/>
                  <a:gdLst>
                    <a:gd name="T0" fmla="*/ 0 w 222"/>
                    <a:gd name="T1" fmla="*/ 66 h 172"/>
                    <a:gd name="T2" fmla="*/ 1 w 222"/>
                    <a:gd name="T3" fmla="*/ 74 h 172"/>
                    <a:gd name="T4" fmla="*/ 1 w 222"/>
                    <a:gd name="T5" fmla="*/ 83 h 172"/>
                    <a:gd name="T6" fmla="*/ 1 w 222"/>
                    <a:gd name="T7" fmla="*/ 88 h 172"/>
                    <a:gd name="T8" fmla="*/ 2 w 222"/>
                    <a:gd name="T9" fmla="*/ 94 h 172"/>
                    <a:gd name="T10" fmla="*/ 3 w 222"/>
                    <a:gd name="T11" fmla="*/ 100 h 172"/>
                    <a:gd name="T12" fmla="*/ 4 w 222"/>
                    <a:gd name="T13" fmla="*/ 104 h 172"/>
                    <a:gd name="T14" fmla="*/ 6 w 222"/>
                    <a:gd name="T15" fmla="*/ 108 h 172"/>
                    <a:gd name="T16" fmla="*/ 7 w 222"/>
                    <a:gd name="T17" fmla="*/ 111 h 172"/>
                    <a:gd name="T18" fmla="*/ 9 w 222"/>
                    <a:gd name="T19" fmla="*/ 114 h 172"/>
                    <a:gd name="T20" fmla="*/ 10 w 222"/>
                    <a:gd name="T21" fmla="*/ 114 h 172"/>
                    <a:gd name="T22" fmla="*/ 11 w 222"/>
                    <a:gd name="T23" fmla="*/ 114 h 172"/>
                    <a:gd name="T24" fmla="*/ 14 w 222"/>
                    <a:gd name="T25" fmla="*/ 111 h 172"/>
                    <a:gd name="T26" fmla="*/ 15 w 222"/>
                    <a:gd name="T27" fmla="*/ 108 h 172"/>
                    <a:gd name="T28" fmla="*/ 16 w 222"/>
                    <a:gd name="T29" fmla="*/ 104 h 172"/>
                    <a:gd name="T30" fmla="*/ 17 w 222"/>
                    <a:gd name="T31" fmla="*/ 100 h 172"/>
                    <a:gd name="T32" fmla="*/ 19 w 222"/>
                    <a:gd name="T33" fmla="*/ 94 h 172"/>
                    <a:gd name="T34" fmla="*/ 19 w 222"/>
                    <a:gd name="T35" fmla="*/ 88 h 172"/>
                    <a:gd name="T36" fmla="*/ 20 w 222"/>
                    <a:gd name="T37" fmla="*/ 83 h 172"/>
                    <a:gd name="T38" fmla="*/ 21 w 222"/>
                    <a:gd name="T39" fmla="*/ 74 h 172"/>
                    <a:gd name="T40" fmla="*/ 21 w 222"/>
                    <a:gd name="T41" fmla="*/ 69 h 172"/>
                    <a:gd name="T42" fmla="*/ 21 w 222"/>
                    <a:gd name="T43" fmla="*/ 0 h 172"/>
                    <a:gd name="T44" fmla="*/ 1 w 222"/>
                    <a:gd name="T45" fmla="*/ 0 h 172"/>
                    <a:gd name="T46" fmla="*/ 1 w 222"/>
                    <a:gd name="T47" fmla="*/ 69 h 172"/>
                    <a:gd name="T48" fmla="*/ 1 w 222"/>
                    <a:gd name="T49" fmla="*/ 69 h 172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22"/>
                    <a:gd name="T76" fmla="*/ 0 h 172"/>
                    <a:gd name="T77" fmla="*/ 222 w 222"/>
                    <a:gd name="T78" fmla="*/ 172 h 172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22" h="172">
                      <a:moveTo>
                        <a:pt x="0" y="101"/>
                      </a:moveTo>
                      <a:lnTo>
                        <a:pt x="3" y="114"/>
                      </a:lnTo>
                      <a:lnTo>
                        <a:pt x="7" y="125"/>
                      </a:lnTo>
                      <a:lnTo>
                        <a:pt x="13" y="134"/>
                      </a:lnTo>
                      <a:lnTo>
                        <a:pt x="23" y="143"/>
                      </a:lnTo>
                      <a:lnTo>
                        <a:pt x="33" y="152"/>
                      </a:lnTo>
                      <a:lnTo>
                        <a:pt x="47" y="158"/>
                      </a:lnTo>
                      <a:lnTo>
                        <a:pt x="60" y="165"/>
                      </a:lnTo>
                      <a:lnTo>
                        <a:pt x="77" y="169"/>
                      </a:lnTo>
                      <a:lnTo>
                        <a:pt x="94" y="172"/>
                      </a:lnTo>
                      <a:lnTo>
                        <a:pt x="111" y="172"/>
                      </a:lnTo>
                      <a:lnTo>
                        <a:pt x="131" y="172"/>
                      </a:lnTo>
                      <a:lnTo>
                        <a:pt x="148" y="169"/>
                      </a:lnTo>
                      <a:lnTo>
                        <a:pt x="161" y="165"/>
                      </a:lnTo>
                      <a:lnTo>
                        <a:pt x="178" y="158"/>
                      </a:lnTo>
                      <a:lnTo>
                        <a:pt x="188" y="152"/>
                      </a:lnTo>
                      <a:lnTo>
                        <a:pt x="202" y="143"/>
                      </a:lnTo>
                      <a:lnTo>
                        <a:pt x="208" y="134"/>
                      </a:lnTo>
                      <a:lnTo>
                        <a:pt x="215" y="125"/>
                      </a:lnTo>
                      <a:lnTo>
                        <a:pt x="222" y="114"/>
                      </a:lnTo>
                      <a:lnTo>
                        <a:pt x="222" y="104"/>
                      </a:lnTo>
                      <a:lnTo>
                        <a:pt x="222" y="0"/>
                      </a:lnTo>
                      <a:lnTo>
                        <a:pt x="3" y="0"/>
                      </a:lnTo>
                      <a:lnTo>
                        <a:pt x="3" y="104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5" name="Line 239"/>
                <p:cNvSpPr>
                  <a:spLocks noChangeShapeType="1"/>
                </p:cNvSpPr>
                <p:nvPr/>
              </p:nvSpPr>
              <p:spPr bwMode="auto">
                <a:xfrm>
                  <a:off x="651" y="2304"/>
                  <a:ext cx="6" cy="1036"/>
                </a:xfrm>
                <a:prstGeom prst="line">
                  <a:avLst/>
                </a:prstGeom>
                <a:noFill/>
                <a:ln w="20701">
                  <a:solidFill>
                    <a:srgbClr val="000000"/>
                  </a:solidFill>
                  <a:round/>
                  <a:headEnd type="oval" w="sm" len="sm"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326" name="Freeform 240"/>
                <p:cNvSpPr>
                  <a:spLocks/>
                </p:cNvSpPr>
                <p:nvPr/>
              </p:nvSpPr>
              <p:spPr bwMode="auto">
                <a:xfrm>
                  <a:off x="739" y="3218"/>
                  <a:ext cx="180" cy="113"/>
                </a:xfrm>
                <a:custGeom>
                  <a:avLst/>
                  <a:gdLst>
                    <a:gd name="T0" fmla="*/ 24 w 252"/>
                    <a:gd name="T1" fmla="*/ 0 h 136"/>
                    <a:gd name="T2" fmla="*/ 24 w 252"/>
                    <a:gd name="T3" fmla="*/ 18 h 136"/>
                    <a:gd name="T4" fmla="*/ 0 w 252"/>
                    <a:gd name="T5" fmla="*/ 18 h 136"/>
                    <a:gd name="T6" fmla="*/ 0 w 252"/>
                    <a:gd name="T7" fmla="*/ 37 h 13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2"/>
                    <a:gd name="T13" fmla="*/ 0 h 136"/>
                    <a:gd name="T14" fmla="*/ 252 w 252"/>
                    <a:gd name="T15" fmla="*/ 136 h 1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2" h="136">
                      <a:moveTo>
                        <a:pt x="248" y="0"/>
                      </a:moveTo>
                      <a:lnTo>
                        <a:pt x="252" y="68"/>
                      </a:lnTo>
                      <a:lnTo>
                        <a:pt x="0" y="68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7" name="Freeform 241"/>
                <p:cNvSpPr>
                  <a:spLocks/>
                </p:cNvSpPr>
                <p:nvPr/>
              </p:nvSpPr>
              <p:spPr bwMode="auto">
                <a:xfrm>
                  <a:off x="808" y="3069"/>
                  <a:ext cx="220" cy="149"/>
                </a:xfrm>
                <a:custGeom>
                  <a:avLst/>
                  <a:gdLst>
                    <a:gd name="T0" fmla="*/ 52 w 249"/>
                    <a:gd name="T1" fmla="*/ 79 h 165"/>
                    <a:gd name="T2" fmla="*/ 61 w 249"/>
                    <a:gd name="T3" fmla="*/ 79 h 165"/>
                    <a:gd name="T4" fmla="*/ 70 w 249"/>
                    <a:gd name="T5" fmla="*/ 79 h 165"/>
                    <a:gd name="T6" fmla="*/ 76 w 249"/>
                    <a:gd name="T7" fmla="*/ 76 h 165"/>
                    <a:gd name="T8" fmla="*/ 84 w 249"/>
                    <a:gd name="T9" fmla="*/ 71 h 165"/>
                    <a:gd name="T10" fmla="*/ 91 w 249"/>
                    <a:gd name="T11" fmla="*/ 69 h 165"/>
                    <a:gd name="T12" fmla="*/ 95 w 249"/>
                    <a:gd name="T13" fmla="*/ 64 h 165"/>
                    <a:gd name="T14" fmla="*/ 99 w 249"/>
                    <a:gd name="T15" fmla="*/ 58 h 165"/>
                    <a:gd name="T16" fmla="*/ 104 w 249"/>
                    <a:gd name="T17" fmla="*/ 52 h 165"/>
                    <a:gd name="T18" fmla="*/ 104 w 249"/>
                    <a:gd name="T19" fmla="*/ 46 h 165"/>
                    <a:gd name="T20" fmla="*/ 104 w 249"/>
                    <a:gd name="T21" fmla="*/ 40 h 165"/>
                    <a:gd name="T22" fmla="*/ 104 w 249"/>
                    <a:gd name="T23" fmla="*/ 33 h 165"/>
                    <a:gd name="T24" fmla="*/ 104 w 249"/>
                    <a:gd name="T25" fmla="*/ 28 h 165"/>
                    <a:gd name="T26" fmla="*/ 99 w 249"/>
                    <a:gd name="T27" fmla="*/ 22 h 165"/>
                    <a:gd name="T28" fmla="*/ 95 w 249"/>
                    <a:gd name="T29" fmla="*/ 17 h 165"/>
                    <a:gd name="T30" fmla="*/ 91 w 249"/>
                    <a:gd name="T31" fmla="*/ 12 h 165"/>
                    <a:gd name="T32" fmla="*/ 84 w 249"/>
                    <a:gd name="T33" fmla="*/ 8 h 165"/>
                    <a:gd name="T34" fmla="*/ 76 w 249"/>
                    <a:gd name="T35" fmla="*/ 5 h 165"/>
                    <a:gd name="T36" fmla="*/ 70 w 249"/>
                    <a:gd name="T37" fmla="*/ 4 h 165"/>
                    <a:gd name="T38" fmla="*/ 61 w 249"/>
                    <a:gd name="T39" fmla="*/ 2 h 165"/>
                    <a:gd name="T40" fmla="*/ 52 w 249"/>
                    <a:gd name="T41" fmla="*/ 0 h 165"/>
                    <a:gd name="T42" fmla="*/ 44 w 249"/>
                    <a:gd name="T43" fmla="*/ 2 h 165"/>
                    <a:gd name="T44" fmla="*/ 37 w 249"/>
                    <a:gd name="T45" fmla="*/ 4 h 165"/>
                    <a:gd name="T46" fmla="*/ 29 w 249"/>
                    <a:gd name="T47" fmla="*/ 5 h 165"/>
                    <a:gd name="T48" fmla="*/ 21 w 249"/>
                    <a:gd name="T49" fmla="*/ 8 h 165"/>
                    <a:gd name="T50" fmla="*/ 16 w 249"/>
                    <a:gd name="T51" fmla="*/ 12 h 165"/>
                    <a:gd name="T52" fmla="*/ 10 w 249"/>
                    <a:gd name="T53" fmla="*/ 17 h 165"/>
                    <a:gd name="T54" fmla="*/ 6 w 249"/>
                    <a:gd name="T55" fmla="*/ 22 h 165"/>
                    <a:gd name="T56" fmla="*/ 4 w 249"/>
                    <a:gd name="T57" fmla="*/ 28 h 165"/>
                    <a:gd name="T58" fmla="*/ 4 w 249"/>
                    <a:gd name="T59" fmla="*/ 33 h 165"/>
                    <a:gd name="T60" fmla="*/ 0 w 249"/>
                    <a:gd name="T61" fmla="*/ 40 h 165"/>
                    <a:gd name="T62" fmla="*/ 4 w 249"/>
                    <a:gd name="T63" fmla="*/ 46 h 165"/>
                    <a:gd name="T64" fmla="*/ 4 w 249"/>
                    <a:gd name="T65" fmla="*/ 52 h 165"/>
                    <a:gd name="T66" fmla="*/ 6 w 249"/>
                    <a:gd name="T67" fmla="*/ 58 h 165"/>
                    <a:gd name="T68" fmla="*/ 10 w 249"/>
                    <a:gd name="T69" fmla="*/ 64 h 165"/>
                    <a:gd name="T70" fmla="*/ 16 w 249"/>
                    <a:gd name="T71" fmla="*/ 69 h 165"/>
                    <a:gd name="T72" fmla="*/ 21 w 249"/>
                    <a:gd name="T73" fmla="*/ 71 h 165"/>
                    <a:gd name="T74" fmla="*/ 29 w 249"/>
                    <a:gd name="T75" fmla="*/ 76 h 165"/>
                    <a:gd name="T76" fmla="*/ 37 w 249"/>
                    <a:gd name="T77" fmla="*/ 79 h 165"/>
                    <a:gd name="T78" fmla="*/ 44 w 249"/>
                    <a:gd name="T79" fmla="*/ 79 h 165"/>
                    <a:gd name="T80" fmla="*/ 52 w 249"/>
                    <a:gd name="T81" fmla="*/ 80 h 165"/>
                    <a:gd name="T82" fmla="*/ 52 w 249"/>
                    <a:gd name="T83" fmla="*/ 80 h 16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49"/>
                    <a:gd name="T127" fmla="*/ 0 h 165"/>
                    <a:gd name="T128" fmla="*/ 249 w 249"/>
                    <a:gd name="T129" fmla="*/ 165 h 16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49" h="165">
                      <a:moveTo>
                        <a:pt x="125" y="162"/>
                      </a:moveTo>
                      <a:lnTo>
                        <a:pt x="145" y="162"/>
                      </a:lnTo>
                      <a:lnTo>
                        <a:pt x="165" y="160"/>
                      </a:lnTo>
                      <a:lnTo>
                        <a:pt x="182" y="154"/>
                      </a:lnTo>
                      <a:lnTo>
                        <a:pt x="199" y="147"/>
                      </a:lnTo>
                      <a:lnTo>
                        <a:pt x="216" y="140"/>
                      </a:lnTo>
                      <a:lnTo>
                        <a:pt x="226" y="130"/>
                      </a:lnTo>
                      <a:lnTo>
                        <a:pt x="236" y="121"/>
                      </a:lnTo>
                      <a:lnTo>
                        <a:pt x="246" y="108"/>
                      </a:lnTo>
                      <a:lnTo>
                        <a:pt x="249" y="94"/>
                      </a:lnTo>
                      <a:lnTo>
                        <a:pt x="249" y="81"/>
                      </a:lnTo>
                      <a:lnTo>
                        <a:pt x="249" y="68"/>
                      </a:lnTo>
                      <a:lnTo>
                        <a:pt x="246" y="57"/>
                      </a:lnTo>
                      <a:lnTo>
                        <a:pt x="236" y="44"/>
                      </a:lnTo>
                      <a:lnTo>
                        <a:pt x="226" y="35"/>
                      </a:lnTo>
                      <a:lnTo>
                        <a:pt x="216" y="24"/>
                      </a:lnTo>
                      <a:lnTo>
                        <a:pt x="199" y="15"/>
                      </a:lnTo>
                      <a:lnTo>
                        <a:pt x="182" y="9"/>
                      </a:lnTo>
                      <a:lnTo>
                        <a:pt x="165" y="4"/>
                      </a:lnTo>
                      <a:lnTo>
                        <a:pt x="145" y="2"/>
                      </a:lnTo>
                      <a:lnTo>
                        <a:pt x="125" y="0"/>
                      </a:lnTo>
                      <a:lnTo>
                        <a:pt x="105" y="2"/>
                      </a:lnTo>
                      <a:lnTo>
                        <a:pt x="88" y="4"/>
                      </a:lnTo>
                      <a:lnTo>
                        <a:pt x="68" y="9"/>
                      </a:lnTo>
                      <a:lnTo>
                        <a:pt x="51" y="15"/>
                      </a:lnTo>
                      <a:lnTo>
                        <a:pt x="37" y="24"/>
                      </a:lnTo>
                      <a:lnTo>
                        <a:pt x="24" y="35"/>
                      </a:lnTo>
                      <a:lnTo>
                        <a:pt x="14" y="44"/>
                      </a:lnTo>
                      <a:lnTo>
                        <a:pt x="7" y="57"/>
                      </a:lnTo>
                      <a:lnTo>
                        <a:pt x="4" y="68"/>
                      </a:lnTo>
                      <a:lnTo>
                        <a:pt x="0" y="81"/>
                      </a:lnTo>
                      <a:lnTo>
                        <a:pt x="4" y="94"/>
                      </a:lnTo>
                      <a:lnTo>
                        <a:pt x="7" y="108"/>
                      </a:lnTo>
                      <a:lnTo>
                        <a:pt x="14" y="121"/>
                      </a:lnTo>
                      <a:lnTo>
                        <a:pt x="24" y="130"/>
                      </a:lnTo>
                      <a:lnTo>
                        <a:pt x="37" y="140"/>
                      </a:lnTo>
                      <a:lnTo>
                        <a:pt x="51" y="147"/>
                      </a:lnTo>
                      <a:lnTo>
                        <a:pt x="68" y="154"/>
                      </a:lnTo>
                      <a:lnTo>
                        <a:pt x="88" y="160"/>
                      </a:lnTo>
                      <a:lnTo>
                        <a:pt x="105" y="162"/>
                      </a:lnTo>
                      <a:lnTo>
                        <a:pt x="125" y="165"/>
                      </a:lnTo>
                    </a:path>
                  </a:pathLst>
                </a:custGeom>
                <a:noFill/>
                <a:ln w="2063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8" name="Freeform 242"/>
                <p:cNvSpPr>
                  <a:spLocks noEditPoints="1"/>
                </p:cNvSpPr>
                <p:nvPr/>
              </p:nvSpPr>
              <p:spPr bwMode="auto">
                <a:xfrm>
                  <a:off x="886" y="3134"/>
                  <a:ext cx="65" cy="22"/>
                </a:xfrm>
                <a:custGeom>
                  <a:avLst/>
                  <a:gdLst>
                    <a:gd name="T0" fmla="*/ 0 w 74"/>
                    <a:gd name="T1" fmla="*/ 0 h 25"/>
                    <a:gd name="T2" fmla="*/ 30 w 74"/>
                    <a:gd name="T3" fmla="*/ 0 h 25"/>
                    <a:gd name="T4" fmla="*/ 30 w 74"/>
                    <a:gd name="T5" fmla="*/ 4 h 25"/>
                    <a:gd name="T6" fmla="*/ 3 w 74"/>
                    <a:gd name="T7" fmla="*/ 4 h 25"/>
                    <a:gd name="T8" fmla="*/ 3 w 74"/>
                    <a:gd name="T9" fmla="*/ 0 h 25"/>
                    <a:gd name="T10" fmla="*/ 3 w 74"/>
                    <a:gd name="T11" fmla="*/ 0 h 25"/>
                    <a:gd name="T12" fmla="*/ 0 w 74"/>
                    <a:gd name="T13" fmla="*/ 0 h 25"/>
                    <a:gd name="T14" fmla="*/ 3 w 74"/>
                    <a:gd name="T15" fmla="*/ 8 h 25"/>
                    <a:gd name="T16" fmla="*/ 30 w 74"/>
                    <a:gd name="T17" fmla="*/ 8 h 25"/>
                    <a:gd name="T18" fmla="*/ 30 w 74"/>
                    <a:gd name="T19" fmla="*/ 10 h 25"/>
                    <a:gd name="T20" fmla="*/ 3 w 74"/>
                    <a:gd name="T21" fmla="*/ 10 h 25"/>
                    <a:gd name="T22" fmla="*/ 3 w 74"/>
                    <a:gd name="T23" fmla="*/ 8 h 25"/>
                    <a:gd name="T24" fmla="*/ 3 w 74"/>
                    <a:gd name="T25" fmla="*/ 8 h 2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25"/>
                    <a:gd name="T41" fmla="*/ 74 w 74"/>
                    <a:gd name="T42" fmla="*/ 25 h 2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25">
                      <a:moveTo>
                        <a:pt x="0" y="0"/>
                      </a:moveTo>
                      <a:lnTo>
                        <a:pt x="74" y="0"/>
                      </a:lnTo>
                      <a:lnTo>
                        <a:pt x="74" y="7"/>
                      </a:lnTo>
                      <a:lnTo>
                        <a:pt x="3" y="7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  <a:moveTo>
                        <a:pt x="3" y="18"/>
                      </a:moveTo>
                      <a:lnTo>
                        <a:pt x="74" y="18"/>
                      </a:lnTo>
                      <a:lnTo>
                        <a:pt x="74" y="25"/>
                      </a:lnTo>
                      <a:lnTo>
                        <a:pt x="3" y="25"/>
                      </a:lnTo>
                      <a:lnTo>
                        <a:pt x="3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Calibri" charset="0"/>
                  </a:endParaRPr>
                </a:p>
              </p:txBody>
            </p:sp>
            <p:sp>
              <p:nvSpPr>
                <p:cNvPr id="53329" name="Line 243"/>
                <p:cNvSpPr>
                  <a:spLocks noChangeShapeType="1"/>
                </p:cNvSpPr>
                <p:nvPr/>
              </p:nvSpPr>
              <p:spPr bwMode="auto">
                <a:xfrm>
                  <a:off x="912" y="2304"/>
                  <a:ext cx="0" cy="76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 type="oval" w="sm" len="sm"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3317" name="Line 251"/>
              <p:cNvSpPr>
                <a:spLocks noChangeShapeType="1"/>
              </p:cNvSpPr>
              <p:nvPr/>
            </p:nvSpPr>
            <p:spPr bwMode="auto">
              <a:xfrm>
                <a:off x="2592" y="1200"/>
                <a:ext cx="0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8" name="Line 252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235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9" name="Line 253"/>
              <p:cNvSpPr>
                <a:spLocks noChangeShapeType="1"/>
              </p:cNvSpPr>
              <p:nvPr/>
            </p:nvSpPr>
            <p:spPr bwMode="auto">
              <a:xfrm>
                <a:off x="240" y="1392"/>
                <a:ext cx="0" cy="172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0" name="Line 254"/>
              <p:cNvSpPr>
                <a:spLocks noChangeShapeType="1"/>
              </p:cNvSpPr>
              <p:nvPr/>
            </p:nvSpPr>
            <p:spPr bwMode="auto">
              <a:xfrm>
                <a:off x="240" y="3120"/>
                <a:ext cx="57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1" name="Line 255"/>
              <p:cNvSpPr>
                <a:spLocks noChangeShapeType="1"/>
              </p:cNvSpPr>
              <p:nvPr/>
            </p:nvSpPr>
            <p:spPr bwMode="auto">
              <a:xfrm>
                <a:off x="1008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2" name="Line 256"/>
              <p:cNvSpPr>
                <a:spLocks noChangeShapeType="1"/>
              </p:cNvSpPr>
              <p:nvPr/>
            </p:nvSpPr>
            <p:spPr bwMode="auto">
              <a:xfrm>
                <a:off x="2256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3" name="Line 257"/>
              <p:cNvSpPr>
                <a:spLocks noChangeShapeType="1"/>
              </p:cNvSpPr>
              <p:nvPr/>
            </p:nvSpPr>
            <p:spPr bwMode="auto">
              <a:xfrm>
                <a:off x="3504" y="3120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9" name="Group 300"/>
          <p:cNvGrpSpPr>
            <a:grpSpLocks/>
          </p:cNvGrpSpPr>
          <p:nvPr/>
        </p:nvGrpSpPr>
        <p:grpSpPr bwMode="auto">
          <a:xfrm>
            <a:off x="2667001" y="3479801"/>
            <a:ext cx="7453313" cy="3394041"/>
            <a:chOff x="720" y="2017"/>
            <a:chExt cx="4695" cy="2185"/>
          </a:xfrm>
        </p:grpSpPr>
        <p:sp>
          <p:nvSpPr>
            <p:cNvPr id="53269" name="Line 263"/>
            <p:cNvSpPr>
              <a:spLocks noChangeShapeType="1"/>
            </p:cNvSpPr>
            <p:nvPr/>
          </p:nvSpPr>
          <p:spPr bwMode="auto">
            <a:xfrm>
              <a:off x="5136" y="2017"/>
              <a:ext cx="0" cy="158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0" name="Line 265"/>
            <p:cNvSpPr>
              <a:spLocks noChangeShapeType="1"/>
            </p:cNvSpPr>
            <p:nvPr/>
          </p:nvSpPr>
          <p:spPr bwMode="auto">
            <a:xfrm>
              <a:off x="3840" y="2017"/>
              <a:ext cx="0" cy="1679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1" name="Line 266"/>
            <p:cNvSpPr>
              <a:spLocks noChangeShapeType="1"/>
            </p:cNvSpPr>
            <p:nvPr/>
          </p:nvSpPr>
          <p:spPr bwMode="auto">
            <a:xfrm>
              <a:off x="2592" y="2017"/>
              <a:ext cx="0" cy="129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2" name="Line 267"/>
            <p:cNvSpPr>
              <a:spLocks noChangeShapeType="1"/>
            </p:cNvSpPr>
            <p:nvPr/>
          </p:nvSpPr>
          <p:spPr bwMode="auto">
            <a:xfrm>
              <a:off x="1344" y="2017"/>
              <a:ext cx="0" cy="139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0" name="Group 299"/>
            <p:cNvGrpSpPr>
              <a:grpSpLocks/>
            </p:cNvGrpSpPr>
            <p:nvPr/>
          </p:nvGrpSpPr>
          <p:grpSpPr bwMode="auto">
            <a:xfrm>
              <a:off x="720" y="3229"/>
              <a:ext cx="4695" cy="973"/>
              <a:chOff x="720" y="3229"/>
              <a:chExt cx="4695" cy="973"/>
            </a:xfrm>
          </p:grpSpPr>
          <p:sp>
            <p:nvSpPr>
              <p:cNvPr id="53274" name="Text Box 9"/>
              <p:cNvSpPr txBox="1">
                <a:spLocks noChangeArrowheads="1"/>
              </p:cNvSpPr>
              <p:nvPr/>
            </p:nvSpPr>
            <p:spPr bwMode="auto">
              <a:xfrm>
                <a:off x="2064" y="3984"/>
                <a:ext cx="272" cy="2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Hit</a:t>
                </a:r>
              </a:p>
            </p:txBody>
          </p:sp>
          <p:sp>
            <p:nvSpPr>
              <p:cNvPr id="53275" name="Line 56"/>
              <p:cNvSpPr>
                <a:spLocks noChangeShapeType="1"/>
              </p:cNvSpPr>
              <p:nvPr/>
            </p:nvSpPr>
            <p:spPr bwMode="auto">
              <a:xfrm>
                <a:off x="5040" y="3325"/>
                <a:ext cx="192" cy="57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6" name="Text Box 57"/>
              <p:cNvSpPr txBox="1">
                <a:spLocks noChangeArrowheads="1"/>
              </p:cNvSpPr>
              <p:nvPr/>
            </p:nvSpPr>
            <p:spPr bwMode="auto">
              <a:xfrm>
                <a:off x="3456" y="3984"/>
                <a:ext cx="360" cy="2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Data</a:t>
                </a:r>
              </a:p>
            </p:txBody>
          </p:sp>
          <p:sp>
            <p:nvSpPr>
              <p:cNvPr id="53277" name="Text Box 58"/>
              <p:cNvSpPr txBox="1">
                <a:spLocks noChangeArrowheads="1"/>
              </p:cNvSpPr>
              <p:nvPr/>
            </p:nvSpPr>
            <p:spPr bwMode="auto">
              <a:xfrm>
                <a:off x="5184" y="3229"/>
                <a:ext cx="231" cy="19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latin typeface="Calibri" charset="0"/>
                  </a:rPr>
                  <a:t>32</a:t>
                </a:r>
              </a:p>
            </p:txBody>
          </p:sp>
          <p:sp>
            <p:nvSpPr>
              <p:cNvPr id="53278" name="AutoShape 260"/>
              <p:cNvSpPr>
                <a:spLocks noChangeArrowheads="1"/>
              </p:cNvSpPr>
              <p:nvPr/>
            </p:nvSpPr>
            <p:spPr bwMode="auto">
              <a:xfrm rot="-5400000">
                <a:off x="1872" y="3648"/>
                <a:ext cx="288" cy="384"/>
              </a:xfrm>
              <a:prstGeom prst="moon">
                <a:avLst>
                  <a:gd name="adj" fmla="val 81944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279" name="AutoShape 261"/>
              <p:cNvSpPr>
                <a:spLocks noChangeArrowheads="1"/>
              </p:cNvSpPr>
              <p:nvPr/>
            </p:nvSpPr>
            <p:spPr bwMode="auto">
              <a:xfrm>
                <a:off x="3120" y="3709"/>
                <a:ext cx="1104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53280" name="Text Box 262"/>
              <p:cNvSpPr txBox="1">
                <a:spLocks noChangeArrowheads="1"/>
              </p:cNvSpPr>
              <p:nvPr/>
            </p:nvSpPr>
            <p:spPr bwMode="auto">
              <a:xfrm>
                <a:off x="3312" y="3709"/>
                <a:ext cx="639" cy="21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>
                    <a:latin typeface="Calibri" charset="0"/>
                  </a:rPr>
                  <a:t>4x1 select</a:t>
                </a:r>
              </a:p>
            </p:txBody>
          </p:sp>
          <p:sp>
            <p:nvSpPr>
              <p:cNvPr id="53281" name="Line 264"/>
              <p:cNvSpPr>
                <a:spLocks noChangeShapeType="1"/>
              </p:cNvSpPr>
              <p:nvPr/>
            </p:nvSpPr>
            <p:spPr bwMode="auto">
              <a:xfrm>
                <a:off x="4080" y="3613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2" name="Line 268"/>
              <p:cNvSpPr>
                <a:spLocks noChangeShapeType="1"/>
              </p:cNvSpPr>
              <p:nvPr/>
            </p:nvSpPr>
            <p:spPr bwMode="auto">
              <a:xfrm>
                <a:off x="720" y="3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3" name="Line 269"/>
              <p:cNvSpPr>
                <a:spLocks noChangeShapeType="1"/>
              </p:cNvSpPr>
              <p:nvPr/>
            </p:nvSpPr>
            <p:spPr bwMode="auto">
              <a:xfrm>
                <a:off x="1968" y="3277"/>
                <a:ext cx="0" cy="4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4" name="Line 270"/>
              <p:cNvSpPr>
                <a:spLocks noChangeShapeType="1"/>
              </p:cNvSpPr>
              <p:nvPr/>
            </p:nvSpPr>
            <p:spPr bwMode="auto">
              <a:xfrm>
                <a:off x="3216" y="3277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5" name="Line 271"/>
              <p:cNvSpPr>
                <a:spLocks noChangeShapeType="1"/>
              </p:cNvSpPr>
              <p:nvPr/>
            </p:nvSpPr>
            <p:spPr bwMode="auto">
              <a:xfrm>
                <a:off x="4464" y="3277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6" name="Line 272"/>
              <p:cNvSpPr>
                <a:spLocks noChangeShapeType="1"/>
              </p:cNvSpPr>
              <p:nvPr/>
            </p:nvSpPr>
            <p:spPr bwMode="auto">
              <a:xfrm>
                <a:off x="720" y="3469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7" name="Line 273"/>
              <p:cNvSpPr>
                <a:spLocks noChangeShapeType="1"/>
              </p:cNvSpPr>
              <p:nvPr/>
            </p:nvSpPr>
            <p:spPr bwMode="auto">
              <a:xfrm>
                <a:off x="1872" y="346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8" name="Line 274"/>
              <p:cNvSpPr>
                <a:spLocks noChangeShapeType="1"/>
              </p:cNvSpPr>
              <p:nvPr/>
            </p:nvSpPr>
            <p:spPr bwMode="auto">
              <a:xfrm>
                <a:off x="2160" y="346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9" name="Line 275"/>
              <p:cNvSpPr>
                <a:spLocks noChangeShapeType="1"/>
              </p:cNvSpPr>
              <p:nvPr/>
            </p:nvSpPr>
            <p:spPr bwMode="auto">
              <a:xfrm>
                <a:off x="2064" y="3373"/>
                <a:ext cx="0" cy="3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0" name="Line 276"/>
              <p:cNvSpPr>
                <a:spLocks noChangeShapeType="1"/>
              </p:cNvSpPr>
              <p:nvPr/>
            </p:nvSpPr>
            <p:spPr bwMode="auto">
              <a:xfrm>
                <a:off x="2064" y="337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1" name="Line 277"/>
              <p:cNvSpPr>
                <a:spLocks noChangeShapeType="1"/>
              </p:cNvSpPr>
              <p:nvPr/>
            </p:nvSpPr>
            <p:spPr bwMode="auto">
              <a:xfrm>
                <a:off x="2160" y="3469"/>
                <a:ext cx="230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2" name="Line 278"/>
              <p:cNvSpPr>
                <a:spLocks noChangeShapeType="1"/>
              </p:cNvSpPr>
              <p:nvPr/>
            </p:nvSpPr>
            <p:spPr bwMode="auto">
              <a:xfrm>
                <a:off x="4080" y="3613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3" name="Line 279"/>
              <p:cNvSpPr>
                <a:spLocks noChangeShapeType="1"/>
              </p:cNvSpPr>
              <p:nvPr/>
            </p:nvSpPr>
            <p:spPr bwMode="auto">
              <a:xfrm>
                <a:off x="3600" y="3325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4" name="Line 280"/>
              <p:cNvSpPr>
                <a:spLocks noChangeShapeType="1"/>
              </p:cNvSpPr>
              <p:nvPr/>
            </p:nvSpPr>
            <p:spPr bwMode="auto">
              <a:xfrm>
                <a:off x="3312" y="3421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5" name="Line 281"/>
              <p:cNvSpPr>
                <a:spLocks noChangeShapeType="1"/>
              </p:cNvSpPr>
              <p:nvPr/>
            </p:nvSpPr>
            <p:spPr bwMode="auto">
              <a:xfrm>
                <a:off x="2592" y="3325"/>
                <a:ext cx="100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6" name="Line 282"/>
              <p:cNvSpPr>
                <a:spLocks noChangeShapeType="1"/>
              </p:cNvSpPr>
              <p:nvPr/>
            </p:nvSpPr>
            <p:spPr bwMode="auto">
              <a:xfrm>
                <a:off x="1344" y="3421"/>
                <a:ext cx="19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7" name="Line 283"/>
              <p:cNvSpPr>
                <a:spLocks noChangeShapeType="1"/>
              </p:cNvSpPr>
              <p:nvPr/>
            </p:nvSpPr>
            <p:spPr bwMode="auto">
              <a:xfrm>
                <a:off x="3648" y="3901"/>
                <a:ext cx="0" cy="14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8" name="Line 285"/>
              <p:cNvSpPr>
                <a:spLocks noChangeShapeType="1"/>
              </p:cNvSpPr>
              <p:nvPr/>
            </p:nvSpPr>
            <p:spPr bwMode="auto">
              <a:xfrm>
                <a:off x="2016" y="3984"/>
                <a:ext cx="0" cy="20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9" name="Line 287"/>
              <p:cNvSpPr>
                <a:spLocks noChangeShapeType="1"/>
              </p:cNvSpPr>
              <p:nvPr/>
            </p:nvSpPr>
            <p:spPr bwMode="auto">
              <a:xfrm>
                <a:off x="3024" y="3741"/>
                <a:ext cx="14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0" name="Line 290"/>
              <p:cNvSpPr>
                <a:spLocks noChangeShapeType="1"/>
              </p:cNvSpPr>
              <p:nvPr/>
            </p:nvSpPr>
            <p:spPr bwMode="auto">
              <a:xfrm>
                <a:off x="3024" y="3453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1" name="Line 291"/>
              <p:cNvSpPr>
                <a:spLocks noChangeShapeType="1"/>
              </p:cNvSpPr>
              <p:nvPr/>
            </p:nvSpPr>
            <p:spPr bwMode="auto">
              <a:xfrm>
                <a:off x="2928" y="3789"/>
                <a:ext cx="2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2" name="Line 292"/>
              <p:cNvSpPr>
                <a:spLocks noChangeShapeType="1"/>
              </p:cNvSpPr>
              <p:nvPr/>
            </p:nvSpPr>
            <p:spPr bwMode="auto">
              <a:xfrm>
                <a:off x="2928" y="3357"/>
                <a:ext cx="0" cy="4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3" name="Line 293"/>
              <p:cNvSpPr>
                <a:spLocks noChangeShapeType="1"/>
              </p:cNvSpPr>
              <p:nvPr/>
            </p:nvSpPr>
            <p:spPr bwMode="auto">
              <a:xfrm flipV="1">
                <a:off x="2448" y="3837"/>
                <a:ext cx="864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4" name="Line 294"/>
              <p:cNvSpPr>
                <a:spLocks noChangeShapeType="1"/>
              </p:cNvSpPr>
              <p:nvPr/>
            </p:nvSpPr>
            <p:spPr bwMode="auto">
              <a:xfrm flipV="1">
                <a:off x="2352" y="3885"/>
                <a:ext cx="1008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5" name="Line 295"/>
              <p:cNvSpPr>
                <a:spLocks noChangeShapeType="1"/>
              </p:cNvSpPr>
              <p:nvPr/>
            </p:nvSpPr>
            <p:spPr bwMode="auto">
              <a:xfrm>
                <a:off x="1872" y="3648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6" name="Line 296"/>
              <p:cNvSpPr>
                <a:spLocks noChangeShapeType="1"/>
              </p:cNvSpPr>
              <p:nvPr/>
            </p:nvSpPr>
            <p:spPr bwMode="auto">
              <a:xfrm>
                <a:off x="1968" y="3600"/>
                <a:ext cx="48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7" name="Line 297"/>
              <p:cNvSpPr>
                <a:spLocks noChangeShapeType="1"/>
              </p:cNvSpPr>
              <p:nvPr/>
            </p:nvSpPr>
            <p:spPr bwMode="auto">
              <a:xfrm>
                <a:off x="2352" y="3648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8" name="Line 298"/>
              <p:cNvSpPr>
                <a:spLocks noChangeShapeType="1"/>
              </p:cNvSpPr>
              <p:nvPr/>
            </p:nvSpPr>
            <p:spPr bwMode="auto">
              <a:xfrm>
                <a:off x="2448" y="3600"/>
                <a:ext cx="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3262" name="TextBox 177"/>
          <p:cNvSpPr txBox="1">
            <a:spLocks noChangeArrowheads="1"/>
          </p:cNvSpPr>
          <p:nvPr/>
        </p:nvSpPr>
        <p:spPr bwMode="auto">
          <a:xfrm>
            <a:off x="2819400" y="2870200"/>
            <a:ext cx="825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Way 0</a:t>
            </a:r>
          </a:p>
        </p:txBody>
      </p:sp>
      <p:sp>
        <p:nvSpPr>
          <p:cNvPr id="53263" name="TextBox 178"/>
          <p:cNvSpPr txBox="1">
            <a:spLocks noChangeArrowheads="1"/>
          </p:cNvSpPr>
          <p:nvPr/>
        </p:nvSpPr>
        <p:spPr bwMode="auto">
          <a:xfrm>
            <a:off x="4876800" y="2870200"/>
            <a:ext cx="825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Way 1</a:t>
            </a:r>
          </a:p>
        </p:txBody>
      </p:sp>
      <p:sp>
        <p:nvSpPr>
          <p:cNvPr id="53264" name="TextBox 179"/>
          <p:cNvSpPr txBox="1">
            <a:spLocks noChangeArrowheads="1"/>
          </p:cNvSpPr>
          <p:nvPr/>
        </p:nvSpPr>
        <p:spPr bwMode="auto">
          <a:xfrm>
            <a:off x="6858000" y="2870200"/>
            <a:ext cx="825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Way 2</a:t>
            </a:r>
          </a:p>
        </p:txBody>
      </p:sp>
      <p:sp>
        <p:nvSpPr>
          <p:cNvPr id="53265" name="TextBox 180"/>
          <p:cNvSpPr txBox="1">
            <a:spLocks noChangeArrowheads="1"/>
          </p:cNvSpPr>
          <p:nvPr/>
        </p:nvSpPr>
        <p:spPr bwMode="auto">
          <a:xfrm>
            <a:off x="8839200" y="2870200"/>
            <a:ext cx="8250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Way 3</a:t>
            </a:r>
          </a:p>
        </p:txBody>
      </p:sp>
    </p:spTree>
    <p:extLst>
      <p:ext uri="{BB962C8B-B14F-4D97-AF65-F5344CB8AC3E}">
        <p14:creationId xmlns:p14="http://schemas.microsoft.com/office/powerpoint/2010/main" val="4309643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Range of Set-Associative Caches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For a fixed-size cache, each increase by a factor of 2 in associativity doubles the number of blocks per set (i.e., the number of “ways”) and halves the number of sets – </a:t>
            </a:r>
          </a:p>
          <a:p>
            <a:pPr lvl="1"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decreases the size of the index by 1 bit and </a:t>
            </a:r>
            <a:br>
              <a:rPr lang="en-US" dirty="0">
                <a:ea typeface="+mn-ea"/>
                <a:cs typeface="+mn-cs"/>
              </a:rPr>
            </a:br>
            <a:r>
              <a:rPr lang="en-US" dirty="0">
                <a:ea typeface="+mn-ea"/>
                <a:cs typeface="+mn-cs"/>
              </a:rPr>
              <a:t>increases the size of the tag by 1 bit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72695" y="4381843"/>
            <a:ext cx="7067810" cy="7372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3200">
              <a:latin typeface="Calibri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7474920" y="4381843"/>
            <a:ext cx="0" cy="722959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800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7485416" y="4487872"/>
            <a:ext cx="180508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Block offset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588684" y="4491159"/>
            <a:ext cx="86739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Index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062832" y="4505428"/>
            <a:ext cx="60289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Tag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252770" y="3663199"/>
            <a:ext cx="4602991" cy="1441603"/>
            <a:chOff x="2728769" y="3663198"/>
            <a:chExt cx="4602991" cy="1441603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4523477" y="4381842"/>
              <a:ext cx="0" cy="722959"/>
            </a:xfrm>
            <a:prstGeom prst="line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28769" y="3663198"/>
              <a:ext cx="46029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More Associativity (more ways)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0800000" flipH="1">
              <a:off x="3841267" y="4219500"/>
              <a:ext cx="1343394" cy="1588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5845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478E-6 2.14451E-6 L 0.04602 2.14451E-6 " pathEditMode="relative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Costs of Set-Associative Caches</a:t>
            </a:r>
          </a:p>
        </p:txBody>
      </p:sp>
      <p:sp>
        <p:nvSpPr>
          <p:cNvPr id="1695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/>
              <a:t>N-way set-associative cache costs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i="1" dirty="0"/>
              <a:t>N</a:t>
            </a:r>
            <a:r>
              <a:rPr lang="en-US" dirty="0"/>
              <a:t> comparators (delay and area)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/>
              <a:t>MUX delay (set selection) before data is available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/>
              <a:t>Data available after set selection (and Hit/Miss decision).  DM cache: block is available before the Hit/Miss decision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/>
              <a:t>In Set-Associative, not possible to just assume a hit and continue and recover later if it was a miss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/>
              <a:t>When miss occurs, which way’s block selected for replacement?</a:t>
            </a: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Least Recently Used </a:t>
            </a:r>
            <a:r>
              <a:rPr lang="en-US" dirty="0"/>
              <a:t>(LRU): one that has been unused the longest (principle of temporal locality)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/>
              <a:t>Must track when each way’s block was used relative to other blocks in the set</a:t>
            </a:r>
          </a:p>
          <a:p>
            <a:pPr lvl="2" eaLnBrk="1" hangingPunct="1">
              <a:lnSpc>
                <a:spcPct val="85000"/>
              </a:lnSpc>
              <a:spcBef>
                <a:spcPct val="0"/>
              </a:spcBef>
            </a:pPr>
            <a:r>
              <a:rPr lang="en-US" dirty="0"/>
              <a:t>For 2-way SA cache, one bit per set → set to 1 when a block is referenced; reset the other way’s bit (i.e., “last used”)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585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74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Cache Replacement Policies</a:t>
            </a:r>
          </a:p>
        </p:txBody>
      </p:sp>
      <p:sp>
        <p:nvSpPr>
          <p:cNvPr id="1093647" name="Rectangle 1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/>
              <a:t>Random Replacement</a:t>
            </a:r>
          </a:p>
          <a:p>
            <a:pPr lvl="1">
              <a:defRPr/>
            </a:pPr>
            <a:r>
              <a:rPr lang="en-US" dirty="0"/>
              <a:t>Hardware randomly selects a cache evict</a:t>
            </a:r>
          </a:p>
          <a:p>
            <a:pPr>
              <a:defRPr/>
            </a:pPr>
            <a:r>
              <a:rPr lang="en-US" dirty="0"/>
              <a:t>Least-Recently Used</a:t>
            </a:r>
          </a:p>
          <a:p>
            <a:pPr lvl="1">
              <a:defRPr/>
            </a:pPr>
            <a:r>
              <a:rPr lang="en-US" dirty="0"/>
              <a:t>Hardware keeps track of access history</a:t>
            </a:r>
          </a:p>
          <a:p>
            <a:pPr lvl="1">
              <a:defRPr/>
            </a:pPr>
            <a:r>
              <a:rPr lang="en-US" dirty="0"/>
              <a:t>Replace the entry that has not been used for the longest time</a:t>
            </a:r>
          </a:p>
          <a:p>
            <a:pPr lvl="1">
              <a:defRPr/>
            </a:pPr>
            <a:r>
              <a:rPr lang="en-US" dirty="0"/>
              <a:t>For 2-way set-associative cache, need one bit for LRU replacement</a:t>
            </a:r>
          </a:p>
          <a:p>
            <a:pPr>
              <a:defRPr/>
            </a:pPr>
            <a:r>
              <a:rPr lang="en-US" dirty="0"/>
              <a:t>Example of a Simple “Pseudo” LRU Implementation</a:t>
            </a:r>
          </a:p>
          <a:p>
            <a:pPr lvl="1">
              <a:defRPr/>
            </a:pPr>
            <a:r>
              <a:rPr lang="en-US" dirty="0"/>
              <a:t>Assume 64 Fully Associative entries</a:t>
            </a:r>
          </a:p>
          <a:p>
            <a:pPr lvl="1">
              <a:defRPr/>
            </a:pPr>
            <a:r>
              <a:rPr lang="en-US" dirty="0"/>
              <a:t>Hardware replacement pointer points to one cache entry</a:t>
            </a:r>
          </a:p>
          <a:p>
            <a:pPr lvl="1">
              <a:defRPr/>
            </a:pPr>
            <a:r>
              <a:rPr lang="en-US" dirty="0"/>
              <a:t>Whenever access is made to the entry the pointer points to:</a:t>
            </a:r>
          </a:p>
          <a:p>
            <a:pPr lvl="2">
              <a:defRPr/>
            </a:pPr>
            <a:r>
              <a:rPr lang="en-US" dirty="0"/>
              <a:t>Move the pointer to the next entry</a:t>
            </a:r>
          </a:p>
          <a:p>
            <a:pPr lvl="1">
              <a:defRPr/>
            </a:pPr>
            <a:r>
              <a:rPr lang="en-US" dirty="0"/>
              <a:t>Otherwise: do not move the pointer</a:t>
            </a:r>
          </a:p>
          <a:p>
            <a:pPr lvl="1">
              <a:defRPr/>
            </a:pPr>
            <a:r>
              <a:rPr lang="en-US" dirty="0"/>
              <a:t>(example of “not-most-recently used” replacement policy)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726673" y="935492"/>
            <a:ext cx="3683097" cy="1896720"/>
            <a:chOff x="3395" y="3116"/>
            <a:chExt cx="1877" cy="932"/>
          </a:xfrm>
        </p:grpSpPr>
        <p:sp>
          <p:nvSpPr>
            <p:cNvPr id="1093635" name="Rectangle 3"/>
            <p:cNvSpPr>
              <a:spLocks noChangeArrowheads="1"/>
            </p:cNvSpPr>
            <p:nvPr/>
          </p:nvSpPr>
          <p:spPr bwMode="auto">
            <a:xfrm>
              <a:off x="4376" y="3128"/>
              <a:ext cx="896" cy="89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636" name="Line 4"/>
            <p:cNvSpPr>
              <a:spLocks noChangeShapeType="1"/>
            </p:cNvSpPr>
            <p:nvPr/>
          </p:nvSpPr>
          <p:spPr bwMode="auto">
            <a:xfrm>
              <a:off x="4376" y="3312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637" name="Line 5"/>
            <p:cNvSpPr>
              <a:spLocks noChangeShapeType="1"/>
            </p:cNvSpPr>
            <p:nvPr/>
          </p:nvSpPr>
          <p:spPr bwMode="auto">
            <a:xfrm>
              <a:off x="4376" y="3504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638" name="Line 6"/>
            <p:cNvSpPr>
              <a:spLocks noChangeShapeType="1"/>
            </p:cNvSpPr>
            <p:nvPr/>
          </p:nvSpPr>
          <p:spPr bwMode="auto">
            <a:xfrm>
              <a:off x="4376" y="3840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639" name="Rectangle 7"/>
            <p:cNvSpPr>
              <a:spLocks noChangeArrowheads="1"/>
            </p:cNvSpPr>
            <p:nvPr/>
          </p:nvSpPr>
          <p:spPr bwMode="auto">
            <a:xfrm>
              <a:off x="4739" y="3491"/>
              <a:ext cx="184" cy="2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2400" b="1"/>
                <a:t>:</a:t>
              </a:r>
            </a:p>
          </p:txBody>
        </p:sp>
        <p:sp>
          <p:nvSpPr>
            <p:cNvPr id="1093640" name="Rectangle 8"/>
            <p:cNvSpPr>
              <a:spLocks noChangeArrowheads="1"/>
            </p:cNvSpPr>
            <p:nvPr/>
          </p:nvSpPr>
          <p:spPr bwMode="auto">
            <a:xfrm>
              <a:off x="4547" y="3116"/>
              <a:ext cx="57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 dirty="0"/>
                <a:t>Entry 0</a:t>
              </a:r>
            </a:p>
          </p:txBody>
        </p:sp>
        <p:sp>
          <p:nvSpPr>
            <p:cNvPr id="1093641" name="Rectangle 9"/>
            <p:cNvSpPr>
              <a:spLocks noChangeArrowheads="1"/>
            </p:cNvSpPr>
            <p:nvPr/>
          </p:nvSpPr>
          <p:spPr bwMode="auto">
            <a:xfrm>
              <a:off x="4547" y="3308"/>
              <a:ext cx="57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/>
                <a:t>Entry 1</a:t>
              </a:r>
            </a:p>
          </p:txBody>
        </p:sp>
        <p:sp>
          <p:nvSpPr>
            <p:cNvPr id="1093642" name="Rectangle 10"/>
            <p:cNvSpPr>
              <a:spLocks noChangeArrowheads="1"/>
            </p:cNvSpPr>
            <p:nvPr/>
          </p:nvSpPr>
          <p:spPr bwMode="auto">
            <a:xfrm>
              <a:off x="4547" y="3836"/>
              <a:ext cx="67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/>
                <a:t>Entry  63</a:t>
              </a:r>
            </a:p>
          </p:txBody>
        </p:sp>
        <p:sp>
          <p:nvSpPr>
            <p:cNvPr id="1093643" name="Line 11"/>
            <p:cNvSpPr>
              <a:spLocks noChangeShapeType="1"/>
            </p:cNvSpPr>
            <p:nvPr/>
          </p:nvSpPr>
          <p:spPr bwMode="auto">
            <a:xfrm>
              <a:off x="3464" y="3600"/>
              <a:ext cx="8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3644" name="Rectangle 12"/>
            <p:cNvSpPr>
              <a:spLocks noChangeArrowheads="1"/>
            </p:cNvSpPr>
            <p:nvPr/>
          </p:nvSpPr>
          <p:spPr bwMode="auto">
            <a:xfrm>
              <a:off x="3395" y="3404"/>
              <a:ext cx="95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/>
                <a:t>Replacement</a:t>
              </a:r>
            </a:p>
          </p:txBody>
        </p:sp>
        <p:sp>
          <p:nvSpPr>
            <p:cNvPr id="1093645" name="Rectangle 13"/>
            <p:cNvSpPr>
              <a:spLocks noChangeArrowheads="1"/>
            </p:cNvSpPr>
            <p:nvPr/>
          </p:nvSpPr>
          <p:spPr bwMode="auto">
            <a:xfrm>
              <a:off x="3539" y="3596"/>
              <a:ext cx="573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600" b="1"/>
                <a:t>Pointer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727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36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36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36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36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36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36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36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f05-30-P3744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9115" y="1428958"/>
            <a:ext cx="6488113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2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Benefits of Set-Associative Caches</a:t>
            </a:r>
          </a:p>
        </p:txBody>
      </p:sp>
      <p:sp>
        <p:nvSpPr>
          <p:cNvPr id="1702915" name="Rectangle 3"/>
          <p:cNvSpPr>
            <a:spLocks noGrp="1" noChangeArrowheads="1"/>
          </p:cNvSpPr>
          <p:nvPr>
            <p:ph idx="1"/>
          </p:nvPr>
        </p:nvSpPr>
        <p:spPr>
          <a:xfrm>
            <a:off x="294968" y="1644445"/>
            <a:ext cx="4811106" cy="45277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/>
              <a:t>Choice of DM cache or SA cache depends on the cost of a miss versus the cost of implementation.</a:t>
            </a:r>
          </a:p>
          <a:p>
            <a:r>
              <a:rPr lang="en-US" sz="2400" dirty="0">
                <a:latin typeface="Calibri" charset="0"/>
              </a:rPr>
              <a:t>Largest gains are in going from direct mapped to 2-way </a:t>
            </a:r>
            <a:br>
              <a:rPr lang="en-US" sz="2400" dirty="0">
                <a:latin typeface="Calibri" charset="0"/>
              </a:rPr>
            </a:br>
            <a:r>
              <a:rPr lang="en-US" sz="2400" dirty="0">
                <a:latin typeface="Calibri" charset="0"/>
              </a:rPr>
              <a:t>(20%+ reduction in miss rate).</a:t>
            </a:r>
          </a:p>
          <a:p>
            <a:pPr eaLnBrk="1" hangingPunct="1"/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29745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875" name="Rectangle 3" descr="10%"/>
          <p:cNvSpPr>
            <a:spLocks noChangeArrowheads="1"/>
          </p:cNvSpPr>
          <p:nvPr/>
        </p:nvSpPr>
        <p:spPr bwMode="auto">
          <a:xfrm>
            <a:off x="5314351" y="3891596"/>
            <a:ext cx="937420" cy="1074653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Second-Level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(SRAM)</a:t>
            </a:r>
          </a:p>
        </p:txBody>
      </p:sp>
      <p:sp>
        <p:nvSpPr>
          <p:cNvPr id="148787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Typical Memory Hierarchy</a:t>
            </a:r>
          </a:p>
        </p:txBody>
      </p:sp>
      <p:sp>
        <p:nvSpPr>
          <p:cNvPr id="36" name="Content Placeholder 3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FF0000"/>
                </a:solidFill>
              </a:rPr>
              <a:t>Principle of locality + memory hierarchy </a:t>
            </a:r>
            <a:r>
              <a:rPr lang="en-US" dirty="0"/>
              <a:t>presents programmer with ≈ as much memory as is available in the </a:t>
            </a:r>
            <a:r>
              <a:rPr lang="en-US" dirty="0">
                <a:solidFill>
                  <a:srgbClr val="0000FF"/>
                </a:solidFill>
              </a:rPr>
              <a:t>cheapest </a:t>
            </a:r>
            <a:r>
              <a:rPr lang="en-US" dirty="0"/>
              <a:t>technology at the ≈ speed offered by the </a:t>
            </a:r>
            <a:r>
              <a:rPr lang="en-US" dirty="0">
                <a:solidFill>
                  <a:srgbClr val="0000FF"/>
                </a:solidFill>
              </a:rPr>
              <a:t>fastest </a:t>
            </a:r>
            <a:r>
              <a:rPr lang="en-US" dirty="0"/>
              <a:t>technology.</a:t>
            </a:r>
          </a:p>
          <a:p>
            <a:endParaRPr lang="en-US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487878" name="Rectangle 6"/>
          <p:cNvSpPr>
            <a:spLocks noChangeArrowheads="1"/>
          </p:cNvSpPr>
          <p:nvPr/>
        </p:nvSpPr>
        <p:spPr bwMode="auto">
          <a:xfrm>
            <a:off x="2462759" y="3302987"/>
            <a:ext cx="2716213" cy="242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79" name="Rectangle 7"/>
          <p:cNvSpPr>
            <a:spLocks noChangeArrowheads="1"/>
          </p:cNvSpPr>
          <p:nvPr/>
        </p:nvSpPr>
        <p:spPr bwMode="auto">
          <a:xfrm>
            <a:off x="3377159" y="3226788"/>
            <a:ext cx="88787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Control</a:t>
            </a:r>
          </a:p>
        </p:txBody>
      </p:sp>
      <p:sp>
        <p:nvSpPr>
          <p:cNvPr id="1487880" name="Rectangle 8"/>
          <p:cNvSpPr>
            <a:spLocks noChangeArrowheads="1"/>
          </p:cNvSpPr>
          <p:nvPr/>
        </p:nvSpPr>
        <p:spPr bwMode="auto">
          <a:xfrm>
            <a:off x="2413546" y="3760187"/>
            <a:ext cx="1422400" cy="13477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81" name="Rectangle 9"/>
          <p:cNvSpPr>
            <a:spLocks noChangeArrowheads="1"/>
          </p:cNvSpPr>
          <p:nvPr/>
        </p:nvSpPr>
        <p:spPr bwMode="auto">
          <a:xfrm>
            <a:off x="2462759" y="4293588"/>
            <a:ext cx="102912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/>
              <a:t>Datapath</a:t>
            </a:r>
          </a:p>
        </p:txBody>
      </p:sp>
      <p:sp>
        <p:nvSpPr>
          <p:cNvPr id="1487882" name="Rectangle 10"/>
          <p:cNvSpPr>
            <a:spLocks noChangeArrowheads="1"/>
          </p:cNvSpPr>
          <p:nvPr/>
        </p:nvSpPr>
        <p:spPr bwMode="auto">
          <a:xfrm>
            <a:off x="9092158" y="2769587"/>
            <a:ext cx="1117600" cy="24320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83" name="Rectangle 11"/>
          <p:cNvSpPr>
            <a:spLocks noChangeArrowheads="1"/>
          </p:cNvSpPr>
          <p:nvPr/>
        </p:nvSpPr>
        <p:spPr bwMode="auto">
          <a:xfrm>
            <a:off x="9113252" y="3760187"/>
            <a:ext cx="1054777" cy="132087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600" dirty="0"/>
              <a:t>Secondary</a:t>
            </a:r>
          </a:p>
          <a:p>
            <a:pPr algn="ctr"/>
            <a:r>
              <a:rPr lang="en-US" sz="1600" dirty="0"/>
              <a:t>Memory</a:t>
            </a:r>
          </a:p>
          <a:p>
            <a:pPr algn="ctr"/>
            <a:r>
              <a:rPr lang="en-US" sz="1600" dirty="0"/>
              <a:t>(Disk</a:t>
            </a:r>
          </a:p>
          <a:p>
            <a:pPr algn="ctr"/>
            <a:r>
              <a:rPr lang="en-US" sz="1600" dirty="0"/>
              <a:t>Or Flash)</a:t>
            </a:r>
          </a:p>
        </p:txBody>
      </p:sp>
      <p:sp>
        <p:nvSpPr>
          <p:cNvPr id="1487884" name="Rectangle 12"/>
          <p:cNvSpPr>
            <a:spLocks noChangeArrowheads="1"/>
          </p:cNvSpPr>
          <p:nvPr/>
        </p:nvSpPr>
        <p:spPr bwMode="auto">
          <a:xfrm>
            <a:off x="2261145" y="2998188"/>
            <a:ext cx="5133626" cy="2219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85" name="Rectangle 13"/>
          <p:cNvSpPr>
            <a:spLocks noChangeArrowheads="1"/>
          </p:cNvSpPr>
          <p:nvPr/>
        </p:nvSpPr>
        <p:spPr bwMode="auto">
          <a:xfrm>
            <a:off x="3483970" y="2995462"/>
            <a:ext cx="2252221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600" dirty="0"/>
              <a:t>On-Chip Components</a:t>
            </a:r>
          </a:p>
        </p:txBody>
      </p:sp>
      <p:sp>
        <p:nvSpPr>
          <p:cNvPr id="1487886" name="Line 14"/>
          <p:cNvSpPr>
            <a:spLocks noChangeShapeType="1"/>
          </p:cNvSpPr>
          <p:nvPr/>
        </p:nvSpPr>
        <p:spPr bwMode="auto">
          <a:xfrm flipV="1">
            <a:off x="3681958" y="2617187"/>
            <a:ext cx="5791200" cy="1676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87" name="Line 15"/>
          <p:cNvSpPr>
            <a:spLocks noChangeShapeType="1"/>
          </p:cNvSpPr>
          <p:nvPr/>
        </p:nvSpPr>
        <p:spPr bwMode="auto">
          <a:xfrm>
            <a:off x="3778796" y="5066701"/>
            <a:ext cx="5541962" cy="2174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88" name="Rectangle 16"/>
          <p:cNvSpPr>
            <a:spLocks noChangeArrowheads="1"/>
          </p:cNvSpPr>
          <p:nvPr/>
        </p:nvSpPr>
        <p:spPr bwMode="auto">
          <a:xfrm>
            <a:off x="3404146" y="4360262"/>
            <a:ext cx="355600" cy="6937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89" name="Rectangle 17"/>
          <p:cNvSpPr>
            <a:spLocks noChangeArrowheads="1"/>
          </p:cNvSpPr>
          <p:nvPr/>
        </p:nvSpPr>
        <p:spPr bwMode="auto">
          <a:xfrm rot="5400000">
            <a:off x="3114427" y="4632519"/>
            <a:ext cx="101123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600"/>
              <a:t>RegFile</a:t>
            </a:r>
          </a:p>
        </p:txBody>
      </p:sp>
      <p:sp>
        <p:nvSpPr>
          <p:cNvPr id="1487891" name="Rectangle 19" descr="10%"/>
          <p:cNvSpPr>
            <a:spLocks noChangeArrowheads="1"/>
          </p:cNvSpPr>
          <p:nvPr/>
        </p:nvSpPr>
        <p:spPr bwMode="auto">
          <a:xfrm>
            <a:off x="7699571" y="3510596"/>
            <a:ext cx="1041400" cy="1350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7892" name="Rectangle 20"/>
          <p:cNvSpPr>
            <a:spLocks noChangeArrowheads="1"/>
          </p:cNvSpPr>
          <p:nvPr/>
        </p:nvSpPr>
        <p:spPr bwMode="auto">
          <a:xfrm>
            <a:off x="7744914" y="3815395"/>
            <a:ext cx="97770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Main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Memory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(DRAM)</a:t>
            </a:r>
          </a:p>
        </p:txBody>
      </p:sp>
      <p:sp>
        <p:nvSpPr>
          <p:cNvPr id="1487893" name="Rectangle 21"/>
          <p:cNvSpPr>
            <a:spLocks noChangeArrowheads="1"/>
          </p:cNvSpPr>
          <p:nvPr/>
        </p:nvSpPr>
        <p:spPr bwMode="auto">
          <a:xfrm rot="5400000">
            <a:off x="4514758" y="4516040"/>
            <a:ext cx="788679" cy="582211"/>
          </a:xfrm>
          <a:prstGeom prst="rect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Data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1487895" name="Rectangle 23"/>
          <p:cNvSpPr>
            <a:spLocks noChangeArrowheads="1"/>
          </p:cNvSpPr>
          <p:nvPr/>
        </p:nvSpPr>
        <p:spPr bwMode="auto">
          <a:xfrm rot="5400000">
            <a:off x="4522694" y="3830240"/>
            <a:ext cx="788679" cy="582211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600" dirty="0" err="1">
                <a:solidFill>
                  <a:srgbClr val="000000"/>
                </a:solidFill>
              </a:rPr>
              <a:t>Instr</a:t>
            </a:r>
            <a:endParaRPr lang="en-US" sz="1600" dirty="0">
              <a:solidFill>
                <a:srgbClr val="000000"/>
              </a:solidFill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</p:txBody>
      </p:sp>
      <p:sp>
        <p:nvSpPr>
          <p:cNvPr id="1487901" name="Rectangle 29"/>
          <p:cNvSpPr>
            <a:spLocks noChangeArrowheads="1"/>
          </p:cNvSpPr>
          <p:nvPr/>
        </p:nvSpPr>
        <p:spPr bwMode="auto">
          <a:xfrm>
            <a:off x="1624559" y="5436588"/>
            <a:ext cx="9499075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/>
              <a:t>Speed (cycles):        </a:t>
            </a:r>
            <a:r>
              <a:rPr lang="en-US" dirty="0">
                <a:cs typeface="Arial" charset="0"/>
              </a:rPr>
              <a:t>½</a:t>
            </a:r>
            <a:r>
              <a:rPr lang="en-US" dirty="0"/>
              <a:t>’s                     1’s                           10’s               100’s               1,000,000’s</a:t>
            </a:r>
          </a:p>
        </p:txBody>
      </p:sp>
      <p:sp>
        <p:nvSpPr>
          <p:cNvPr id="1487902" name="Rectangle 30"/>
          <p:cNvSpPr>
            <a:spLocks noChangeArrowheads="1"/>
          </p:cNvSpPr>
          <p:nvPr/>
        </p:nvSpPr>
        <p:spPr bwMode="auto">
          <a:xfrm>
            <a:off x="1624559" y="5817588"/>
            <a:ext cx="8915005" cy="286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spAutoFit/>
          </a:bodyPr>
          <a:lstStyle/>
          <a:p>
            <a:pPr>
              <a:lnSpc>
                <a:spcPct val="85000"/>
              </a:lnSpc>
            </a:pPr>
            <a:r>
              <a:rPr lang="en-US" b="1" dirty="0"/>
              <a:t>Size (bytes):    </a:t>
            </a:r>
            <a:r>
              <a:rPr lang="en-US" dirty="0"/>
              <a:t>     100’s   </a:t>
            </a:r>
            <a:r>
              <a:rPr lang="en-US" b="1" dirty="0"/>
              <a:t>      </a:t>
            </a:r>
            <a:r>
              <a:rPr lang="en-US" dirty="0"/>
              <a:t>         10K’s                         M’s                    G’s                      T’s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932528" y="6188091"/>
            <a:ext cx="7924800" cy="522194"/>
            <a:chOff x="481357" y="4658696"/>
            <a:chExt cx="7924800" cy="522194"/>
          </a:xfrm>
        </p:grpSpPr>
        <p:sp>
          <p:nvSpPr>
            <p:cNvPr id="1487903" name="Rectangle 31"/>
            <p:cNvSpPr>
              <a:spLocks noChangeArrowheads="1"/>
            </p:cNvSpPr>
            <p:nvPr/>
          </p:nvSpPr>
          <p:spPr bwMode="auto">
            <a:xfrm>
              <a:off x="481357" y="4658696"/>
              <a:ext cx="7924800" cy="5221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b="1" dirty="0"/>
                <a:t> Cost/bit:         </a:t>
              </a:r>
              <a:r>
                <a:rPr lang="en-US" dirty="0"/>
                <a:t>highest                                                                                                 lowest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2739264" y="4817788"/>
              <a:ext cx="4743860" cy="1049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" descr="10%"/>
          <p:cNvSpPr>
            <a:spLocks noChangeArrowheads="1"/>
          </p:cNvSpPr>
          <p:nvPr/>
        </p:nvSpPr>
        <p:spPr bwMode="auto">
          <a:xfrm>
            <a:off x="6411143" y="3434395"/>
            <a:ext cx="887873" cy="1600200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0488" tIns="44450" rIns="90488" bIns="0">
            <a:norm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Third-Level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Cache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(SRAM)</a:t>
            </a:r>
          </a:p>
        </p:txBody>
      </p:sp>
    </p:spTree>
    <p:extLst>
      <p:ext uri="{BB962C8B-B14F-4D97-AF65-F5344CB8AC3E}">
        <p14:creationId xmlns:p14="http://schemas.microsoft.com/office/powerpoint/2010/main" val="413874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7884" grpId="0" animBg="1"/>
      <p:bldP spid="1487885" grpId="0" autoUpdateAnimBg="0"/>
      <p:bldP spid="1487901" grpId="0"/>
      <p:bldP spid="14879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9FDC-B4D7-43F8-85CA-1909DF45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memory performance and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45AB7-713D-4072-A276-F4CF93FCD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5DFC2C-B15C-42F2-B024-50EDFF4B2B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67" y="2063896"/>
            <a:ext cx="11779365" cy="2516196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AC654D0-4747-4AD9-ABB6-94C50C0B1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6980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Handling Stores with Write-Through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Store instructions write to memory, changing values</a:t>
            </a:r>
          </a:p>
          <a:p>
            <a:r>
              <a:rPr lang="en-US" dirty="0"/>
              <a:t>Need to make sure cache and memory have same values on writes: 2 policies</a:t>
            </a:r>
          </a:p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1) Write-Through Policy</a:t>
            </a:r>
            <a:r>
              <a:rPr lang="en-US" dirty="0"/>
              <a:t>: (a) write cache and (b) write </a:t>
            </a:r>
            <a:r>
              <a:rPr lang="en-US" i="1" dirty="0"/>
              <a:t>through </a:t>
            </a:r>
            <a:r>
              <a:rPr lang="en-US" dirty="0"/>
              <a:t>the cache to memory</a:t>
            </a:r>
          </a:p>
          <a:p>
            <a:pPr lvl="1"/>
            <a:r>
              <a:rPr lang="en-US" dirty="0"/>
              <a:t>Every write eventually gets to memory.</a:t>
            </a:r>
          </a:p>
          <a:p>
            <a:pPr lvl="1"/>
            <a:r>
              <a:rPr lang="en-US" dirty="0"/>
              <a:t>Too slow, so include a Write Buffer to allow processor to continue once data in the Buffer.</a:t>
            </a:r>
          </a:p>
          <a:p>
            <a:pPr lvl="1"/>
            <a:r>
              <a:rPr lang="en-US" dirty="0"/>
              <a:t>Buffer updates memory in parallel to processor.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7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>
            <a:stCxn id="55" idx="2"/>
          </p:cNvCxnSpPr>
          <p:nvPr/>
        </p:nvCxnSpPr>
        <p:spPr>
          <a:xfrm rot="16200000" flipH="1">
            <a:off x="7829210" y="4623969"/>
            <a:ext cx="1297212" cy="1299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Write-Through Cache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968" y="1644445"/>
            <a:ext cx="6568983" cy="4527755"/>
          </a:xfrm>
        </p:spPr>
        <p:txBody>
          <a:bodyPr>
            <a:normAutofit/>
          </a:bodyPr>
          <a:lstStyle/>
          <a:p>
            <a:r>
              <a:rPr lang="en-US" dirty="0"/>
              <a:t>Write both values in cache and in memory.</a:t>
            </a:r>
          </a:p>
          <a:p>
            <a:r>
              <a:rPr lang="en-US" dirty="0"/>
              <a:t>Write buffer stops CPU from stalling if memory cannot keep up.</a:t>
            </a:r>
          </a:p>
          <a:p>
            <a:r>
              <a:rPr lang="en-US" dirty="0"/>
              <a:t>Write buffer may have multiple entries to absorb bursts of writes.</a:t>
            </a:r>
          </a:p>
          <a:p>
            <a:r>
              <a:rPr lang="en-US" dirty="0"/>
              <a:t>What if store misses in cache?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86869" y="322404"/>
            <a:ext cx="3853109" cy="8394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Processor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457611" y="1240471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59560" y="1240471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72493" y="1926271"/>
            <a:ext cx="3824568" cy="2531743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235709" y="1828299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421325" y="4517071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95846" y="4517071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915305" y="5299880"/>
            <a:ext cx="3781756" cy="6846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Memory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9784618" y="1164270"/>
            <a:ext cx="1660893" cy="4114802"/>
            <a:chOff x="5380604" y="1812156"/>
            <a:chExt cx="3015299" cy="4114802"/>
          </a:xfrm>
        </p:grpSpPr>
        <p:cxnSp>
          <p:nvCxnSpPr>
            <p:cNvPr id="45" name="Straight Arrow Connector 44"/>
            <p:cNvCxnSpPr>
              <a:stCxn id="13" idx="2"/>
            </p:cNvCxnSpPr>
            <p:nvPr/>
          </p:nvCxnSpPr>
          <p:spPr>
            <a:xfrm>
              <a:off x="7649136" y="4623132"/>
              <a:ext cx="55069" cy="1303826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892883" y="2568406"/>
              <a:ext cx="1512503" cy="4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7"/>
            <p:cNvGrpSpPr/>
            <p:nvPr/>
          </p:nvGrpSpPr>
          <p:grpSpPr>
            <a:xfrm>
              <a:off x="6890647" y="3324660"/>
              <a:ext cx="1505256" cy="1298472"/>
              <a:chOff x="6890647" y="3324660"/>
              <a:chExt cx="1505256" cy="129847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921325" y="3324660"/>
                <a:ext cx="1455619" cy="12984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>
                <a:stCxn id="13" idx="1"/>
                <a:endCxn id="13" idx="3"/>
              </p:cNvCxnSpPr>
              <p:nvPr/>
            </p:nvCxnSpPr>
            <p:spPr>
              <a:xfrm rot="10800000" flipH="1">
                <a:off x="6921324" y="3973896"/>
                <a:ext cx="145561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910474" y="3659035"/>
                <a:ext cx="148542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890647" y="4263434"/>
                <a:ext cx="148542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Straight Arrow Connector 42"/>
            <p:cNvCxnSpPr/>
            <p:nvPr/>
          </p:nvCxnSpPr>
          <p:spPr>
            <a:xfrm>
              <a:off x="5905806" y="4707756"/>
              <a:ext cx="1798404" cy="304802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68" idx="2"/>
            </p:cNvCxnSpPr>
            <p:nvPr/>
          </p:nvCxnSpPr>
          <p:spPr>
            <a:xfrm rot="5400000">
              <a:off x="6127406" y="3296424"/>
              <a:ext cx="304800" cy="1798403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1" name="Straight Arrow Connector 50"/>
          <p:cNvCxnSpPr>
            <a:endCxn id="55" idx="0"/>
          </p:cNvCxnSpPr>
          <p:nvPr/>
        </p:nvCxnSpPr>
        <p:spPr>
          <a:xfrm rot="16200000" flipH="1">
            <a:off x="7697496" y="1909566"/>
            <a:ext cx="1512504" cy="35141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53"/>
          <p:cNvGrpSpPr/>
          <p:nvPr/>
        </p:nvGrpSpPr>
        <p:grpSpPr>
          <a:xfrm>
            <a:off x="8016510" y="2683388"/>
            <a:ext cx="902593" cy="1298472"/>
            <a:chOff x="6890650" y="3324660"/>
            <a:chExt cx="1505253" cy="12984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5" name="Rectangle 54"/>
            <p:cNvSpPr/>
            <p:nvPr/>
          </p:nvSpPr>
          <p:spPr>
            <a:xfrm>
              <a:off x="6921325" y="3324660"/>
              <a:ext cx="1455619" cy="12984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>
              <a:stCxn id="55" idx="1"/>
              <a:endCxn id="55" idx="3"/>
            </p:cNvCxnSpPr>
            <p:nvPr/>
          </p:nvCxnSpPr>
          <p:spPr>
            <a:xfrm rot="10800000" flipH="1">
              <a:off x="6921324" y="3973896"/>
              <a:ext cx="145561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10474" y="3659035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890650" y="4263434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8178490" y="298875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1022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855662" y="296896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62" name="Rectangle 61"/>
          <p:cNvSpPr/>
          <p:nvPr/>
        </p:nvSpPr>
        <p:spPr>
          <a:xfrm flipH="1">
            <a:off x="8268002" y="2622851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252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855662" y="3250507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759709" y="3602670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855662" y="260479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8214183" y="3313344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131</a:t>
            </a:r>
          </a:p>
        </p:txBody>
      </p:sp>
      <p:sp>
        <p:nvSpPr>
          <p:cNvPr id="67" name="Rectangle 66"/>
          <p:cNvSpPr/>
          <p:nvPr/>
        </p:nvSpPr>
        <p:spPr>
          <a:xfrm flipH="1">
            <a:off x="8224946" y="3637934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2041</a:t>
            </a:r>
          </a:p>
        </p:txBody>
      </p:sp>
      <p:sp>
        <p:nvSpPr>
          <p:cNvPr id="68" name="Rectangle 67"/>
          <p:cNvSpPr/>
          <p:nvPr/>
        </p:nvSpPr>
        <p:spPr>
          <a:xfrm>
            <a:off x="9083309" y="3831270"/>
            <a:ext cx="762000" cy="228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9845309" y="3834899"/>
            <a:ext cx="791029" cy="2249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83" name="Freeform 82"/>
          <p:cNvSpPr/>
          <p:nvPr/>
        </p:nvSpPr>
        <p:spPr>
          <a:xfrm>
            <a:off x="8475827" y="2329041"/>
            <a:ext cx="836083" cy="1483179"/>
          </a:xfrm>
          <a:custGeom>
            <a:avLst/>
            <a:gdLst>
              <a:gd name="connsiteX0" fmla="*/ 0 w 867833"/>
              <a:gd name="connsiteY0" fmla="*/ 21167 h 1672167"/>
              <a:gd name="connsiteX1" fmla="*/ 825500 w 867833"/>
              <a:gd name="connsiteY1" fmla="*/ 0 h 1672167"/>
              <a:gd name="connsiteX2" fmla="*/ 867833 w 867833"/>
              <a:gd name="connsiteY2" fmla="*/ 1672167 h 16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833" h="1672167">
                <a:moveTo>
                  <a:pt x="0" y="21167"/>
                </a:moveTo>
                <a:lnTo>
                  <a:pt x="825500" y="0"/>
                </a:lnTo>
                <a:lnTo>
                  <a:pt x="867833" y="1672167"/>
                </a:lnTo>
              </a:path>
            </a:pathLst>
          </a:cu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 flipH="1">
            <a:off x="10226309" y="2329041"/>
            <a:ext cx="809171" cy="1513019"/>
          </a:xfrm>
          <a:custGeom>
            <a:avLst/>
            <a:gdLst>
              <a:gd name="connsiteX0" fmla="*/ 0 w 867833"/>
              <a:gd name="connsiteY0" fmla="*/ 21167 h 1672167"/>
              <a:gd name="connsiteX1" fmla="*/ 825500 w 867833"/>
              <a:gd name="connsiteY1" fmla="*/ 0 h 1672167"/>
              <a:gd name="connsiteX2" fmla="*/ 867833 w 867833"/>
              <a:gd name="connsiteY2" fmla="*/ 1672167 h 16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833" h="1672167">
                <a:moveTo>
                  <a:pt x="0" y="21167"/>
                </a:moveTo>
                <a:lnTo>
                  <a:pt x="825500" y="0"/>
                </a:lnTo>
                <a:lnTo>
                  <a:pt x="867833" y="1672167"/>
                </a:lnTo>
              </a:path>
            </a:pathLst>
          </a:custGeom>
          <a:ln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9159509" y="3145471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Write Buffer</a:t>
            </a:r>
          </a:p>
        </p:txBody>
      </p:sp>
    </p:spTree>
    <p:extLst>
      <p:ext uri="{BB962C8B-B14F-4D97-AF65-F5344CB8AC3E}">
        <p14:creationId xmlns:p14="http://schemas.microsoft.com/office/powerpoint/2010/main" val="120279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Stores with Write-Back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rgbClr val="0000FF"/>
                </a:solidFill>
              </a:rPr>
              <a:t>2) Write-Back Policy</a:t>
            </a:r>
            <a:r>
              <a:rPr lang="en-US" dirty="0"/>
              <a:t>: write only to cache and then write cache block </a:t>
            </a:r>
            <a:r>
              <a:rPr lang="en-US" i="1" dirty="0"/>
              <a:t>back </a:t>
            </a:r>
            <a:r>
              <a:rPr lang="en-US" dirty="0"/>
              <a:t>to memory when it is evicted from the cache.</a:t>
            </a:r>
          </a:p>
          <a:p>
            <a:pPr lvl="1"/>
            <a:r>
              <a:rPr lang="en-US" dirty="0"/>
              <a:t>Writes collected in cache, only single write to memory per block.</a:t>
            </a:r>
          </a:p>
          <a:p>
            <a:pPr lvl="1"/>
            <a:r>
              <a:rPr lang="en-US" dirty="0"/>
              <a:t>Include a bit to see if wrote to block or not, and then only write back if bit is set</a:t>
            </a:r>
          </a:p>
          <a:p>
            <a:pPr lvl="2"/>
            <a:r>
              <a:rPr lang="en-US" dirty="0"/>
              <a:t>Called “</a:t>
            </a:r>
            <a:r>
              <a:rPr lang="en-US" dirty="0">
                <a:solidFill>
                  <a:srgbClr val="0000FF"/>
                </a:solidFill>
              </a:rPr>
              <a:t>dirty</a:t>
            </a:r>
            <a:r>
              <a:rPr lang="en-US" dirty="0"/>
              <a:t>” bit (writing makes it “dirty”)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Arrow Connector 52"/>
          <p:cNvCxnSpPr>
            <a:stCxn id="55" idx="2"/>
          </p:cNvCxnSpPr>
          <p:nvPr/>
        </p:nvCxnSpPr>
        <p:spPr>
          <a:xfrm rot="16200000" flipH="1">
            <a:off x="7764474" y="4703282"/>
            <a:ext cx="1297212" cy="12995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Write-Back Cache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968" y="1644445"/>
            <a:ext cx="6837017" cy="4527755"/>
          </a:xfrm>
        </p:spPr>
        <p:txBody>
          <a:bodyPr>
            <a:normAutofit/>
          </a:bodyPr>
          <a:lstStyle/>
          <a:p>
            <a:r>
              <a:rPr lang="en-US" dirty="0"/>
              <a:t>Store/cache hit, write data in cache </a:t>
            </a:r>
            <a:r>
              <a:rPr lang="en-US" i="1" dirty="0"/>
              <a:t>only </a:t>
            </a:r>
            <a:r>
              <a:rPr lang="en-US" dirty="0"/>
              <a:t>and set dirty bit</a:t>
            </a:r>
          </a:p>
          <a:p>
            <a:pPr lvl="1"/>
            <a:r>
              <a:rPr lang="en-US" dirty="0"/>
              <a:t>Memory has stale value</a:t>
            </a:r>
          </a:p>
          <a:p>
            <a:r>
              <a:rPr lang="en-US" dirty="0"/>
              <a:t>Store/cache miss, read data from memory, then update and set dirty bit</a:t>
            </a:r>
          </a:p>
          <a:p>
            <a:pPr lvl="1"/>
            <a:r>
              <a:rPr lang="en-US" dirty="0"/>
              <a:t>“Write-allocate” policy</a:t>
            </a:r>
          </a:p>
          <a:p>
            <a:r>
              <a:rPr lang="en-US" dirty="0"/>
              <a:t>Load/cache hit, use value from cache</a:t>
            </a:r>
          </a:p>
          <a:p>
            <a:r>
              <a:rPr lang="en-US" dirty="0"/>
              <a:t>On any miss, write back evicted block, only if dirty. Update cache with new block and clear dirty bit.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22133" y="387352"/>
            <a:ext cx="3853109" cy="8538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Processor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7429161" y="1319784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31110" y="1395984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807757" y="2005584"/>
            <a:ext cx="3824568" cy="2531743"/>
          </a:xfrm>
          <a:prstGeom prst="rect">
            <a:avLst/>
          </a:prstGeom>
          <a:noFill/>
          <a:ln w="28575" cap="flat" cmpd="sng" algn="ctr">
            <a:solidFill>
              <a:schemeClr val="accent1">
                <a:shade val="95000"/>
                <a:satMod val="10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170973" y="1853183"/>
            <a:ext cx="12458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Cache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581561" y="4596384"/>
            <a:ext cx="1064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Address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131110" y="4596384"/>
            <a:ext cx="80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32-bit</a:t>
            </a:r>
          </a:p>
          <a:p>
            <a:pPr algn="ctr"/>
            <a:r>
              <a:rPr lang="en-US" dirty="0"/>
              <a:t>Data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850569" y="5371261"/>
            <a:ext cx="3781756" cy="6725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Memory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10551646" y="1243583"/>
            <a:ext cx="829128" cy="4104888"/>
            <a:chOff x="6890647" y="1812156"/>
            <a:chExt cx="1505256" cy="4104888"/>
          </a:xfrm>
        </p:grpSpPr>
        <p:cxnSp>
          <p:nvCxnSpPr>
            <p:cNvPr id="45" name="Straight Arrow Connector 44"/>
            <p:cNvCxnSpPr>
              <a:stCxn id="13" idx="2"/>
            </p:cNvCxnSpPr>
            <p:nvPr/>
          </p:nvCxnSpPr>
          <p:spPr>
            <a:xfrm rot="5400000">
              <a:off x="6992752" y="5260664"/>
              <a:ext cx="1293913" cy="18848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5400000">
              <a:off x="6892883" y="2568406"/>
              <a:ext cx="1512503" cy="4"/>
            </a:xfrm>
            <a:prstGeom prst="straightConnector1">
              <a:avLst/>
            </a:prstGeom>
            <a:ln w="57150" cap="flat" cmpd="sng" algn="ctr">
              <a:solidFill>
                <a:schemeClr val="accent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7"/>
            <p:cNvGrpSpPr/>
            <p:nvPr/>
          </p:nvGrpSpPr>
          <p:grpSpPr>
            <a:xfrm>
              <a:off x="6890647" y="3324660"/>
              <a:ext cx="1505256" cy="1298472"/>
              <a:chOff x="6890647" y="3324660"/>
              <a:chExt cx="1505256" cy="1298472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921325" y="3324660"/>
                <a:ext cx="1455619" cy="129847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Connector 35"/>
              <p:cNvCxnSpPr>
                <a:stCxn id="13" idx="1"/>
                <a:endCxn id="13" idx="3"/>
              </p:cNvCxnSpPr>
              <p:nvPr/>
            </p:nvCxnSpPr>
            <p:spPr>
              <a:xfrm rot="10800000" flipH="1">
                <a:off x="6921324" y="3973896"/>
                <a:ext cx="145561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910474" y="3659035"/>
                <a:ext cx="148542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890647" y="4263434"/>
                <a:ext cx="1485429" cy="158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1" name="Straight Arrow Connector 50"/>
          <p:cNvCxnSpPr>
            <a:endCxn id="55" idx="0"/>
          </p:cNvCxnSpPr>
          <p:nvPr/>
        </p:nvCxnSpPr>
        <p:spPr>
          <a:xfrm rot="16200000" flipH="1">
            <a:off x="7632760" y="1988879"/>
            <a:ext cx="1512504" cy="35141"/>
          </a:xfrm>
          <a:prstGeom prst="straightConnector1">
            <a:avLst/>
          </a:prstGeom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53"/>
          <p:cNvGrpSpPr/>
          <p:nvPr/>
        </p:nvGrpSpPr>
        <p:grpSpPr>
          <a:xfrm>
            <a:off x="7951774" y="2762701"/>
            <a:ext cx="902593" cy="1298472"/>
            <a:chOff x="6890650" y="3324660"/>
            <a:chExt cx="1505253" cy="129847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55" name="Rectangle 54"/>
            <p:cNvSpPr/>
            <p:nvPr/>
          </p:nvSpPr>
          <p:spPr>
            <a:xfrm>
              <a:off x="6921325" y="3324660"/>
              <a:ext cx="1455619" cy="1298472"/>
            </a:xfrm>
            <a:prstGeom prst="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6" name="Straight Connector 55"/>
            <p:cNvCxnSpPr>
              <a:stCxn id="55" idx="1"/>
              <a:endCxn id="55" idx="3"/>
            </p:cNvCxnSpPr>
            <p:nvPr/>
          </p:nvCxnSpPr>
          <p:spPr>
            <a:xfrm rot="10800000" flipH="1">
              <a:off x="6921324" y="3973896"/>
              <a:ext cx="145561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910474" y="3659035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890650" y="4263434"/>
              <a:ext cx="1485429" cy="1588"/>
            </a:xfrm>
            <a:prstGeom prst="line">
              <a:avLst/>
            </a:prstGeom>
            <a:grpFill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8113754" y="3068068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1022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0790926" y="304827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99</a:t>
            </a:r>
          </a:p>
        </p:txBody>
      </p:sp>
      <p:sp>
        <p:nvSpPr>
          <p:cNvPr id="62" name="Rectangle 61"/>
          <p:cNvSpPr/>
          <p:nvPr/>
        </p:nvSpPr>
        <p:spPr>
          <a:xfrm flipH="1">
            <a:off x="8203266" y="2702164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252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790926" y="3329820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64" name="Rectangle 63"/>
          <p:cNvSpPr/>
          <p:nvPr/>
        </p:nvSpPr>
        <p:spPr>
          <a:xfrm>
            <a:off x="10694973" y="3681983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790926" y="2684108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66" name="Rectangle 65"/>
          <p:cNvSpPr/>
          <p:nvPr/>
        </p:nvSpPr>
        <p:spPr>
          <a:xfrm flipH="1">
            <a:off x="8149447" y="3392657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131</a:t>
            </a:r>
          </a:p>
        </p:txBody>
      </p:sp>
      <p:sp>
        <p:nvSpPr>
          <p:cNvPr id="67" name="Rectangle 66"/>
          <p:cNvSpPr/>
          <p:nvPr/>
        </p:nvSpPr>
        <p:spPr>
          <a:xfrm flipH="1">
            <a:off x="8160210" y="3717247"/>
            <a:ext cx="775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2041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0161573" y="2767583"/>
            <a:ext cx="3810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161573" y="3072383"/>
            <a:ext cx="3810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161573" y="3377183"/>
            <a:ext cx="3810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161573" y="3681983"/>
            <a:ext cx="381000" cy="304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9170973" y="3072384"/>
            <a:ext cx="817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Dirty Bits</a:t>
            </a:r>
          </a:p>
        </p:txBody>
      </p:sp>
      <p:sp>
        <p:nvSpPr>
          <p:cNvPr id="71" name="Left Brace 70"/>
          <p:cNvSpPr/>
          <p:nvPr/>
        </p:nvSpPr>
        <p:spPr>
          <a:xfrm>
            <a:off x="9780573" y="2767583"/>
            <a:ext cx="228600" cy="1295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AEC2E-80A1-43CB-963F-B4C8B83B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K"/>
          </a:p>
        </p:txBody>
      </p:sp>
      <p:pic>
        <p:nvPicPr>
          <p:cNvPr id="6" name="Content Placeholder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3CCC2EC7-29BD-47F1-8110-492CB2CE6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03311" y="79460"/>
            <a:ext cx="4923132" cy="663504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857334-A67C-4B08-BF69-F0679B5D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54</a:t>
            </a:fld>
            <a:endParaRPr lang="en-US" dirty="0"/>
          </a:p>
        </p:txBody>
      </p:sp>
      <p:pic>
        <p:nvPicPr>
          <p:cNvPr id="8" name="Picture 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017E420-FE68-4F74-8ED2-6DCBB06F97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583" y="0"/>
            <a:ext cx="5352585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80CDD6-D652-4550-98DB-3F5B1F1A24B1}"/>
              </a:ext>
            </a:extLst>
          </p:cNvPr>
          <p:cNvSpPr/>
          <p:nvPr/>
        </p:nvSpPr>
        <p:spPr>
          <a:xfrm>
            <a:off x="3654208" y="6166263"/>
            <a:ext cx="37268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dirty="0"/>
              <a:t>https://en.wikipedia.org/wiki/Cache_(computing)</a:t>
            </a:r>
          </a:p>
        </p:txBody>
      </p:sp>
    </p:spTree>
    <p:extLst>
      <p:ext uri="{BB962C8B-B14F-4D97-AF65-F5344CB8AC3E}">
        <p14:creationId xmlns:p14="http://schemas.microsoft.com/office/powerpoint/2010/main" val="284135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Write-Through vs. Write-Back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968" y="1644445"/>
            <a:ext cx="5078144" cy="4527755"/>
          </a:xfrm>
        </p:spPr>
        <p:txBody>
          <a:bodyPr/>
          <a:lstStyle/>
          <a:p>
            <a:r>
              <a:rPr lang="en-US" dirty="0"/>
              <a:t>Write-Through:</a:t>
            </a:r>
          </a:p>
          <a:p>
            <a:pPr lvl="1"/>
            <a:r>
              <a:rPr lang="en-US" dirty="0"/>
              <a:t>Simpler control logic</a:t>
            </a:r>
          </a:p>
          <a:p>
            <a:pPr lvl="1"/>
            <a:r>
              <a:rPr lang="en-US" dirty="0"/>
              <a:t>More predictable timing simplifies processor control logic</a:t>
            </a:r>
          </a:p>
          <a:p>
            <a:pPr lvl="1"/>
            <a:r>
              <a:rPr lang="en-US" dirty="0"/>
              <a:t>Easier to make reliable, since memory always has copy of data (big idea: Redundancy!)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48242" y="1600200"/>
            <a:ext cx="5963830" cy="4525963"/>
          </a:xfrm>
        </p:spPr>
        <p:txBody>
          <a:bodyPr/>
          <a:lstStyle/>
          <a:p>
            <a:r>
              <a:rPr lang="en-US" sz="2800" dirty="0"/>
              <a:t>Write-Back</a:t>
            </a:r>
          </a:p>
          <a:p>
            <a:pPr lvl="1"/>
            <a:r>
              <a:rPr lang="en-US" sz="2400" dirty="0"/>
              <a:t>More complex control logic</a:t>
            </a:r>
          </a:p>
          <a:p>
            <a:pPr lvl="1"/>
            <a:r>
              <a:rPr lang="en-US" sz="2400" dirty="0"/>
              <a:t>More variable timing (0,1,2 memory accesses per cache access)</a:t>
            </a:r>
          </a:p>
          <a:p>
            <a:pPr lvl="1"/>
            <a:r>
              <a:rPr lang="en-US" sz="2400" dirty="0"/>
              <a:t>Usually reduces write traffic</a:t>
            </a:r>
          </a:p>
          <a:p>
            <a:pPr lvl="1"/>
            <a:r>
              <a:rPr lang="en-US" sz="2400" dirty="0"/>
              <a:t>Harder to make reliable, sometimes cache has only copy </a:t>
            </a:r>
            <a:r>
              <a:rPr lang="en-US" sz="2400"/>
              <a:t>of data.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2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F0FF-C004-4F4A-ADEC-D8677680F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78724-6E93-4167-88EF-E73072662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4445"/>
            <a:ext cx="11317912" cy="452775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Principle of Locality for Libraries /Computer Memory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Hierarchy of memories (speed/size/cost per bit) to exploit locality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Cache – copy of data at the lower level in memory hierarchy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Direct Mapped, Set Associative and Fully Associative to find block in cache using Tag field and Valid bit for Hit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/>
              <a:t>Cache design choice: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Write-Through vs. Write-Back</a:t>
            </a:r>
          </a:p>
          <a:p>
            <a:pPr marL="274320" lvl="1" indent="0">
              <a:buNone/>
            </a:pPr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6AC4E-B226-43DD-B479-A298B1D8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2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FA12-527E-40FB-B158-5F73F7963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B3CFA-8661-43A4-97B4-0B0A2E28F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Read 5.1-5.3 in </a:t>
            </a:r>
            <a:r>
              <a:rPr lang="en-US" dirty="0"/>
              <a:t>David Patterson and John Hennessy, Computer Organization and Design, 5th edition, Morgan Kaufmann, 2014.</a:t>
            </a:r>
          </a:p>
          <a:p>
            <a:endParaRPr lang="en-H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413523-02B2-4D60-8996-CF4B1F0D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37685-5AA5-4631-9A54-9382D8C0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5E691-1BE8-48F9-B82C-7F9D0C93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This set of slides are prepared largely based on</a:t>
            </a:r>
          </a:p>
          <a:p>
            <a:pPr lvl="1"/>
            <a:r>
              <a:rPr lang="en-HK" dirty="0"/>
              <a:t>The slides prepared by K. </a:t>
            </a:r>
            <a:r>
              <a:rPr lang="en-HK" dirty="0" err="1"/>
              <a:t>Asanovic</a:t>
            </a:r>
            <a:r>
              <a:rPr lang="en-HK" dirty="0"/>
              <a:t> &amp; V. </a:t>
            </a:r>
            <a:r>
              <a:rPr lang="en-HK" dirty="0" err="1"/>
              <a:t>Stojanovic</a:t>
            </a:r>
            <a:r>
              <a:rPr lang="en-HK" dirty="0"/>
              <a:t> for CS61C at UC/Berkeley (</a:t>
            </a:r>
            <a:r>
              <a:rPr lang="en-US" dirty="0">
                <a:hlinkClick r:id="rId2"/>
              </a:rPr>
              <a:t>http://inst.eecs.Berkeley.edu/~cs61c/sp15</a:t>
            </a:r>
            <a:r>
              <a:rPr lang="en-HK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41E73-9AEC-42D0-A1D3-C0B954DA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6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1314-D3B9-436B-8B14-AC46E9F5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/>
              <a:t>SRAM vs DRAM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F99E1-7474-4A1F-A006-80E3544A6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2E388-4548-4046-AA66-15B770B0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11">
            <a:extLst>
              <a:ext uri="{FF2B5EF4-FFF2-40B4-BE49-F238E27FC236}">
                <a16:creationId xmlns:a16="http://schemas.microsoft.com/office/drawing/2014/main" id="{4F903AAF-2130-4525-BE4B-BE002A4FB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94" y="1782758"/>
            <a:ext cx="9062011" cy="42511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16A9DE3-3F21-405C-8834-0B03576A4CE9}"/>
                  </a:ext>
                </a:extLst>
              </p14:cNvPr>
              <p14:cNvContentPartPr/>
              <p14:nvPr/>
            </p14:nvContentPartPr>
            <p14:xfrm>
              <a:off x="2718902" y="2637832"/>
              <a:ext cx="1068480" cy="5909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16A9DE3-3F21-405C-8834-0B03576A4C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9902" y="2628835"/>
                <a:ext cx="1086120" cy="60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C86B486-A903-4C67-96B5-984FD46A4F7F}"/>
                  </a:ext>
                </a:extLst>
              </p14:cNvPr>
              <p14:cNvContentPartPr/>
              <p14:nvPr/>
            </p14:nvContentPartPr>
            <p14:xfrm>
              <a:off x="9726482" y="2702632"/>
              <a:ext cx="607140" cy="6474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C86B486-A903-4C67-96B5-984FD46A4F7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717485" y="2693639"/>
                <a:ext cx="624775" cy="665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9802297-F22C-458D-A09A-DB6DE3F06047}"/>
                  </a:ext>
                </a:extLst>
              </p14:cNvPr>
              <p14:cNvContentPartPr/>
              <p14:nvPr/>
            </p14:nvContentPartPr>
            <p14:xfrm>
              <a:off x="10705682" y="2726932"/>
              <a:ext cx="1319580" cy="4291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9802297-F22C-458D-A09A-DB6DE3F0604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696681" y="2717932"/>
                <a:ext cx="1337222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2390DF5-4FBE-4324-A38C-83990D0A3C0D}"/>
                  </a:ext>
                </a:extLst>
              </p14:cNvPr>
              <p14:cNvContentPartPr/>
              <p14:nvPr/>
            </p14:nvContentPartPr>
            <p14:xfrm>
              <a:off x="3617102" y="3625132"/>
              <a:ext cx="186300" cy="129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2390DF5-4FBE-4324-A38C-83990D0A3C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08111" y="3616157"/>
                <a:ext cx="203923" cy="147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93E82683-0C07-4656-801E-A3D9D89069D3}"/>
                  </a:ext>
                </a:extLst>
              </p14:cNvPr>
              <p14:cNvContentPartPr/>
              <p14:nvPr/>
            </p14:nvContentPartPr>
            <p14:xfrm>
              <a:off x="7355522" y="4199692"/>
              <a:ext cx="137700" cy="2511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93E82683-0C07-4656-801E-A3D9D89069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346557" y="4190698"/>
                <a:ext cx="155271" cy="26872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715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31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Processor-DRAM Gap (latency)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A7700-1D3E-4093-91BE-FF60A736C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F3E1-965A-FF41-A9E3-F440928C2F1D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23" name="Group 322"/>
          <p:cNvGrpSpPr/>
          <p:nvPr/>
        </p:nvGrpSpPr>
        <p:grpSpPr>
          <a:xfrm>
            <a:off x="1562916" y="1636057"/>
            <a:ext cx="9105084" cy="4483055"/>
            <a:chOff x="38916" y="990600"/>
            <a:chExt cx="9105084" cy="4483055"/>
          </a:xfrm>
        </p:grpSpPr>
        <p:sp>
          <p:nvSpPr>
            <p:cNvPr id="1420291" name="Rectangle 3"/>
            <p:cNvSpPr>
              <a:spLocks noChangeArrowheads="1"/>
            </p:cNvSpPr>
            <p:nvPr/>
          </p:nvSpPr>
          <p:spPr bwMode="auto">
            <a:xfrm>
              <a:off x="4038600" y="4953000"/>
              <a:ext cx="905623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latin typeface="Calibri"/>
                  <a:cs typeface="Calibri"/>
                </a:rPr>
                <a:t>Time</a:t>
              </a:r>
            </a:p>
          </p:txBody>
        </p:sp>
        <p:sp>
          <p:nvSpPr>
            <p:cNvPr id="1420292" name="Rectangle 4"/>
            <p:cNvSpPr>
              <a:spLocks noChangeArrowheads="1"/>
            </p:cNvSpPr>
            <p:nvPr/>
          </p:nvSpPr>
          <p:spPr bwMode="auto">
            <a:xfrm>
              <a:off x="3886200" y="990600"/>
              <a:ext cx="2801938" cy="4591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latin typeface="Calibri"/>
                  <a:cs typeface="Calibri"/>
                </a:rPr>
                <a:t>µProc 60%/year</a:t>
              </a:r>
            </a:p>
          </p:txBody>
        </p:sp>
        <p:sp>
          <p:nvSpPr>
            <p:cNvPr id="1420293" name="Rectangle 5"/>
            <p:cNvSpPr>
              <a:spLocks noChangeArrowheads="1"/>
            </p:cNvSpPr>
            <p:nvPr/>
          </p:nvSpPr>
          <p:spPr bwMode="auto">
            <a:xfrm>
              <a:off x="7696200" y="3200400"/>
              <a:ext cx="1447800" cy="76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latin typeface="Calibri"/>
                  <a:cs typeface="Calibri"/>
                </a:rPr>
                <a:t>DRAM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latin typeface="Calibri"/>
                  <a:cs typeface="Calibri"/>
                </a:rPr>
                <a:t>7%/year</a:t>
              </a:r>
            </a:p>
          </p:txBody>
        </p:sp>
        <p:sp>
          <p:nvSpPr>
            <p:cNvPr id="1420294" name="Arc 6"/>
            <p:cNvSpPr>
              <a:spLocks/>
            </p:cNvSpPr>
            <p:nvPr/>
          </p:nvSpPr>
          <p:spPr bwMode="auto">
            <a:xfrm>
              <a:off x="7572375" y="3505200"/>
              <a:ext cx="200025" cy="317500"/>
            </a:xfrm>
            <a:custGeom>
              <a:avLst/>
              <a:gdLst>
                <a:gd name="G0" fmla="+- 21599 0 0"/>
                <a:gd name="G1" fmla="+- 20439 0 0"/>
                <a:gd name="G2" fmla="+- 21600 0 0"/>
                <a:gd name="T0" fmla="*/ 0 w 21599"/>
                <a:gd name="T1" fmla="*/ 20268 h 20439"/>
                <a:gd name="T2" fmla="*/ 14614 w 21599"/>
                <a:gd name="T3" fmla="*/ 0 h 20439"/>
                <a:gd name="T4" fmla="*/ 21599 w 21599"/>
                <a:gd name="T5" fmla="*/ 20439 h 20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20439" fill="none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</a:path>
                <a:path w="21599" h="20439" stroke="0" extrusionOk="0">
                  <a:moveTo>
                    <a:pt x="-1" y="20267"/>
                  </a:moveTo>
                  <a:cubicBezTo>
                    <a:pt x="72" y="11093"/>
                    <a:pt x="5932" y="2966"/>
                    <a:pt x="14613" y="-1"/>
                  </a:cubicBezTo>
                  <a:lnTo>
                    <a:pt x="21599" y="20439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5" name="Line 7"/>
            <p:cNvSpPr>
              <a:spLocks noChangeShapeType="1"/>
            </p:cNvSpPr>
            <p:nvPr/>
          </p:nvSpPr>
          <p:spPr bwMode="auto">
            <a:xfrm>
              <a:off x="1631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6" name="Line 8"/>
            <p:cNvSpPr>
              <a:spLocks noChangeShapeType="1"/>
            </p:cNvSpPr>
            <p:nvPr/>
          </p:nvSpPr>
          <p:spPr bwMode="auto">
            <a:xfrm>
              <a:off x="1717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7" name="Line 9"/>
            <p:cNvSpPr>
              <a:spLocks noChangeShapeType="1"/>
            </p:cNvSpPr>
            <p:nvPr/>
          </p:nvSpPr>
          <p:spPr bwMode="auto">
            <a:xfrm>
              <a:off x="1803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8" name="Line 10"/>
            <p:cNvSpPr>
              <a:spLocks noChangeShapeType="1"/>
            </p:cNvSpPr>
            <p:nvPr/>
          </p:nvSpPr>
          <p:spPr bwMode="auto">
            <a:xfrm>
              <a:off x="1889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299" name="Line 11"/>
            <p:cNvSpPr>
              <a:spLocks noChangeShapeType="1"/>
            </p:cNvSpPr>
            <p:nvPr/>
          </p:nvSpPr>
          <p:spPr bwMode="auto">
            <a:xfrm>
              <a:off x="1974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0" name="Line 12"/>
            <p:cNvSpPr>
              <a:spLocks noChangeShapeType="1"/>
            </p:cNvSpPr>
            <p:nvPr/>
          </p:nvSpPr>
          <p:spPr bwMode="auto">
            <a:xfrm>
              <a:off x="2060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1" name="Line 13"/>
            <p:cNvSpPr>
              <a:spLocks noChangeShapeType="1"/>
            </p:cNvSpPr>
            <p:nvPr/>
          </p:nvSpPr>
          <p:spPr bwMode="auto">
            <a:xfrm>
              <a:off x="2146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2" name="Line 14"/>
            <p:cNvSpPr>
              <a:spLocks noChangeShapeType="1"/>
            </p:cNvSpPr>
            <p:nvPr/>
          </p:nvSpPr>
          <p:spPr bwMode="auto">
            <a:xfrm>
              <a:off x="2232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3" name="Line 15"/>
            <p:cNvSpPr>
              <a:spLocks noChangeShapeType="1"/>
            </p:cNvSpPr>
            <p:nvPr/>
          </p:nvSpPr>
          <p:spPr bwMode="auto">
            <a:xfrm>
              <a:off x="2317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4" name="Line 16"/>
            <p:cNvSpPr>
              <a:spLocks noChangeShapeType="1"/>
            </p:cNvSpPr>
            <p:nvPr/>
          </p:nvSpPr>
          <p:spPr bwMode="auto">
            <a:xfrm>
              <a:off x="2403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5" name="Line 17"/>
            <p:cNvSpPr>
              <a:spLocks noChangeShapeType="1"/>
            </p:cNvSpPr>
            <p:nvPr/>
          </p:nvSpPr>
          <p:spPr bwMode="auto">
            <a:xfrm>
              <a:off x="2489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6" name="Line 18"/>
            <p:cNvSpPr>
              <a:spLocks noChangeShapeType="1"/>
            </p:cNvSpPr>
            <p:nvPr/>
          </p:nvSpPr>
          <p:spPr bwMode="auto">
            <a:xfrm>
              <a:off x="2574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7" name="Line 19"/>
            <p:cNvSpPr>
              <a:spLocks noChangeShapeType="1"/>
            </p:cNvSpPr>
            <p:nvPr/>
          </p:nvSpPr>
          <p:spPr bwMode="auto">
            <a:xfrm>
              <a:off x="2660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8" name="Line 20"/>
            <p:cNvSpPr>
              <a:spLocks noChangeShapeType="1"/>
            </p:cNvSpPr>
            <p:nvPr/>
          </p:nvSpPr>
          <p:spPr bwMode="auto">
            <a:xfrm>
              <a:off x="2746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09" name="Line 21"/>
            <p:cNvSpPr>
              <a:spLocks noChangeShapeType="1"/>
            </p:cNvSpPr>
            <p:nvPr/>
          </p:nvSpPr>
          <p:spPr bwMode="auto">
            <a:xfrm>
              <a:off x="2832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0" name="Line 22"/>
            <p:cNvSpPr>
              <a:spLocks noChangeShapeType="1"/>
            </p:cNvSpPr>
            <p:nvPr/>
          </p:nvSpPr>
          <p:spPr bwMode="auto">
            <a:xfrm>
              <a:off x="2917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1" name="Line 23"/>
            <p:cNvSpPr>
              <a:spLocks noChangeShapeType="1"/>
            </p:cNvSpPr>
            <p:nvPr/>
          </p:nvSpPr>
          <p:spPr bwMode="auto">
            <a:xfrm>
              <a:off x="3003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2" name="Line 24"/>
            <p:cNvSpPr>
              <a:spLocks noChangeShapeType="1"/>
            </p:cNvSpPr>
            <p:nvPr/>
          </p:nvSpPr>
          <p:spPr bwMode="auto">
            <a:xfrm>
              <a:off x="3089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3" name="Line 25"/>
            <p:cNvSpPr>
              <a:spLocks noChangeShapeType="1"/>
            </p:cNvSpPr>
            <p:nvPr/>
          </p:nvSpPr>
          <p:spPr bwMode="auto">
            <a:xfrm>
              <a:off x="3175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4" name="Line 26"/>
            <p:cNvSpPr>
              <a:spLocks noChangeShapeType="1"/>
            </p:cNvSpPr>
            <p:nvPr/>
          </p:nvSpPr>
          <p:spPr bwMode="auto">
            <a:xfrm>
              <a:off x="3260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5" name="Line 27"/>
            <p:cNvSpPr>
              <a:spLocks noChangeShapeType="1"/>
            </p:cNvSpPr>
            <p:nvPr/>
          </p:nvSpPr>
          <p:spPr bwMode="auto">
            <a:xfrm>
              <a:off x="3346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6" name="Line 28"/>
            <p:cNvSpPr>
              <a:spLocks noChangeShapeType="1"/>
            </p:cNvSpPr>
            <p:nvPr/>
          </p:nvSpPr>
          <p:spPr bwMode="auto">
            <a:xfrm>
              <a:off x="3432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7" name="Line 29"/>
            <p:cNvSpPr>
              <a:spLocks noChangeShapeType="1"/>
            </p:cNvSpPr>
            <p:nvPr/>
          </p:nvSpPr>
          <p:spPr bwMode="auto">
            <a:xfrm>
              <a:off x="3517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8" name="Line 30"/>
            <p:cNvSpPr>
              <a:spLocks noChangeShapeType="1"/>
            </p:cNvSpPr>
            <p:nvPr/>
          </p:nvSpPr>
          <p:spPr bwMode="auto">
            <a:xfrm>
              <a:off x="3603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19" name="Line 31"/>
            <p:cNvSpPr>
              <a:spLocks noChangeShapeType="1"/>
            </p:cNvSpPr>
            <p:nvPr/>
          </p:nvSpPr>
          <p:spPr bwMode="auto">
            <a:xfrm>
              <a:off x="3689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0" name="Line 32"/>
            <p:cNvSpPr>
              <a:spLocks noChangeShapeType="1"/>
            </p:cNvSpPr>
            <p:nvPr/>
          </p:nvSpPr>
          <p:spPr bwMode="auto">
            <a:xfrm>
              <a:off x="3775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1" name="Line 33"/>
            <p:cNvSpPr>
              <a:spLocks noChangeShapeType="1"/>
            </p:cNvSpPr>
            <p:nvPr/>
          </p:nvSpPr>
          <p:spPr bwMode="auto">
            <a:xfrm>
              <a:off x="3860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2" name="Line 34"/>
            <p:cNvSpPr>
              <a:spLocks noChangeShapeType="1"/>
            </p:cNvSpPr>
            <p:nvPr/>
          </p:nvSpPr>
          <p:spPr bwMode="auto">
            <a:xfrm>
              <a:off x="3946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3" name="Line 35"/>
            <p:cNvSpPr>
              <a:spLocks noChangeShapeType="1"/>
            </p:cNvSpPr>
            <p:nvPr/>
          </p:nvSpPr>
          <p:spPr bwMode="auto">
            <a:xfrm>
              <a:off x="4032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4" name="Line 36"/>
            <p:cNvSpPr>
              <a:spLocks noChangeShapeType="1"/>
            </p:cNvSpPr>
            <p:nvPr/>
          </p:nvSpPr>
          <p:spPr bwMode="auto">
            <a:xfrm>
              <a:off x="41179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5" name="Line 37"/>
            <p:cNvSpPr>
              <a:spLocks noChangeShapeType="1"/>
            </p:cNvSpPr>
            <p:nvPr/>
          </p:nvSpPr>
          <p:spPr bwMode="auto">
            <a:xfrm>
              <a:off x="42037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6" name="Line 38"/>
            <p:cNvSpPr>
              <a:spLocks noChangeShapeType="1"/>
            </p:cNvSpPr>
            <p:nvPr/>
          </p:nvSpPr>
          <p:spPr bwMode="auto">
            <a:xfrm>
              <a:off x="42894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7" name="Line 39"/>
            <p:cNvSpPr>
              <a:spLocks noChangeShapeType="1"/>
            </p:cNvSpPr>
            <p:nvPr/>
          </p:nvSpPr>
          <p:spPr bwMode="auto">
            <a:xfrm>
              <a:off x="43751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8" name="Line 40"/>
            <p:cNvSpPr>
              <a:spLocks noChangeShapeType="1"/>
            </p:cNvSpPr>
            <p:nvPr/>
          </p:nvSpPr>
          <p:spPr bwMode="auto">
            <a:xfrm>
              <a:off x="44608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29" name="Line 41"/>
            <p:cNvSpPr>
              <a:spLocks noChangeShapeType="1"/>
            </p:cNvSpPr>
            <p:nvPr/>
          </p:nvSpPr>
          <p:spPr bwMode="auto">
            <a:xfrm>
              <a:off x="45466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0" name="Line 42"/>
            <p:cNvSpPr>
              <a:spLocks noChangeShapeType="1"/>
            </p:cNvSpPr>
            <p:nvPr/>
          </p:nvSpPr>
          <p:spPr bwMode="auto">
            <a:xfrm>
              <a:off x="46323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1" name="Line 43"/>
            <p:cNvSpPr>
              <a:spLocks noChangeShapeType="1"/>
            </p:cNvSpPr>
            <p:nvPr/>
          </p:nvSpPr>
          <p:spPr bwMode="auto">
            <a:xfrm>
              <a:off x="47180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2" name="Line 44"/>
            <p:cNvSpPr>
              <a:spLocks noChangeShapeType="1"/>
            </p:cNvSpPr>
            <p:nvPr/>
          </p:nvSpPr>
          <p:spPr bwMode="auto">
            <a:xfrm>
              <a:off x="48037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3" name="Line 45"/>
            <p:cNvSpPr>
              <a:spLocks noChangeShapeType="1"/>
            </p:cNvSpPr>
            <p:nvPr/>
          </p:nvSpPr>
          <p:spPr bwMode="auto">
            <a:xfrm>
              <a:off x="48895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4" name="Line 46"/>
            <p:cNvSpPr>
              <a:spLocks noChangeShapeType="1"/>
            </p:cNvSpPr>
            <p:nvPr/>
          </p:nvSpPr>
          <p:spPr bwMode="auto">
            <a:xfrm>
              <a:off x="49752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5" name="Line 47"/>
            <p:cNvSpPr>
              <a:spLocks noChangeShapeType="1"/>
            </p:cNvSpPr>
            <p:nvPr/>
          </p:nvSpPr>
          <p:spPr bwMode="auto">
            <a:xfrm>
              <a:off x="50609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6" name="Line 48"/>
            <p:cNvSpPr>
              <a:spLocks noChangeShapeType="1"/>
            </p:cNvSpPr>
            <p:nvPr/>
          </p:nvSpPr>
          <p:spPr bwMode="auto">
            <a:xfrm>
              <a:off x="51466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7" name="Line 49"/>
            <p:cNvSpPr>
              <a:spLocks noChangeShapeType="1"/>
            </p:cNvSpPr>
            <p:nvPr/>
          </p:nvSpPr>
          <p:spPr bwMode="auto">
            <a:xfrm>
              <a:off x="52324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8" name="Line 50"/>
            <p:cNvSpPr>
              <a:spLocks noChangeShapeType="1"/>
            </p:cNvSpPr>
            <p:nvPr/>
          </p:nvSpPr>
          <p:spPr bwMode="auto">
            <a:xfrm>
              <a:off x="53181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39" name="Line 51"/>
            <p:cNvSpPr>
              <a:spLocks noChangeShapeType="1"/>
            </p:cNvSpPr>
            <p:nvPr/>
          </p:nvSpPr>
          <p:spPr bwMode="auto">
            <a:xfrm>
              <a:off x="54038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0" name="Line 52"/>
            <p:cNvSpPr>
              <a:spLocks noChangeShapeType="1"/>
            </p:cNvSpPr>
            <p:nvPr/>
          </p:nvSpPr>
          <p:spPr bwMode="auto">
            <a:xfrm>
              <a:off x="54895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1" name="Line 53"/>
            <p:cNvSpPr>
              <a:spLocks noChangeShapeType="1"/>
            </p:cNvSpPr>
            <p:nvPr/>
          </p:nvSpPr>
          <p:spPr bwMode="auto">
            <a:xfrm>
              <a:off x="55753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2" name="Line 54"/>
            <p:cNvSpPr>
              <a:spLocks noChangeShapeType="1"/>
            </p:cNvSpPr>
            <p:nvPr/>
          </p:nvSpPr>
          <p:spPr bwMode="auto">
            <a:xfrm>
              <a:off x="56610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3" name="Line 55"/>
            <p:cNvSpPr>
              <a:spLocks noChangeShapeType="1"/>
            </p:cNvSpPr>
            <p:nvPr/>
          </p:nvSpPr>
          <p:spPr bwMode="auto">
            <a:xfrm>
              <a:off x="57467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4" name="Line 56"/>
            <p:cNvSpPr>
              <a:spLocks noChangeShapeType="1"/>
            </p:cNvSpPr>
            <p:nvPr/>
          </p:nvSpPr>
          <p:spPr bwMode="auto">
            <a:xfrm>
              <a:off x="58324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5" name="Line 57"/>
            <p:cNvSpPr>
              <a:spLocks noChangeShapeType="1"/>
            </p:cNvSpPr>
            <p:nvPr/>
          </p:nvSpPr>
          <p:spPr bwMode="auto">
            <a:xfrm>
              <a:off x="59182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6" name="Line 58"/>
            <p:cNvSpPr>
              <a:spLocks noChangeShapeType="1"/>
            </p:cNvSpPr>
            <p:nvPr/>
          </p:nvSpPr>
          <p:spPr bwMode="auto">
            <a:xfrm>
              <a:off x="60039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7" name="Line 59"/>
            <p:cNvSpPr>
              <a:spLocks noChangeShapeType="1"/>
            </p:cNvSpPr>
            <p:nvPr/>
          </p:nvSpPr>
          <p:spPr bwMode="auto">
            <a:xfrm>
              <a:off x="60896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8" name="Line 60"/>
            <p:cNvSpPr>
              <a:spLocks noChangeShapeType="1"/>
            </p:cNvSpPr>
            <p:nvPr/>
          </p:nvSpPr>
          <p:spPr bwMode="auto">
            <a:xfrm>
              <a:off x="61753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49" name="Line 61"/>
            <p:cNvSpPr>
              <a:spLocks noChangeShapeType="1"/>
            </p:cNvSpPr>
            <p:nvPr/>
          </p:nvSpPr>
          <p:spPr bwMode="auto">
            <a:xfrm>
              <a:off x="62611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0" name="Line 62"/>
            <p:cNvSpPr>
              <a:spLocks noChangeShapeType="1"/>
            </p:cNvSpPr>
            <p:nvPr/>
          </p:nvSpPr>
          <p:spPr bwMode="auto">
            <a:xfrm>
              <a:off x="63468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1" name="Line 63"/>
            <p:cNvSpPr>
              <a:spLocks noChangeShapeType="1"/>
            </p:cNvSpPr>
            <p:nvPr/>
          </p:nvSpPr>
          <p:spPr bwMode="auto">
            <a:xfrm>
              <a:off x="64325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2" name="Line 64"/>
            <p:cNvSpPr>
              <a:spLocks noChangeShapeType="1"/>
            </p:cNvSpPr>
            <p:nvPr/>
          </p:nvSpPr>
          <p:spPr bwMode="auto">
            <a:xfrm>
              <a:off x="65182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3" name="Line 65"/>
            <p:cNvSpPr>
              <a:spLocks noChangeShapeType="1"/>
            </p:cNvSpPr>
            <p:nvPr/>
          </p:nvSpPr>
          <p:spPr bwMode="auto">
            <a:xfrm>
              <a:off x="66040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4" name="Line 66"/>
            <p:cNvSpPr>
              <a:spLocks noChangeShapeType="1"/>
            </p:cNvSpPr>
            <p:nvPr/>
          </p:nvSpPr>
          <p:spPr bwMode="auto">
            <a:xfrm>
              <a:off x="66897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5" name="Line 67"/>
            <p:cNvSpPr>
              <a:spLocks noChangeShapeType="1"/>
            </p:cNvSpPr>
            <p:nvPr/>
          </p:nvSpPr>
          <p:spPr bwMode="auto">
            <a:xfrm>
              <a:off x="67754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6" name="Line 68"/>
            <p:cNvSpPr>
              <a:spLocks noChangeShapeType="1"/>
            </p:cNvSpPr>
            <p:nvPr/>
          </p:nvSpPr>
          <p:spPr bwMode="auto">
            <a:xfrm>
              <a:off x="68611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7" name="Line 69"/>
            <p:cNvSpPr>
              <a:spLocks noChangeShapeType="1"/>
            </p:cNvSpPr>
            <p:nvPr/>
          </p:nvSpPr>
          <p:spPr bwMode="auto">
            <a:xfrm>
              <a:off x="69469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8" name="Line 70"/>
            <p:cNvSpPr>
              <a:spLocks noChangeShapeType="1"/>
            </p:cNvSpPr>
            <p:nvPr/>
          </p:nvSpPr>
          <p:spPr bwMode="auto">
            <a:xfrm>
              <a:off x="70326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59" name="Line 71"/>
            <p:cNvSpPr>
              <a:spLocks noChangeShapeType="1"/>
            </p:cNvSpPr>
            <p:nvPr/>
          </p:nvSpPr>
          <p:spPr bwMode="auto">
            <a:xfrm>
              <a:off x="71183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0" name="Line 72"/>
            <p:cNvSpPr>
              <a:spLocks noChangeShapeType="1"/>
            </p:cNvSpPr>
            <p:nvPr/>
          </p:nvSpPr>
          <p:spPr bwMode="auto">
            <a:xfrm>
              <a:off x="720407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1" name="Line 73"/>
            <p:cNvSpPr>
              <a:spLocks noChangeShapeType="1"/>
            </p:cNvSpPr>
            <p:nvPr/>
          </p:nvSpPr>
          <p:spPr bwMode="auto">
            <a:xfrm>
              <a:off x="728980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2" name="Line 74"/>
            <p:cNvSpPr>
              <a:spLocks noChangeShapeType="1"/>
            </p:cNvSpPr>
            <p:nvPr/>
          </p:nvSpPr>
          <p:spPr bwMode="auto">
            <a:xfrm>
              <a:off x="7375525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3" name="Line 75"/>
            <p:cNvSpPr>
              <a:spLocks noChangeShapeType="1"/>
            </p:cNvSpPr>
            <p:nvPr/>
          </p:nvSpPr>
          <p:spPr bwMode="auto">
            <a:xfrm>
              <a:off x="7461250" y="34305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4" name="Line 76"/>
            <p:cNvSpPr>
              <a:spLocks noChangeShapeType="1"/>
            </p:cNvSpPr>
            <p:nvPr/>
          </p:nvSpPr>
          <p:spPr bwMode="auto">
            <a:xfrm>
              <a:off x="1631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5" name="Line 77"/>
            <p:cNvSpPr>
              <a:spLocks noChangeShapeType="1"/>
            </p:cNvSpPr>
            <p:nvPr/>
          </p:nvSpPr>
          <p:spPr bwMode="auto">
            <a:xfrm>
              <a:off x="1717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6" name="Line 78"/>
            <p:cNvSpPr>
              <a:spLocks noChangeShapeType="1"/>
            </p:cNvSpPr>
            <p:nvPr/>
          </p:nvSpPr>
          <p:spPr bwMode="auto">
            <a:xfrm>
              <a:off x="1803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7" name="Line 79"/>
            <p:cNvSpPr>
              <a:spLocks noChangeShapeType="1"/>
            </p:cNvSpPr>
            <p:nvPr/>
          </p:nvSpPr>
          <p:spPr bwMode="auto">
            <a:xfrm>
              <a:off x="1889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8" name="Line 80"/>
            <p:cNvSpPr>
              <a:spLocks noChangeShapeType="1"/>
            </p:cNvSpPr>
            <p:nvPr/>
          </p:nvSpPr>
          <p:spPr bwMode="auto">
            <a:xfrm>
              <a:off x="1974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69" name="Line 81"/>
            <p:cNvSpPr>
              <a:spLocks noChangeShapeType="1"/>
            </p:cNvSpPr>
            <p:nvPr/>
          </p:nvSpPr>
          <p:spPr bwMode="auto">
            <a:xfrm>
              <a:off x="2060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0" name="Line 82"/>
            <p:cNvSpPr>
              <a:spLocks noChangeShapeType="1"/>
            </p:cNvSpPr>
            <p:nvPr/>
          </p:nvSpPr>
          <p:spPr bwMode="auto">
            <a:xfrm>
              <a:off x="2146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1" name="Line 83"/>
            <p:cNvSpPr>
              <a:spLocks noChangeShapeType="1"/>
            </p:cNvSpPr>
            <p:nvPr/>
          </p:nvSpPr>
          <p:spPr bwMode="auto">
            <a:xfrm>
              <a:off x="2232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2" name="Line 84"/>
            <p:cNvSpPr>
              <a:spLocks noChangeShapeType="1"/>
            </p:cNvSpPr>
            <p:nvPr/>
          </p:nvSpPr>
          <p:spPr bwMode="auto">
            <a:xfrm>
              <a:off x="2317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3" name="Line 85"/>
            <p:cNvSpPr>
              <a:spLocks noChangeShapeType="1"/>
            </p:cNvSpPr>
            <p:nvPr/>
          </p:nvSpPr>
          <p:spPr bwMode="auto">
            <a:xfrm>
              <a:off x="2403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4" name="Line 86"/>
            <p:cNvSpPr>
              <a:spLocks noChangeShapeType="1"/>
            </p:cNvSpPr>
            <p:nvPr/>
          </p:nvSpPr>
          <p:spPr bwMode="auto">
            <a:xfrm>
              <a:off x="2489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5" name="Line 87"/>
            <p:cNvSpPr>
              <a:spLocks noChangeShapeType="1"/>
            </p:cNvSpPr>
            <p:nvPr/>
          </p:nvSpPr>
          <p:spPr bwMode="auto">
            <a:xfrm>
              <a:off x="2574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6" name="Line 88"/>
            <p:cNvSpPr>
              <a:spLocks noChangeShapeType="1"/>
            </p:cNvSpPr>
            <p:nvPr/>
          </p:nvSpPr>
          <p:spPr bwMode="auto">
            <a:xfrm>
              <a:off x="2660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7" name="Line 89"/>
            <p:cNvSpPr>
              <a:spLocks noChangeShapeType="1"/>
            </p:cNvSpPr>
            <p:nvPr/>
          </p:nvSpPr>
          <p:spPr bwMode="auto">
            <a:xfrm>
              <a:off x="2746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8" name="Line 90"/>
            <p:cNvSpPr>
              <a:spLocks noChangeShapeType="1"/>
            </p:cNvSpPr>
            <p:nvPr/>
          </p:nvSpPr>
          <p:spPr bwMode="auto">
            <a:xfrm>
              <a:off x="2832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79" name="Line 91"/>
            <p:cNvSpPr>
              <a:spLocks noChangeShapeType="1"/>
            </p:cNvSpPr>
            <p:nvPr/>
          </p:nvSpPr>
          <p:spPr bwMode="auto">
            <a:xfrm>
              <a:off x="2917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0" name="Line 92"/>
            <p:cNvSpPr>
              <a:spLocks noChangeShapeType="1"/>
            </p:cNvSpPr>
            <p:nvPr/>
          </p:nvSpPr>
          <p:spPr bwMode="auto">
            <a:xfrm>
              <a:off x="3003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1" name="Line 93"/>
            <p:cNvSpPr>
              <a:spLocks noChangeShapeType="1"/>
            </p:cNvSpPr>
            <p:nvPr/>
          </p:nvSpPr>
          <p:spPr bwMode="auto">
            <a:xfrm>
              <a:off x="3089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2" name="Line 94"/>
            <p:cNvSpPr>
              <a:spLocks noChangeShapeType="1"/>
            </p:cNvSpPr>
            <p:nvPr/>
          </p:nvSpPr>
          <p:spPr bwMode="auto">
            <a:xfrm>
              <a:off x="3175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3" name="Line 95"/>
            <p:cNvSpPr>
              <a:spLocks noChangeShapeType="1"/>
            </p:cNvSpPr>
            <p:nvPr/>
          </p:nvSpPr>
          <p:spPr bwMode="auto">
            <a:xfrm>
              <a:off x="3260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4" name="Line 96"/>
            <p:cNvSpPr>
              <a:spLocks noChangeShapeType="1"/>
            </p:cNvSpPr>
            <p:nvPr/>
          </p:nvSpPr>
          <p:spPr bwMode="auto">
            <a:xfrm>
              <a:off x="3346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5" name="Line 97"/>
            <p:cNvSpPr>
              <a:spLocks noChangeShapeType="1"/>
            </p:cNvSpPr>
            <p:nvPr/>
          </p:nvSpPr>
          <p:spPr bwMode="auto">
            <a:xfrm>
              <a:off x="3432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6" name="Line 98"/>
            <p:cNvSpPr>
              <a:spLocks noChangeShapeType="1"/>
            </p:cNvSpPr>
            <p:nvPr/>
          </p:nvSpPr>
          <p:spPr bwMode="auto">
            <a:xfrm>
              <a:off x="3517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7" name="Line 99"/>
            <p:cNvSpPr>
              <a:spLocks noChangeShapeType="1"/>
            </p:cNvSpPr>
            <p:nvPr/>
          </p:nvSpPr>
          <p:spPr bwMode="auto">
            <a:xfrm>
              <a:off x="3603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8" name="Line 100"/>
            <p:cNvSpPr>
              <a:spLocks noChangeShapeType="1"/>
            </p:cNvSpPr>
            <p:nvPr/>
          </p:nvSpPr>
          <p:spPr bwMode="auto">
            <a:xfrm>
              <a:off x="3689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89" name="Line 101"/>
            <p:cNvSpPr>
              <a:spLocks noChangeShapeType="1"/>
            </p:cNvSpPr>
            <p:nvPr/>
          </p:nvSpPr>
          <p:spPr bwMode="auto">
            <a:xfrm>
              <a:off x="3775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0" name="Line 102"/>
            <p:cNvSpPr>
              <a:spLocks noChangeShapeType="1"/>
            </p:cNvSpPr>
            <p:nvPr/>
          </p:nvSpPr>
          <p:spPr bwMode="auto">
            <a:xfrm>
              <a:off x="3860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1" name="Line 103"/>
            <p:cNvSpPr>
              <a:spLocks noChangeShapeType="1"/>
            </p:cNvSpPr>
            <p:nvPr/>
          </p:nvSpPr>
          <p:spPr bwMode="auto">
            <a:xfrm>
              <a:off x="3946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2" name="Line 104"/>
            <p:cNvSpPr>
              <a:spLocks noChangeShapeType="1"/>
            </p:cNvSpPr>
            <p:nvPr/>
          </p:nvSpPr>
          <p:spPr bwMode="auto">
            <a:xfrm>
              <a:off x="4032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3" name="Line 105"/>
            <p:cNvSpPr>
              <a:spLocks noChangeShapeType="1"/>
            </p:cNvSpPr>
            <p:nvPr/>
          </p:nvSpPr>
          <p:spPr bwMode="auto">
            <a:xfrm>
              <a:off x="41179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4" name="Line 106"/>
            <p:cNvSpPr>
              <a:spLocks noChangeShapeType="1"/>
            </p:cNvSpPr>
            <p:nvPr/>
          </p:nvSpPr>
          <p:spPr bwMode="auto">
            <a:xfrm>
              <a:off x="42037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5" name="Line 107"/>
            <p:cNvSpPr>
              <a:spLocks noChangeShapeType="1"/>
            </p:cNvSpPr>
            <p:nvPr/>
          </p:nvSpPr>
          <p:spPr bwMode="auto">
            <a:xfrm>
              <a:off x="42894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6" name="Line 108"/>
            <p:cNvSpPr>
              <a:spLocks noChangeShapeType="1"/>
            </p:cNvSpPr>
            <p:nvPr/>
          </p:nvSpPr>
          <p:spPr bwMode="auto">
            <a:xfrm>
              <a:off x="43751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7" name="Line 109"/>
            <p:cNvSpPr>
              <a:spLocks noChangeShapeType="1"/>
            </p:cNvSpPr>
            <p:nvPr/>
          </p:nvSpPr>
          <p:spPr bwMode="auto">
            <a:xfrm>
              <a:off x="44608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8" name="Line 110"/>
            <p:cNvSpPr>
              <a:spLocks noChangeShapeType="1"/>
            </p:cNvSpPr>
            <p:nvPr/>
          </p:nvSpPr>
          <p:spPr bwMode="auto">
            <a:xfrm>
              <a:off x="45466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399" name="Line 111"/>
            <p:cNvSpPr>
              <a:spLocks noChangeShapeType="1"/>
            </p:cNvSpPr>
            <p:nvPr/>
          </p:nvSpPr>
          <p:spPr bwMode="auto">
            <a:xfrm>
              <a:off x="46323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0" name="Line 112"/>
            <p:cNvSpPr>
              <a:spLocks noChangeShapeType="1"/>
            </p:cNvSpPr>
            <p:nvPr/>
          </p:nvSpPr>
          <p:spPr bwMode="auto">
            <a:xfrm>
              <a:off x="47180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1" name="Line 113"/>
            <p:cNvSpPr>
              <a:spLocks noChangeShapeType="1"/>
            </p:cNvSpPr>
            <p:nvPr/>
          </p:nvSpPr>
          <p:spPr bwMode="auto">
            <a:xfrm>
              <a:off x="48037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2" name="Line 114"/>
            <p:cNvSpPr>
              <a:spLocks noChangeShapeType="1"/>
            </p:cNvSpPr>
            <p:nvPr/>
          </p:nvSpPr>
          <p:spPr bwMode="auto">
            <a:xfrm>
              <a:off x="48895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3" name="Line 115"/>
            <p:cNvSpPr>
              <a:spLocks noChangeShapeType="1"/>
            </p:cNvSpPr>
            <p:nvPr/>
          </p:nvSpPr>
          <p:spPr bwMode="auto">
            <a:xfrm>
              <a:off x="49752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4" name="Line 116"/>
            <p:cNvSpPr>
              <a:spLocks noChangeShapeType="1"/>
            </p:cNvSpPr>
            <p:nvPr/>
          </p:nvSpPr>
          <p:spPr bwMode="auto">
            <a:xfrm>
              <a:off x="50609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5" name="Line 117"/>
            <p:cNvSpPr>
              <a:spLocks noChangeShapeType="1"/>
            </p:cNvSpPr>
            <p:nvPr/>
          </p:nvSpPr>
          <p:spPr bwMode="auto">
            <a:xfrm>
              <a:off x="51466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6" name="Line 118"/>
            <p:cNvSpPr>
              <a:spLocks noChangeShapeType="1"/>
            </p:cNvSpPr>
            <p:nvPr/>
          </p:nvSpPr>
          <p:spPr bwMode="auto">
            <a:xfrm>
              <a:off x="52324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7" name="Line 119"/>
            <p:cNvSpPr>
              <a:spLocks noChangeShapeType="1"/>
            </p:cNvSpPr>
            <p:nvPr/>
          </p:nvSpPr>
          <p:spPr bwMode="auto">
            <a:xfrm>
              <a:off x="53181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8" name="Line 120"/>
            <p:cNvSpPr>
              <a:spLocks noChangeShapeType="1"/>
            </p:cNvSpPr>
            <p:nvPr/>
          </p:nvSpPr>
          <p:spPr bwMode="auto">
            <a:xfrm>
              <a:off x="54038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09" name="Line 121"/>
            <p:cNvSpPr>
              <a:spLocks noChangeShapeType="1"/>
            </p:cNvSpPr>
            <p:nvPr/>
          </p:nvSpPr>
          <p:spPr bwMode="auto">
            <a:xfrm>
              <a:off x="54895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0" name="Line 122"/>
            <p:cNvSpPr>
              <a:spLocks noChangeShapeType="1"/>
            </p:cNvSpPr>
            <p:nvPr/>
          </p:nvSpPr>
          <p:spPr bwMode="auto">
            <a:xfrm>
              <a:off x="55753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1" name="Line 123"/>
            <p:cNvSpPr>
              <a:spLocks noChangeShapeType="1"/>
            </p:cNvSpPr>
            <p:nvPr/>
          </p:nvSpPr>
          <p:spPr bwMode="auto">
            <a:xfrm>
              <a:off x="56610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2" name="Line 124"/>
            <p:cNvSpPr>
              <a:spLocks noChangeShapeType="1"/>
            </p:cNvSpPr>
            <p:nvPr/>
          </p:nvSpPr>
          <p:spPr bwMode="auto">
            <a:xfrm>
              <a:off x="57467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3" name="Line 125"/>
            <p:cNvSpPr>
              <a:spLocks noChangeShapeType="1"/>
            </p:cNvSpPr>
            <p:nvPr/>
          </p:nvSpPr>
          <p:spPr bwMode="auto">
            <a:xfrm>
              <a:off x="58324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4" name="Line 126"/>
            <p:cNvSpPr>
              <a:spLocks noChangeShapeType="1"/>
            </p:cNvSpPr>
            <p:nvPr/>
          </p:nvSpPr>
          <p:spPr bwMode="auto">
            <a:xfrm>
              <a:off x="59182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5" name="Line 127"/>
            <p:cNvSpPr>
              <a:spLocks noChangeShapeType="1"/>
            </p:cNvSpPr>
            <p:nvPr/>
          </p:nvSpPr>
          <p:spPr bwMode="auto">
            <a:xfrm>
              <a:off x="60039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6" name="Line 128"/>
            <p:cNvSpPr>
              <a:spLocks noChangeShapeType="1"/>
            </p:cNvSpPr>
            <p:nvPr/>
          </p:nvSpPr>
          <p:spPr bwMode="auto">
            <a:xfrm>
              <a:off x="60896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7" name="Line 129"/>
            <p:cNvSpPr>
              <a:spLocks noChangeShapeType="1"/>
            </p:cNvSpPr>
            <p:nvPr/>
          </p:nvSpPr>
          <p:spPr bwMode="auto">
            <a:xfrm>
              <a:off x="61753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8" name="Line 130"/>
            <p:cNvSpPr>
              <a:spLocks noChangeShapeType="1"/>
            </p:cNvSpPr>
            <p:nvPr/>
          </p:nvSpPr>
          <p:spPr bwMode="auto">
            <a:xfrm>
              <a:off x="62611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19" name="Line 131"/>
            <p:cNvSpPr>
              <a:spLocks noChangeShapeType="1"/>
            </p:cNvSpPr>
            <p:nvPr/>
          </p:nvSpPr>
          <p:spPr bwMode="auto">
            <a:xfrm>
              <a:off x="63468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0" name="Line 132"/>
            <p:cNvSpPr>
              <a:spLocks noChangeShapeType="1"/>
            </p:cNvSpPr>
            <p:nvPr/>
          </p:nvSpPr>
          <p:spPr bwMode="auto">
            <a:xfrm>
              <a:off x="64325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1" name="Line 133"/>
            <p:cNvSpPr>
              <a:spLocks noChangeShapeType="1"/>
            </p:cNvSpPr>
            <p:nvPr/>
          </p:nvSpPr>
          <p:spPr bwMode="auto">
            <a:xfrm>
              <a:off x="65182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2" name="Line 134"/>
            <p:cNvSpPr>
              <a:spLocks noChangeShapeType="1"/>
            </p:cNvSpPr>
            <p:nvPr/>
          </p:nvSpPr>
          <p:spPr bwMode="auto">
            <a:xfrm>
              <a:off x="66040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3" name="Line 135"/>
            <p:cNvSpPr>
              <a:spLocks noChangeShapeType="1"/>
            </p:cNvSpPr>
            <p:nvPr/>
          </p:nvSpPr>
          <p:spPr bwMode="auto">
            <a:xfrm>
              <a:off x="66897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4" name="Line 136"/>
            <p:cNvSpPr>
              <a:spLocks noChangeShapeType="1"/>
            </p:cNvSpPr>
            <p:nvPr/>
          </p:nvSpPr>
          <p:spPr bwMode="auto">
            <a:xfrm>
              <a:off x="67754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5" name="Line 137"/>
            <p:cNvSpPr>
              <a:spLocks noChangeShapeType="1"/>
            </p:cNvSpPr>
            <p:nvPr/>
          </p:nvSpPr>
          <p:spPr bwMode="auto">
            <a:xfrm>
              <a:off x="68611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6" name="Line 138"/>
            <p:cNvSpPr>
              <a:spLocks noChangeShapeType="1"/>
            </p:cNvSpPr>
            <p:nvPr/>
          </p:nvSpPr>
          <p:spPr bwMode="auto">
            <a:xfrm>
              <a:off x="69469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7" name="Line 139"/>
            <p:cNvSpPr>
              <a:spLocks noChangeShapeType="1"/>
            </p:cNvSpPr>
            <p:nvPr/>
          </p:nvSpPr>
          <p:spPr bwMode="auto">
            <a:xfrm>
              <a:off x="70326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8" name="Line 140"/>
            <p:cNvSpPr>
              <a:spLocks noChangeShapeType="1"/>
            </p:cNvSpPr>
            <p:nvPr/>
          </p:nvSpPr>
          <p:spPr bwMode="auto">
            <a:xfrm>
              <a:off x="71183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29" name="Line 141"/>
            <p:cNvSpPr>
              <a:spLocks noChangeShapeType="1"/>
            </p:cNvSpPr>
            <p:nvPr/>
          </p:nvSpPr>
          <p:spPr bwMode="auto">
            <a:xfrm>
              <a:off x="720407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0" name="Line 142"/>
            <p:cNvSpPr>
              <a:spLocks noChangeShapeType="1"/>
            </p:cNvSpPr>
            <p:nvPr/>
          </p:nvSpPr>
          <p:spPr bwMode="auto">
            <a:xfrm>
              <a:off x="728980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1" name="Line 143"/>
            <p:cNvSpPr>
              <a:spLocks noChangeShapeType="1"/>
            </p:cNvSpPr>
            <p:nvPr/>
          </p:nvSpPr>
          <p:spPr bwMode="auto">
            <a:xfrm>
              <a:off x="7375525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2" name="Line 144"/>
            <p:cNvSpPr>
              <a:spLocks noChangeShapeType="1"/>
            </p:cNvSpPr>
            <p:nvPr/>
          </p:nvSpPr>
          <p:spPr bwMode="auto">
            <a:xfrm>
              <a:off x="7461250" y="24653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3" name="Line 145"/>
            <p:cNvSpPr>
              <a:spLocks noChangeShapeType="1"/>
            </p:cNvSpPr>
            <p:nvPr/>
          </p:nvSpPr>
          <p:spPr bwMode="auto">
            <a:xfrm>
              <a:off x="1631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4" name="Line 146"/>
            <p:cNvSpPr>
              <a:spLocks noChangeShapeType="1"/>
            </p:cNvSpPr>
            <p:nvPr/>
          </p:nvSpPr>
          <p:spPr bwMode="auto">
            <a:xfrm>
              <a:off x="1717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5" name="Line 147"/>
            <p:cNvSpPr>
              <a:spLocks noChangeShapeType="1"/>
            </p:cNvSpPr>
            <p:nvPr/>
          </p:nvSpPr>
          <p:spPr bwMode="auto">
            <a:xfrm>
              <a:off x="1803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6" name="Line 148"/>
            <p:cNvSpPr>
              <a:spLocks noChangeShapeType="1"/>
            </p:cNvSpPr>
            <p:nvPr/>
          </p:nvSpPr>
          <p:spPr bwMode="auto">
            <a:xfrm>
              <a:off x="1889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7" name="Line 149"/>
            <p:cNvSpPr>
              <a:spLocks noChangeShapeType="1"/>
            </p:cNvSpPr>
            <p:nvPr/>
          </p:nvSpPr>
          <p:spPr bwMode="auto">
            <a:xfrm>
              <a:off x="1974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8" name="Line 150"/>
            <p:cNvSpPr>
              <a:spLocks noChangeShapeType="1"/>
            </p:cNvSpPr>
            <p:nvPr/>
          </p:nvSpPr>
          <p:spPr bwMode="auto">
            <a:xfrm>
              <a:off x="2060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39" name="Line 151"/>
            <p:cNvSpPr>
              <a:spLocks noChangeShapeType="1"/>
            </p:cNvSpPr>
            <p:nvPr/>
          </p:nvSpPr>
          <p:spPr bwMode="auto">
            <a:xfrm>
              <a:off x="2146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0" name="Line 152"/>
            <p:cNvSpPr>
              <a:spLocks noChangeShapeType="1"/>
            </p:cNvSpPr>
            <p:nvPr/>
          </p:nvSpPr>
          <p:spPr bwMode="auto">
            <a:xfrm>
              <a:off x="2232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1" name="Line 153"/>
            <p:cNvSpPr>
              <a:spLocks noChangeShapeType="1"/>
            </p:cNvSpPr>
            <p:nvPr/>
          </p:nvSpPr>
          <p:spPr bwMode="auto">
            <a:xfrm>
              <a:off x="2317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2" name="Line 154"/>
            <p:cNvSpPr>
              <a:spLocks noChangeShapeType="1"/>
            </p:cNvSpPr>
            <p:nvPr/>
          </p:nvSpPr>
          <p:spPr bwMode="auto">
            <a:xfrm>
              <a:off x="2403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3" name="Line 155"/>
            <p:cNvSpPr>
              <a:spLocks noChangeShapeType="1"/>
            </p:cNvSpPr>
            <p:nvPr/>
          </p:nvSpPr>
          <p:spPr bwMode="auto">
            <a:xfrm>
              <a:off x="2489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4" name="Line 156"/>
            <p:cNvSpPr>
              <a:spLocks noChangeShapeType="1"/>
            </p:cNvSpPr>
            <p:nvPr/>
          </p:nvSpPr>
          <p:spPr bwMode="auto">
            <a:xfrm>
              <a:off x="2574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5" name="Line 157"/>
            <p:cNvSpPr>
              <a:spLocks noChangeShapeType="1"/>
            </p:cNvSpPr>
            <p:nvPr/>
          </p:nvSpPr>
          <p:spPr bwMode="auto">
            <a:xfrm>
              <a:off x="2660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6" name="Line 158"/>
            <p:cNvSpPr>
              <a:spLocks noChangeShapeType="1"/>
            </p:cNvSpPr>
            <p:nvPr/>
          </p:nvSpPr>
          <p:spPr bwMode="auto">
            <a:xfrm>
              <a:off x="2746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7" name="Line 159"/>
            <p:cNvSpPr>
              <a:spLocks noChangeShapeType="1"/>
            </p:cNvSpPr>
            <p:nvPr/>
          </p:nvSpPr>
          <p:spPr bwMode="auto">
            <a:xfrm>
              <a:off x="2832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8" name="Line 160"/>
            <p:cNvSpPr>
              <a:spLocks noChangeShapeType="1"/>
            </p:cNvSpPr>
            <p:nvPr/>
          </p:nvSpPr>
          <p:spPr bwMode="auto">
            <a:xfrm>
              <a:off x="2917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49" name="Line 161"/>
            <p:cNvSpPr>
              <a:spLocks noChangeShapeType="1"/>
            </p:cNvSpPr>
            <p:nvPr/>
          </p:nvSpPr>
          <p:spPr bwMode="auto">
            <a:xfrm>
              <a:off x="3003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0" name="Line 162"/>
            <p:cNvSpPr>
              <a:spLocks noChangeShapeType="1"/>
            </p:cNvSpPr>
            <p:nvPr/>
          </p:nvSpPr>
          <p:spPr bwMode="auto">
            <a:xfrm>
              <a:off x="3089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1" name="Line 163"/>
            <p:cNvSpPr>
              <a:spLocks noChangeShapeType="1"/>
            </p:cNvSpPr>
            <p:nvPr/>
          </p:nvSpPr>
          <p:spPr bwMode="auto">
            <a:xfrm>
              <a:off x="3175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2" name="Line 164"/>
            <p:cNvSpPr>
              <a:spLocks noChangeShapeType="1"/>
            </p:cNvSpPr>
            <p:nvPr/>
          </p:nvSpPr>
          <p:spPr bwMode="auto">
            <a:xfrm>
              <a:off x="3260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3" name="Line 165"/>
            <p:cNvSpPr>
              <a:spLocks noChangeShapeType="1"/>
            </p:cNvSpPr>
            <p:nvPr/>
          </p:nvSpPr>
          <p:spPr bwMode="auto">
            <a:xfrm>
              <a:off x="3346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4" name="Line 166"/>
            <p:cNvSpPr>
              <a:spLocks noChangeShapeType="1"/>
            </p:cNvSpPr>
            <p:nvPr/>
          </p:nvSpPr>
          <p:spPr bwMode="auto">
            <a:xfrm>
              <a:off x="3432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5" name="Line 167"/>
            <p:cNvSpPr>
              <a:spLocks noChangeShapeType="1"/>
            </p:cNvSpPr>
            <p:nvPr/>
          </p:nvSpPr>
          <p:spPr bwMode="auto">
            <a:xfrm>
              <a:off x="3517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6" name="Line 168"/>
            <p:cNvSpPr>
              <a:spLocks noChangeShapeType="1"/>
            </p:cNvSpPr>
            <p:nvPr/>
          </p:nvSpPr>
          <p:spPr bwMode="auto">
            <a:xfrm>
              <a:off x="3603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7" name="Line 169"/>
            <p:cNvSpPr>
              <a:spLocks noChangeShapeType="1"/>
            </p:cNvSpPr>
            <p:nvPr/>
          </p:nvSpPr>
          <p:spPr bwMode="auto">
            <a:xfrm>
              <a:off x="3689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8" name="Line 170"/>
            <p:cNvSpPr>
              <a:spLocks noChangeShapeType="1"/>
            </p:cNvSpPr>
            <p:nvPr/>
          </p:nvSpPr>
          <p:spPr bwMode="auto">
            <a:xfrm>
              <a:off x="3775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59" name="Line 171"/>
            <p:cNvSpPr>
              <a:spLocks noChangeShapeType="1"/>
            </p:cNvSpPr>
            <p:nvPr/>
          </p:nvSpPr>
          <p:spPr bwMode="auto">
            <a:xfrm>
              <a:off x="3860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0" name="Line 172"/>
            <p:cNvSpPr>
              <a:spLocks noChangeShapeType="1"/>
            </p:cNvSpPr>
            <p:nvPr/>
          </p:nvSpPr>
          <p:spPr bwMode="auto">
            <a:xfrm>
              <a:off x="3946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1" name="Line 173"/>
            <p:cNvSpPr>
              <a:spLocks noChangeShapeType="1"/>
            </p:cNvSpPr>
            <p:nvPr/>
          </p:nvSpPr>
          <p:spPr bwMode="auto">
            <a:xfrm>
              <a:off x="4032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2" name="Line 174"/>
            <p:cNvSpPr>
              <a:spLocks noChangeShapeType="1"/>
            </p:cNvSpPr>
            <p:nvPr/>
          </p:nvSpPr>
          <p:spPr bwMode="auto">
            <a:xfrm>
              <a:off x="41179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3" name="Line 175"/>
            <p:cNvSpPr>
              <a:spLocks noChangeShapeType="1"/>
            </p:cNvSpPr>
            <p:nvPr/>
          </p:nvSpPr>
          <p:spPr bwMode="auto">
            <a:xfrm>
              <a:off x="42037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4" name="Line 176"/>
            <p:cNvSpPr>
              <a:spLocks noChangeShapeType="1"/>
            </p:cNvSpPr>
            <p:nvPr/>
          </p:nvSpPr>
          <p:spPr bwMode="auto">
            <a:xfrm>
              <a:off x="42894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5" name="Line 177"/>
            <p:cNvSpPr>
              <a:spLocks noChangeShapeType="1"/>
            </p:cNvSpPr>
            <p:nvPr/>
          </p:nvSpPr>
          <p:spPr bwMode="auto">
            <a:xfrm>
              <a:off x="43751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6" name="Line 178"/>
            <p:cNvSpPr>
              <a:spLocks noChangeShapeType="1"/>
            </p:cNvSpPr>
            <p:nvPr/>
          </p:nvSpPr>
          <p:spPr bwMode="auto">
            <a:xfrm>
              <a:off x="44608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7" name="Line 179"/>
            <p:cNvSpPr>
              <a:spLocks noChangeShapeType="1"/>
            </p:cNvSpPr>
            <p:nvPr/>
          </p:nvSpPr>
          <p:spPr bwMode="auto">
            <a:xfrm>
              <a:off x="45466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8" name="Line 180"/>
            <p:cNvSpPr>
              <a:spLocks noChangeShapeType="1"/>
            </p:cNvSpPr>
            <p:nvPr/>
          </p:nvSpPr>
          <p:spPr bwMode="auto">
            <a:xfrm>
              <a:off x="46323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69" name="Line 181"/>
            <p:cNvSpPr>
              <a:spLocks noChangeShapeType="1"/>
            </p:cNvSpPr>
            <p:nvPr/>
          </p:nvSpPr>
          <p:spPr bwMode="auto">
            <a:xfrm>
              <a:off x="47180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0" name="Line 182"/>
            <p:cNvSpPr>
              <a:spLocks noChangeShapeType="1"/>
            </p:cNvSpPr>
            <p:nvPr/>
          </p:nvSpPr>
          <p:spPr bwMode="auto">
            <a:xfrm>
              <a:off x="48037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1" name="Line 183"/>
            <p:cNvSpPr>
              <a:spLocks noChangeShapeType="1"/>
            </p:cNvSpPr>
            <p:nvPr/>
          </p:nvSpPr>
          <p:spPr bwMode="auto">
            <a:xfrm>
              <a:off x="48895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2" name="Line 184"/>
            <p:cNvSpPr>
              <a:spLocks noChangeShapeType="1"/>
            </p:cNvSpPr>
            <p:nvPr/>
          </p:nvSpPr>
          <p:spPr bwMode="auto">
            <a:xfrm>
              <a:off x="49752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3" name="Line 185"/>
            <p:cNvSpPr>
              <a:spLocks noChangeShapeType="1"/>
            </p:cNvSpPr>
            <p:nvPr/>
          </p:nvSpPr>
          <p:spPr bwMode="auto">
            <a:xfrm>
              <a:off x="50609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4" name="Line 186"/>
            <p:cNvSpPr>
              <a:spLocks noChangeShapeType="1"/>
            </p:cNvSpPr>
            <p:nvPr/>
          </p:nvSpPr>
          <p:spPr bwMode="auto">
            <a:xfrm>
              <a:off x="51466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5" name="Line 187"/>
            <p:cNvSpPr>
              <a:spLocks noChangeShapeType="1"/>
            </p:cNvSpPr>
            <p:nvPr/>
          </p:nvSpPr>
          <p:spPr bwMode="auto">
            <a:xfrm>
              <a:off x="52324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6" name="Line 188"/>
            <p:cNvSpPr>
              <a:spLocks noChangeShapeType="1"/>
            </p:cNvSpPr>
            <p:nvPr/>
          </p:nvSpPr>
          <p:spPr bwMode="auto">
            <a:xfrm>
              <a:off x="53181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7" name="Line 189"/>
            <p:cNvSpPr>
              <a:spLocks noChangeShapeType="1"/>
            </p:cNvSpPr>
            <p:nvPr/>
          </p:nvSpPr>
          <p:spPr bwMode="auto">
            <a:xfrm>
              <a:off x="54038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8" name="Line 190"/>
            <p:cNvSpPr>
              <a:spLocks noChangeShapeType="1"/>
            </p:cNvSpPr>
            <p:nvPr/>
          </p:nvSpPr>
          <p:spPr bwMode="auto">
            <a:xfrm>
              <a:off x="54895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79" name="Line 191"/>
            <p:cNvSpPr>
              <a:spLocks noChangeShapeType="1"/>
            </p:cNvSpPr>
            <p:nvPr/>
          </p:nvSpPr>
          <p:spPr bwMode="auto">
            <a:xfrm>
              <a:off x="55753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0" name="Line 192"/>
            <p:cNvSpPr>
              <a:spLocks noChangeShapeType="1"/>
            </p:cNvSpPr>
            <p:nvPr/>
          </p:nvSpPr>
          <p:spPr bwMode="auto">
            <a:xfrm>
              <a:off x="56610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1" name="Line 193"/>
            <p:cNvSpPr>
              <a:spLocks noChangeShapeType="1"/>
            </p:cNvSpPr>
            <p:nvPr/>
          </p:nvSpPr>
          <p:spPr bwMode="auto">
            <a:xfrm>
              <a:off x="57467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2" name="Line 194"/>
            <p:cNvSpPr>
              <a:spLocks noChangeShapeType="1"/>
            </p:cNvSpPr>
            <p:nvPr/>
          </p:nvSpPr>
          <p:spPr bwMode="auto">
            <a:xfrm>
              <a:off x="58324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3" name="Line 195"/>
            <p:cNvSpPr>
              <a:spLocks noChangeShapeType="1"/>
            </p:cNvSpPr>
            <p:nvPr/>
          </p:nvSpPr>
          <p:spPr bwMode="auto">
            <a:xfrm>
              <a:off x="59182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4" name="Line 196"/>
            <p:cNvSpPr>
              <a:spLocks noChangeShapeType="1"/>
            </p:cNvSpPr>
            <p:nvPr/>
          </p:nvSpPr>
          <p:spPr bwMode="auto">
            <a:xfrm>
              <a:off x="60039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5" name="Line 197"/>
            <p:cNvSpPr>
              <a:spLocks noChangeShapeType="1"/>
            </p:cNvSpPr>
            <p:nvPr/>
          </p:nvSpPr>
          <p:spPr bwMode="auto">
            <a:xfrm>
              <a:off x="60896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6" name="Line 198"/>
            <p:cNvSpPr>
              <a:spLocks noChangeShapeType="1"/>
            </p:cNvSpPr>
            <p:nvPr/>
          </p:nvSpPr>
          <p:spPr bwMode="auto">
            <a:xfrm>
              <a:off x="61753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7" name="Line 199"/>
            <p:cNvSpPr>
              <a:spLocks noChangeShapeType="1"/>
            </p:cNvSpPr>
            <p:nvPr/>
          </p:nvSpPr>
          <p:spPr bwMode="auto">
            <a:xfrm>
              <a:off x="62611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8" name="Line 200"/>
            <p:cNvSpPr>
              <a:spLocks noChangeShapeType="1"/>
            </p:cNvSpPr>
            <p:nvPr/>
          </p:nvSpPr>
          <p:spPr bwMode="auto">
            <a:xfrm>
              <a:off x="63468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89" name="Line 201"/>
            <p:cNvSpPr>
              <a:spLocks noChangeShapeType="1"/>
            </p:cNvSpPr>
            <p:nvPr/>
          </p:nvSpPr>
          <p:spPr bwMode="auto">
            <a:xfrm>
              <a:off x="64325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0" name="Line 202"/>
            <p:cNvSpPr>
              <a:spLocks noChangeShapeType="1"/>
            </p:cNvSpPr>
            <p:nvPr/>
          </p:nvSpPr>
          <p:spPr bwMode="auto">
            <a:xfrm>
              <a:off x="65182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1" name="Line 203"/>
            <p:cNvSpPr>
              <a:spLocks noChangeShapeType="1"/>
            </p:cNvSpPr>
            <p:nvPr/>
          </p:nvSpPr>
          <p:spPr bwMode="auto">
            <a:xfrm>
              <a:off x="66040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2" name="Line 204"/>
            <p:cNvSpPr>
              <a:spLocks noChangeShapeType="1"/>
            </p:cNvSpPr>
            <p:nvPr/>
          </p:nvSpPr>
          <p:spPr bwMode="auto">
            <a:xfrm>
              <a:off x="66897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3" name="Line 205"/>
            <p:cNvSpPr>
              <a:spLocks noChangeShapeType="1"/>
            </p:cNvSpPr>
            <p:nvPr/>
          </p:nvSpPr>
          <p:spPr bwMode="auto">
            <a:xfrm>
              <a:off x="67754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4" name="Line 206"/>
            <p:cNvSpPr>
              <a:spLocks noChangeShapeType="1"/>
            </p:cNvSpPr>
            <p:nvPr/>
          </p:nvSpPr>
          <p:spPr bwMode="auto">
            <a:xfrm>
              <a:off x="68611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5" name="Line 207"/>
            <p:cNvSpPr>
              <a:spLocks noChangeShapeType="1"/>
            </p:cNvSpPr>
            <p:nvPr/>
          </p:nvSpPr>
          <p:spPr bwMode="auto">
            <a:xfrm>
              <a:off x="69469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6" name="Line 208"/>
            <p:cNvSpPr>
              <a:spLocks noChangeShapeType="1"/>
            </p:cNvSpPr>
            <p:nvPr/>
          </p:nvSpPr>
          <p:spPr bwMode="auto">
            <a:xfrm>
              <a:off x="70326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7" name="Line 209"/>
            <p:cNvSpPr>
              <a:spLocks noChangeShapeType="1"/>
            </p:cNvSpPr>
            <p:nvPr/>
          </p:nvSpPr>
          <p:spPr bwMode="auto">
            <a:xfrm>
              <a:off x="71183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8" name="Line 210"/>
            <p:cNvSpPr>
              <a:spLocks noChangeShapeType="1"/>
            </p:cNvSpPr>
            <p:nvPr/>
          </p:nvSpPr>
          <p:spPr bwMode="auto">
            <a:xfrm>
              <a:off x="720407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499" name="Line 211"/>
            <p:cNvSpPr>
              <a:spLocks noChangeShapeType="1"/>
            </p:cNvSpPr>
            <p:nvPr/>
          </p:nvSpPr>
          <p:spPr bwMode="auto">
            <a:xfrm>
              <a:off x="728980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0" name="Line 212"/>
            <p:cNvSpPr>
              <a:spLocks noChangeShapeType="1"/>
            </p:cNvSpPr>
            <p:nvPr/>
          </p:nvSpPr>
          <p:spPr bwMode="auto">
            <a:xfrm>
              <a:off x="7375525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1" name="Line 213"/>
            <p:cNvSpPr>
              <a:spLocks noChangeShapeType="1"/>
            </p:cNvSpPr>
            <p:nvPr/>
          </p:nvSpPr>
          <p:spPr bwMode="auto">
            <a:xfrm>
              <a:off x="7461250" y="1500188"/>
              <a:ext cx="285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2" name="Line 214"/>
            <p:cNvSpPr>
              <a:spLocks noChangeShapeType="1"/>
            </p:cNvSpPr>
            <p:nvPr/>
          </p:nvSpPr>
          <p:spPr bwMode="auto">
            <a:xfrm flipV="1">
              <a:off x="1466850" y="1493838"/>
              <a:ext cx="0" cy="2908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3" name="Line 215"/>
            <p:cNvSpPr>
              <a:spLocks noChangeShapeType="1"/>
            </p:cNvSpPr>
            <p:nvPr/>
          </p:nvSpPr>
          <p:spPr bwMode="auto">
            <a:xfrm>
              <a:off x="1417638" y="4408488"/>
              <a:ext cx="857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4" name="Line 216"/>
            <p:cNvSpPr>
              <a:spLocks noChangeShapeType="1"/>
            </p:cNvSpPr>
            <p:nvPr/>
          </p:nvSpPr>
          <p:spPr bwMode="auto">
            <a:xfrm>
              <a:off x="1460500" y="4408488"/>
              <a:ext cx="604361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5" name="Line 217"/>
            <p:cNvSpPr>
              <a:spLocks noChangeShapeType="1"/>
            </p:cNvSpPr>
            <p:nvPr/>
          </p:nvSpPr>
          <p:spPr bwMode="auto">
            <a:xfrm flipV="1">
              <a:off x="14668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6" name="Line 218"/>
            <p:cNvSpPr>
              <a:spLocks noChangeShapeType="1"/>
            </p:cNvSpPr>
            <p:nvPr/>
          </p:nvSpPr>
          <p:spPr bwMode="auto">
            <a:xfrm flipV="1">
              <a:off x="17668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7" name="Line 219"/>
            <p:cNvSpPr>
              <a:spLocks noChangeShapeType="1"/>
            </p:cNvSpPr>
            <p:nvPr/>
          </p:nvSpPr>
          <p:spPr bwMode="auto">
            <a:xfrm flipV="1">
              <a:off x="20812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8" name="Line 220"/>
            <p:cNvSpPr>
              <a:spLocks noChangeShapeType="1"/>
            </p:cNvSpPr>
            <p:nvPr/>
          </p:nvSpPr>
          <p:spPr bwMode="auto">
            <a:xfrm flipV="1">
              <a:off x="23812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09" name="Line 221"/>
            <p:cNvSpPr>
              <a:spLocks noChangeShapeType="1"/>
            </p:cNvSpPr>
            <p:nvPr/>
          </p:nvSpPr>
          <p:spPr bwMode="auto">
            <a:xfrm flipV="1">
              <a:off x="26812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0" name="Line 222"/>
            <p:cNvSpPr>
              <a:spLocks noChangeShapeType="1"/>
            </p:cNvSpPr>
            <p:nvPr/>
          </p:nvSpPr>
          <p:spPr bwMode="auto">
            <a:xfrm flipV="1">
              <a:off x="29813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1" name="Line 223"/>
            <p:cNvSpPr>
              <a:spLocks noChangeShapeType="1"/>
            </p:cNvSpPr>
            <p:nvPr/>
          </p:nvSpPr>
          <p:spPr bwMode="auto">
            <a:xfrm flipV="1">
              <a:off x="32813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2" name="Line 224"/>
            <p:cNvSpPr>
              <a:spLocks noChangeShapeType="1"/>
            </p:cNvSpPr>
            <p:nvPr/>
          </p:nvSpPr>
          <p:spPr bwMode="auto">
            <a:xfrm flipV="1">
              <a:off x="35814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3" name="Line 225"/>
            <p:cNvSpPr>
              <a:spLocks noChangeShapeType="1"/>
            </p:cNvSpPr>
            <p:nvPr/>
          </p:nvSpPr>
          <p:spPr bwMode="auto">
            <a:xfrm flipV="1">
              <a:off x="38814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4" name="Line 226"/>
            <p:cNvSpPr>
              <a:spLocks noChangeShapeType="1"/>
            </p:cNvSpPr>
            <p:nvPr/>
          </p:nvSpPr>
          <p:spPr bwMode="auto">
            <a:xfrm flipV="1">
              <a:off x="41957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5" name="Line 227"/>
            <p:cNvSpPr>
              <a:spLocks noChangeShapeType="1"/>
            </p:cNvSpPr>
            <p:nvPr/>
          </p:nvSpPr>
          <p:spPr bwMode="auto">
            <a:xfrm flipV="1">
              <a:off x="449580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6" name="Line 228"/>
            <p:cNvSpPr>
              <a:spLocks noChangeShapeType="1"/>
            </p:cNvSpPr>
            <p:nvPr/>
          </p:nvSpPr>
          <p:spPr bwMode="auto">
            <a:xfrm flipV="1">
              <a:off x="479583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7" name="Line 229"/>
            <p:cNvSpPr>
              <a:spLocks noChangeShapeType="1"/>
            </p:cNvSpPr>
            <p:nvPr/>
          </p:nvSpPr>
          <p:spPr bwMode="auto">
            <a:xfrm flipV="1">
              <a:off x="509587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8" name="Line 230"/>
            <p:cNvSpPr>
              <a:spLocks noChangeShapeType="1"/>
            </p:cNvSpPr>
            <p:nvPr/>
          </p:nvSpPr>
          <p:spPr bwMode="auto">
            <a:xfrm flipV="1">
              <a:off x="53959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19" name="Line 231"/>
            <p:cNvSpPr>
              <a:spLocks noChangeShapeType="1"/>
            </p:cNvSpPr>
            <p:nvPr/>
          </p:nvSpPr>
          <p:spPr bwMode="auto">
            <a:xfrm flipV="1">
              <a:off x="56959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0" name="Line 232"/>
            <p:cNvSpPr>
              <a:spLocks noChangeShapeType="1"/>
            </p:cNvSpPr>
            <p:nvPr/>
          </p:nvSpPr>
          <p:spPr bwMode="auto">
            <a:xfrm flipV="1">
              <a:off x="59959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1" name="Line 233"/>
            <p:cNvSpPr>
              <a:spLocks noChangeShapeType="1"/>
            </p:cNvSpPr>
            <p:nvPr/>
          </p:nvSpPr>
          <p:spPr bwMode="auto">
            <a:xfrm flipV="1">
              <a:off x="631031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2" name="Line 234"/>
            <p:cNvSpPr>
              <a:spLocks noChangeShapeType="1"/>
            </p:cNvSpPr>
            <p:nvPr/>
          </p:nvSpPr>
          <p:spPr bwMode="auto">
            <a:xfrm flipV="1">
              <a:off x="6610350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3" name="Line 235"/>
            <p:cNvSpPr>
              <a:spLocks noChangeShapeType="1"/>
            </p:cNvSpPr>
            <p:nvPr/>
          </p:nvSpPr>
          <p:spPr bwMode="auto">
            <a:xfrm flipV="1">
              <a:off x="6910388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4" name="Line 236"/>
            <p:cNvSpPr>
              <a:spLocks noChangeShapeType="1"/>
            </p:cNvSpPr>
            <p:nvPr/>
          </p:nvSpPr>
          <p:spPr bwMode="auto">
            <a:xfrm flipV="1">
              <a:off x="7210425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5" name="Line 237"/>
            <p:cNvSpPr>
              <a:spLocks noChangeShapeType="1"/>
            </p:cNvSpPr>
            <p:nvPr/>
          </p:nvSpPr>
          <p:spPr bwMode="auto">
            <a:xfrm flipV="1">
              <a:off x="7510463" y="4354513"/>
              <a:ext cx="0" cy="952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6" name="Freeform 238"/>
            <p:cNvSpPr>
              <a:spLocks/>
            </p:cNvSpPr>
            <p:nvPr/>
          </p:nvSpPr>
          <p:spPr bwMode="auto">
            <a:xfrm>
              <a:off x="1460500" y="1519238"/>
              <a:ext cx="6045200" cy="2884487"/>
            </a:xfrm>
            <a:custGeom>
              <a:avLst/>
              <a:gdLst/>
              <a:ahLst/>
              <a:cxnLst>
                <a:cxn ang="0">
                  <a:pos x="0" y="1816"/>
                </a:cxn>
                <a:cxn ang="0">
                  <a:pos x="189" y="1752"/>
                </a:cxn>
                <a:cxn ang="0">
                  <a:pos x="387" y="1696"/>
                </a:cxn>
                <a:cxn ang="0">
                  <a:pos x="576" y="1640"/>
                </a:cxn>
                <a:cxn ang="0">
                  <a:pos x="765" y="1576"/>
                </a:cxn>
                <a:cxn ang="0">
                  <a:pos x="954" y="1520"/>
                </a:cxn>
                <a:cxn ang="0">
                  <a:pos x="1143" y="1456"/>
                </a:cxn>
                <a:cxn ang="0">
                  <a:pos x="1332" y="1400"/>
                </a:cxn>
                <a:cxn ang="0">
                  <a:pos x="1521" y="1296"/>
                </a:cxn>
                <a:cxn ang="0">
                  <a:pos x="1719" y="1184"/>
                </a:cxn>
                <a:cxn ang="0">
                  <a:pos x="1908" y="1080"/>
                </a:cxn>
                <a:cxn ang="0">
                  <a:pos x="2097" y="968"/>
                </a:cxn>
                <a:cxn ang="0">
                  <a:pos x="2286" y="864"/>
                </a:cxn>
                <a:cxn ang="0">
                  <a:pos x="2475" y="752"/>
                </a:cxn>
                <a:cxn ang="0">
                  <a:pos x="2664" y="648"/>
                </a:cxn>
                <a:cxn ang="0">
                  <a:pos x="2853" y="536"/>
                </a:cxn>
                <a:cxn ang="0">
                  <a:pos x="3051" y="432"/>
                </a:cxn>
                <a:cxn ang="0">
                  <a:pos x="3240" y="328"/>
                </a:cxn>
                <a:cxn ang="0">
                  <a:pos x="3429" y="216"/>
                </a:cxn>
                <a:cxn ang="0">
                  <a:pos x="3618" y="112"/>
                </a:cxn>
                <a:cxn ang="0">
                  <a:pos x="3807" y="0"/>
                </a:cxn>
              </a:cxnLst>
              <a:rect l="0" t="0" r="r" b="b"/>
              <a:pathLst>
                <a:path w="3808" h="1817">
                  <a:moveTo>
                    <a:pt x="0" y="1816"/>
                  </a:moveTo>
                  <a:lnTo>
                    <a:pt x="189" y="1752"/>
                  </a:lnTo>
                  <a:lnTo>
                    <a:pt x="387" y="1696"/>
                  </a:lnTo>
                  <a:lnTo>
                    <a:pt x="576" y="1640"/>
                  </a:lnTo>
                  <a:lnTo>
                    <a:pt x="765" y="1576"/>
                  </a:lnTo>
                  <a:lnTo>
                    <a:pt x="954" y="1520"/>
                  </a:lnTo>
                  <a:lnTo>
                    <a:pt x="1143" y="1456"/>
                  </a:lnTo>
                  <a:lnTo>
                    <a:pt x="1332" y="1400"/>
                  </a:lnTo>
                  <a:lnTo>
                    <a:pt x="1521" y="1296"/>
                  </a:lnTo>
                  <a:lnTo>
                    <a:pt x="1719" y="1184"/>
                  </a:lnTo>
                  <a:lnTo>
                    <a:pt x="1908" y="1080"/>
                  </a:lnTo>
                  <a:lnTo>
                    <a:pt x="2097" y="968"/>
                  </a:lnTo>
                  <a:lnTo>
                    <a:pt x="2286" y="864"/>
                  </a:lnTo>
                  <a:lnTo>
                    <a:pt x="2475" y="752"/>
                  </a:lnTo>
                  <a:lnTo>
                    <a:pt x="2664" y="648"/>
                  </a:lnTo>
                  <a:lnTo>
                    <a:pt x="2853" y="536"/>
                  </a:lnTo>
                  <a:lnTo>
                    <a:pt x="3051" y="432"/>
                  </a:lnTo>
                  <a:lnTo>
                    <a:pt x="3240" y="328"/>
                  </a:lnTo>
                  <a:lnTo>
                    <a:pt x="3429" y="216"/>
                  </a:lnTo>
                  <a:lnTo>
                    <a:pt x="3618" y="112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7" name="Freeform 239"/>
            <p:cNvSpPr>
              <a:spLocks/>
            </p:cNvSpPr>
            <p:nvPr/>
          </p:nvSpPr>
          <p:spPr bwMode="auto">
            <a:xfrm>
              <a:off x="1460500" y="3830638"/>
              <a:ext cx="6045200" cy="573087"/>
            </a:xfrm>
            <a:custGeom>
              <a:avLst/>
              <a:gdLst/>
              <a:ahLst/>
              <a:cxnLst>
                <a:cxn ang="0">
                  <a:pos x="0" y="360"/>
                </a:cxn>
                <a:cxn ang="0">
                  <a:pos x="189" y="344"/>
                </a:cxn>
                <a:cxn ang="0">
                  <a:pos x="387" y="320"/>
                </a:cxn>
                <a:cxn ang="0">
                  <a:pos x="576" y="304"/>
                </a:cxn>
                <a:cxn ang="0">
                  <a:pos x="765" y="288"/>
                </a:cxn>
                <a:cxn ang="0">
                  <a:pos x="954" y="272"/>
                </a:cxn>
                <a:cxn ang="0">
                  <a:pos x="1143" y="248"/>
                </a:cxn>
                <a:cxn ang="0">
                  <a:pos x="1332" y="232"/>
                </a:cxn>
                <a:cxn ang="0">
                  <a:pos x="1521" y="216"/>
                </a:cxn>
                <a:cxn ang="0">
                  <a:pos x="1719" y="200"/>
                </a:cxn>
                <a:cxn ang="0">
                  <a:pos x="1908" y="176"/>
                </a:cxn>
                <a:cxn ang="0">
                  <a:pos x="2097" y="160"/>
                </a:cxn>
                <a:cxn ang="0">
                  <a:pos x="2286" y="144"/>
                </a:cxn>
                <a:cxn ang="0">
                  <a:pos x="2475" y="128"/>
                </a:cxn>
                <a:cxn ang="0">
                  <a:pos x="2664" y="104"/>
                </a:cxn>
                <a:cxn ang="0">
                  <a:pos x="2853" y="88"/>
                </a:cxn>
                <a:cxn ang="0">
                  <a:pos x="3051" y="72"/>
                </a:cxn>
                <a:cxn ang="0">
                  <a:pos x="3240" y="56"/>
                </a:cxn>
                <a:cxn ang="0">
                  <a:pos x="3429" y="32"/>
                </a:cxn>
                <a:cxn ang="0">
                  <a:pos x="3618" y="16"/>
                </a:cxn>
                <a:cxn ang="0">
                  <a:pos x="3807" y="0"/>
                </a:cxn>
              </a:cxnLst>
              <a:rect l="0" t="0" r="r" b="b"/>
              <a:pathLst>
                <a:path w="3808" h="361">
                  <a:moveTo>
                    <a:pt x="0" y="360"/>
                  </a:moveTo>
                  <a:lnTo>
                    <a:pt x="189" y="344"/>
                  </a:lnTo>
                  <a:lnTo>
                    <a:pt x="387" y="320"/>
                  </a:lnTo>
                  <a:lnTo>
                    <a:pt x="576" y="304"/>
                  </a:lnTo>
                  <a:lnTo>
                    <a:pt x="765" y="288"/>
                  </a:lnTo>
                  <a:lnTo>
                    <a:pt x="954" y="272"/>
                  </a:lnTo>
                  <a:lnTo>
                    <a:pt x="1143" y="248"/>
                  </a:lnTo>
                  <a:lnTo>
                    <a:pt x="1332" y="232"/>
                  </a:lnTo>
                  <a:lnTo>
                    <a:pt x="1521" y="216"/>
                  </a:lnTo>
                  <a:lnTo>
                    <a:pt x="1719" y="200"/>
                  </a:lnTo>
                  <a:lnTo>
                    <a:pt x="1908" y="176"/>
                  </a:lnTo>
                  <a:lnTo>
                    <a:pt x="2097" y="160"/>
                  </a:lnTo>
                  <a:lnTo>
                    <a:pt x="2286" y="144"/>
                  </a:lnTo>
                  <a:lnTo>
                    <a:pt x="2475" y="128"/>
                  </a:lnTo>
                  <a:lnTo>
                    <a:pt x="2664" y="104"/>
                  </a:lnTo>
                  <a:lnTo>
                    <a:pt x="2853" y="88"/>
                  </a:lnTo>
                  <a:lnTo>
                    <a:pt x="3051" y="72"/>
                  </a:lnTo>
                  <a:lnTo>
                    <a:pt x="3240" y="56"/>
                  </a:lnTo>
                  <a:lnTo>
                    <a:pt x="3429" y="32"/>
                  </a:lnTo>
                  <a:lnTo>
                    <a:pt x="3618" y="16"/>
                  </a:lnTo>
                  <a:lnTo>
                    <a:pt x="3807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8" name="Rectangle 240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29" name="Rectangle 241"/>
            <p:cNvSpPr>
              <a:spLocks noChangeArrowheads="1"/>
            </p:cNvSpPr>
            <p:nvPr/>
          </p:nvSpPr>
          <p:spPr bwMode="auto">
            <a:xfrm>
              <a:off x="1724025" y="4260850"/>
              <a:ext cx="58738" cy="66675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0" name="Rectangle 242"/>
            <p:cNvSpPr>
              <a:spLocks noChangeArrowheads="1"/>
            </p:cNvSpPr>
            <p:nvPr/>
          </p:nvSpPr>
          <p:spPr bwMode="auto">
            <a:xfrm>
              <a:off x="2038350" y="4179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1" name="Rectangle 243"/>
            <p:cNvSpPr>
              <a:spLocks noChangeArrowheads="1"/>
            </p:cNvSpPr>
            <p:nvPr/>
          </p:nvSpPr>
          <p:spPr bwMode="auto">
            <a:xfrm>
              <a:off x="2338388" y="4090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2" name="Rectangle 244"/>
            <p:cNvSpPr>
              <a:spLocks noChangeArrowheads="1"/>
            </p:cNvSpPr>
            <p:nvPr/>
          </p:nvSpPr>
          <p:spPr bwMode="auto">
            <a:xfrm>
              <a:off x="2638425" y="3989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3" name="Rectangle 245"/>
            <p:cNvSpPr>
              <a:spLocks noChangeArrowheads="1"/>
            </p:cNvSpPr>
            <p:nvPr/>
          </p:nvSpPr>
          <p:spPr bwMode="auto">
            <a:xfrm>
              <a:off x="2938463" y="39004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4" name="Rectangle 246"/>
            <p:cNvSpPr>
              <a:spLocks noChangeArrowheads="1"/>
            </p:cNvSpPr>
            <p:nvPr/>
          </p:nvSpPr>
          <p:spPr bwMode="auto">
            <a:xfrm>
              <a:off x="3238500" y="3798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5" name="Rectangle 247"/>
            <p:cNvSpPr>
              <a:spLocks noChangeArrowheads="1"/>
            </p:cNvSpPr>
            <p:nvPr/>
          </p:nvSpPr>
          <p:spPr bwMode="auto">
            <a:xfrm>
              <a:off x="3538538" y="3709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6" name="Rectangle 248"/>
            <p:cNvSpPr>
              <a:spLocks noChangeArrowheads="1"/>
            </p:cNvSpPr>
            <p:nvPr/>
          </p:nvSpPr>
          <p:spPr bwMode="auto">
            <a:xfrm>
              <a:off x="3838575" y="35448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7" name="Rectangle 249"/>
            <p:cNvSpPr>
              <a:spLocks noChangeArrowheads="1"/>
            </p:cNvSpPr>
            <p:nvPr/>
          </p:nvSpPr>
          <p:spPr bwMode="auto">
            <a:xfrm>
              <a:off x="4152900" y="33670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8" name="Rectangle 250"/>
            <p:cNvSpPr>
              <a:spLocks noChangeArrowheads="1"/>
            </p:cNvSpPr>
            <p:nvPr/>
          </p:nvSpPr>
          <p:spPr bwMode="auto">
            <a:xfrm>
              <a:off x="4452938" y="32019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39" name="Rectangle 251"/>
            <p:cNvSpPr>
              <a:spLocks noChangeArrowheads="1"/>
            </p:cNvSpPr>
            <p:nvPr/>
          </p:nvSpPr>
          <p:spPr bwMode="auto">
            <a:xfrm>
              <a:off x="4752975" y="30241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0" name="Rectangle 252"/>
            <p:cNvSpPr>
              <a:spLocks noChangeArrowheads="1"/>
            </p:cNvSpPr>
            <p:nvPr/>
          </p:nvSpPr>
          <p:spPr bwMode="auto">
            <a:xfrm>
              <a:off x="5053013" y="28590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1" name="Rectangle 253"/>
            <p:cNvSpPr>
              <a:spLocks noChangeArrowheads="1"/>
            </p:cNvSpPr>
            <p:nvPr/>
          </p:nvSpPr>
          <p:spPr bwMode="auto">
            <a:xfrm>
              <a:off x="5353050" y="2681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2" name="Rectangle 254"/>
            <p:cNvSpPr>
              <a:spLocks noChangeArrowheads="1"/>
            </p:cNvSpPr>
            <p:nvPr/>
          </p:nvSpPr>
          <p:spPr bwMode="auto">
            <a:xfrm>
              <a:off x="5653088" y="2516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3" name="Rectangle 255"/>
            <p:cNvSpPr>
              <a:spLocks noChangeArrowheads="1"/>
            </p:cNvSpPr>
            <p:nvPr/>
          </p:nvSpPr>
          <p:spPr bwMode="auto">
            <a:xfrm>
              <a:off x="5953125" y="2338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4" name="Rectangle 256"/>
            <p:cNvSpPr>
              <a:spLocks noChangeArrowheads="1"/>
            </p:cNvSpPr>
            <p:nvPr/>
          </p:nvSpPr>
          <p:spPr bwMode="auto">
            <a:xfrm>
              <a:off x="6267450" y="21732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5" name="Rectangle 257"/>
            <p:cNvSpPr>
              <a:spLocks noChangeArrowheads="1"/>
            </p:cNvSpPr>
            <p:nvPr/>
          </p:nvSpPr>
          <p:spPr bwMode="auto">
            <a:xfrm>
              <a:off x="6567488" y="20081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6" name="Rectangle 258"/>
            <p:cNvSpPr>
              <a:spLocks noChangeArrowheads="1"/>
            </p:cNvSpPr>
            <p:nvPr/>
          </p:nvSpPr>
          <p:spPr bwMode="auto">
            <a:xfrm>
              <a:off x="6867525" y="18303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7" name="Rectangle 259"/>
            <p:cNvSpPr>
              <a:spLocks noChangeArrowheads="1"/>
            </p:cNvSpPr>
            <p:nvPr/>
          </p:nvSpPr>
          <p:spPr bwMode="auto">
            <a:xfrm>
              <a:off x="7167563" y="1665288"/>
              <a:ext cx="58737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8" name="Rectangle 260"/>
            <p:cNvSpPr>
              <a:spLocks noChangeArrowheads="1"/>
            </p:cNvSpPr>
            <p:nvPr/>
          </p:nvSpPr>
          <p:spPr bwMode="auto">
            <a:xfrm>
              <a:off x="7467600" y="1487488"/>
              <a:ext cx="58738" cy="50800"/>
            </a:xfrm>
            <a:prstGeom prst="rect">
              <a:avLst/>
            </a:prstGeom>
            <a:solidFill>
              <a:srgbClr val="DD080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49" name="Rectangle 261"/>
            <p:cNvSpPr>
              <a:spLocks noChangeArrowheads="1"/>
            </p:cNvSpPr>
            <p:nvPr/>
          </p:nvSpPr>
          <p:spPr bwMode="auto">
            <a:xfrm>
              <a:off x="1423988" y="43624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0" name="Rectangle 262"/>
            <p:cNvSpPr>
              <a:spLocks noChangeArrowheads="1"/>
            </p:cNvSpPr>
            <p:nvPr/>
          </p:nvSpPr>
          <p:spPr bwMode="auto">
            <a:xfrm>
              <a:off x="1724025" y="43370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1" name="Rectangle 263"/>
            <p:cNvSpPr>
              <a:spLocks noChangeArrowheads="1"/>
            </p:cNvSpPr>
            <p:nvPr/>
          </p:nvSpPr>
          <p:spPr bwMode="auto">
            <a:xfrm>
              <a:off x="2038350" y="42989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2" name="Rectangle 264"/>
            <p:cNvSpPr>
              <a:spLocks noChangeArrowheads="1"/>
            </p:cNvSpPr>
            <p:nvPr/>
          </p:nvSpPr>
          <p:spPr bwMode="auto">
            <a:xfrm>
              <a:off x="2338388" y="42735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3" name="Rectangle 265"/>
            <p:cNvSpPr>
              <a:spLocks noChangeArrowheads="1"/>
            </p:cNvSpPr>
            <p:nvPr/>
          </p:nvSpPr>
          <p:spPr bwMode="auto">
            <a:xfrm>
              <a:off x="2638425" y="42481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4" name="Rectangle 266"/>
            <p:cNvSpPr>
              <a:spLocks noChangeArrowheads="1"/>
            </p:cNvSpPr>
            <p:nvPr/>
          </p:nvSpPr>
          <p:spPr bwMode="auto">
            <a:xfrm>
              <a:off x="2938463" y="4222750"/>
              <a:ext cx="58737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5" name="Rectangle 267"/>
            <p:cNvSpPr>
              <a:spLocks noChangeArrowheads="1"/>
            </p:cNvSpPr>
            <p:nvPr/>
          </p:nvSpPr>
          <p:spPr bwMode="auto">
            <a:xfrm>
              <a:off x="3238500" y="4184650"/>
              <a:ext cx="58738" cy="66675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6" name="Rectangle 268"/>
            <p:cNvSpPr>
              <a:spLocks noChangeArrowheads="1"/>
            </p:cNvSpPr>
            <p:nvPr/>
          </p:nvSpPr>
          <p:spPr bwMode="auto">
            <a:xfrm>
              <a:off x="3538538" y="41671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7" name="Rectangle 269"/>
            <p:cNvSpPr>
              <a:spLocks noChangeArrowheads="1"/>
            </p:cNvSpPr>
            <p:nvPr/>
          </p:nvSpPr>
          <p:spPr bwMode="auto">
            <a:xfrm>
              <a:off x="3838575" y="41417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8" name="Rectangle 270"/>
            <p:cNvSpPr>
              <a:spLocks noChangeArrowheads="1"/>
            </p:cNvSpPr>
            <p:nvPr/>
          </p:nvSpPr>
          <p:spPr bwMode="auto">
            <a:xfrm>
              <a:off x="4152900" y="41163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59" name="Rectangle 271"/>
            <p:cNvSpPr>
              <a:spLocks noChangeArrowheads="1"/>
            </p:cNvSpPr>
            <p:nvPr/>
          </p:nvSpPr>
          <p:spPr bwMode="auto">
            <a:xfrm>
              <a:off x="4452938" y="4078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0" name="Rectangle 272"/>
            <p:cNvSpPr>
              <a:spLocks noChangeArrowheads="1"/>
            </p:cNvSpPr>
            <p:nvPr/>
          </p:nvSpPr>
          <p:spPr bwMode="auto">
            <a:xfrm>
              <a:off x="4752975" y="4052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1" name="Rectangle 273"/>
            <p:cNvSpPr>
              <a:spLocks noChangeArrowheads="1"/>
            </p:cNvSpPr>
            <p:nvPr/>
          </p:nvSpPr>
          <p:spPr bwMode="auto">
            <a:xfrm>
              <a:off x="5053013" y="40274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2" name="Rectangle 274"/>
            <p:cNvSpPr>
              <a:spLocks noChangeArrowheads="1"/>
            </p:cNvSpPr>
            <p:nvPr/>
          </p:nvSpPr>
          <p:spPr bwMode="auto">
            <a:xfrm>
              <a:off x="5353050" y="40020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3" name="Rectangle 275"/>
            <p:cNvSpPr>
              <a:spLocks noChangeArrowheads="1"/>
            </p:cNvSpPr>
            <p:nvPr/>
          </p:nvSpPr>
          <p:spPr bwMode="auto">
            <a:xfrm>
              <a:off x="5653088" y="39639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4" name="Rectangle 276"/>
            <p:cNvSpPr>
              <a:spLocks noChangeArrowheads="1"/>
            </p:cNvSpPr>
            <p:nvPr/>
          </p:nvSpPr>
          <p:spPr bwMode="auto">
            <a:xfrm>
              <a:off x="5953125" y="39385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5" name="Rectangle 277"/>
            <p:cNvSpPr>
              <a:spLocks noChangeArrowheads="1"/>
            </p:cNvSpPr>
            <p:nvPr/>
          </p:nvSpPr>
          <p:spPr bwMode="auto">
            <a:xfrm>
              <a:off x="6267450" y="39131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6" name="Rectangle 278"/>
            <p:cNvSpPr>
              <a:spLocks noChangeArrowheads="1"/>
            </p:cNvSpPr>
            <p:nvPr/>
          </p:nvSpPr>
          <p:spPr bwMode="auto">
            <a:xfrm>
              <a:off x="6567488" y="38877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7" name="Rectangle 279"/>
            <p:cNvSpPr>
              <a:spLocks noChangeArrowheads="1"/>
            </p:cNvSpPr>
            <p:nvPr/>
          </p:nvSpPr>
          <p:spPr bwMode="auto">
            <a:xfrm>
              <a:off x="6867525" y="38496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8" name="Rectangle 280"/>
            <p:cNvSpPr>
              <a:spLocks noChangeArrowheads="1"/>
            </p:cNvSpPr>
            <p:nvPr/>
          </p:nvSpPr>
          <p:spPr bwMode="auto">
            <a:xfrm>
              <a:off x="7167563" y="3824288"/>
              <a:ext cx="58737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69" name="Rectangle 281"/>
            <p:cNvSpPr>
              <a:spLocks noChangeArrowheads="1"/>
            </p:cNvSpPr>
            <p:nvPr/>
          </p:nvSpPr>
          <p:spPr bwMode="auto">
            <a:xfrm>
              <a:off x="7467600" y="3798888"/>
              <a:ext cx="58738" cy="50800"/>
            </a:xfrm>
            <a:prstGeom prst="rect">
              <a:avLst/>
            </a:prstGeom>
            <a:solidFill>
              <a:srgbClr val="00801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70" name="Rectangle 282"/>
            <p:cNvSpPr>
              <a:spLocks noChangeArrowheads="1"/>
            </p:cNvSpPr>
            <p:nvPr/>
          </p:nvSpPr>
          <p:spPr bwMode="auto">
            <a:xfrm>
              <a:off x="1022350" y="4151313"/>
              <a:ext cx="364734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1420571" name="Rectangle 283"/>
            <p:cNvSpPr>
              <a:spLocks noChangeArrowheads="1"/>
            </p:cNvSpPr>
            <p:nvPr/>
          </p:nvSpPr>
          <p:spPr bwMode="auto">
            <a:xfrm>
              <a:off x="750888" y="3186113"/>
              <a:ext cx="546725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latin typeface="Calibri"/>
                  <a:cs typeface="Calibri"/>
                </a:rPr>
                <a:t>10</a:t>
              </a:r>
            </a:p>
          </p:txBody>
        </p:sp>
        <p:sp>
          <p:nvSpPr>
            <p:cNvPr id="1420572" name="Rectangle 284"/>
            <p:cNvSpPr>
              <a:spLocks noChangeArrowheads="1"/>
            </p:cNvSpPr>
            <p:nvPr/>
          </p:nvSpPr>
          <p:spPr bwMode="auto">
            <a:xfrm>
              <a:off x="565150" y="2297113"/>
              <a:ext cx="728716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latin typeface="Calibri"/>
                  <a:cs typeface="Calibri"/>
                </a:rPr>
                <a:t>100</a:t>
              </a:r>
            </a:p>
          </p:txBody>
        </p:sp>
        <p:sp>
          <p:nvSpPr>
            <p:cNvPr id="1420573" name="Rectangle 285"/>
            <p:cNvSpPr>
              <a:spLocks noChangeArrowheads="1"/>
            </p:cNvSpPr>
            <p:nvPr/>
          </p:nvSpPr>
          <p:spPr bwMode="auto">
            <a:xfrm>
              <a:off x="293688" y="1243013"/>
              <a:ext cx="91070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latin typeface="Calibri"/>
                  <a:cs typeface="Calibri"/>
                </a:rPr>
                <a:t>1000</a:t>
              </a:r>
            </a:p>
          </p:txBody>
        </p:sp>
        <p:sp>
          <p:nvSpPr>
            <p:cNvPr id="1420574" name="Rectangle 286"/>
            <p:cNvSpPr>
              <a:spLocks noChangeArrowheads="1"/>
            </p:cNvSpPr>
            <p:nvPr/>
          </p:nvSpPr>
          <p:spPr bwMode="auto">
            <a:xfrm rot="16200000">
              <a:off x="11509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1980</a:t>
              </a:r>
            </a:p>
          </p:txBody>
        </p:sp>
        <p:sp>
          <p:nvSpPr>
            <p:cNvPr id="1420575" name="Rectangle 287"/>
            <p:cNvSpPr>
              <a:spLocks noChangeArrowheads="1"/>
            </p:cNvSpPr>
            <p:nvPr/>
          </p:nvSpPr>
          <p:spPr bwMode="auto">
            <a:xfrm rot="16200000">
              <a:off x="14509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1981</a:t>
              </a:r>
            </a:p>
          </p:txBody>
        </p:sp>
        <p:sp>
          <p:nvSpPr>
            <p:cNvPr id="1420576" name="Rectangle 288"/>
            <p:cNvSpPr>
              <a:spLocks noChangeArrowheads="1"/>
            </p:cNvSpPr>
            <p:nvPr/>
          </p:nvSpPr>
          <p:spPr bwMode="auto">
            <a:xfrm rot="16200000">
              <a:off x="20526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latin typeface="Calibri"/>
                  <a:cs typeface="Calibri"/>
                </a:rPr>
                <a:t>1983</a:t>
              </a:r>
            </a:p>
          </p:txBody>
        </p:sp>
        <p:sp>
          <p:nvSpPr>
            <p:cNvPr id="1420577" name="Rectangle 289"/>
            <p:cNvSpPr>
              <a:spLocks noChangeArrowheads="1"/>
            </p:cNvSpPr>
            <p:nvPr/>
          </p:nvSpPr>
          <p:spPr bwMode="auto">
            <a:xfrm rot="16200000">
              <a:off x="23526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1984</a:t>
              </a:r>
            </a:p>
          </p:txBody>
        </p:sp>
        <p:sp>
          <p:nvSpPr>
            <p:cNvPr id="1420578" name="Rectangle 290"/>
            <p:cNvSpPr>
              <a:spLocks noChangeArrowheads="1"/>
            </p:cNvSpPr>
            <p:nvPr/>
          </p:nvSpPr>
          <p:spPr bwMode="auto">
            <a:xfrm rot="16200000">
              <a:off x="265271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1985</a:t>
              </a:r>
            </a:p>
          </p:txBody>
        </p:sp>
        <p:sp>
          <p:nvSpPr>
            <p:cNvPr id="1420579" name="Rectangle 291"/>
            <p:cNvSpPr>
              <a:spLocks noChangeArrowheads="1"/>
            </p:cNvSpPr>
            <p:nvPr/>
          </p:nvSpPr>
          <p:spPr bwMode="auto">
            <a:xfrm rot="16200000">
              <a:off x="296703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latin typeface="Calibri"/>
                  <a:cs typeface="Calibri"/>
                </a:rPr>
                <a:t>1986</a:t>
              </a:r>
            </a:p>
          </p:txBody>
        </p:sp>
        <p:sp>
          <p:nvSpPr>
            <p:cNvPr id="1420580" name="Rectangle 292"/>
            <p:cNvSpPr>
              <a:spLocks noChangeArrowheads="1"/>
            </p:cNvSpPr>
            <p:nvPr/>
          </p:nvSpPr>
          <p:spPr bwMode="auto">
            <a:xfrm rot="16200000">
              <a:off x="326707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1987</a:t>
              </a:r>
            </a:p>
          </p:txBody>
        </p:sp>
        <p:sp>
          <p:nvSpPr>
            <p:cNvPr id="1420581" name="Rectangle 293"/>
            <p:cNvSpPr>
              <a:spLocks noChangeArrowheads="1"/>
            </p:cNvSpPr>
            <p:nvPr/>
          </p:nvSpPr>
          <p:spPr bwMode="auto">
            <a:xfrm rot="16200000">
              <a:off x="3559175" y="4441823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latin typeface="Calibri"/>
                  <a:cs typeface="Calibri"/>
                </a:rPr>
                <a:t>1988</a:t>
              </a:r>
            </a:p>
          </p:txBody>
        </p:sp>
        <p:sp>
          <p:nvSpPr>
            <p:cNvPr id="1420582" name="Rectangle 294"/>
            <p:cNvSpPr>
              <a:spLocks noChangeArrowheads="1"/>
            </p:cNvSpPr>
            <p:nvPr/>
          </p:nvSpPr>
          <p:spPr bwMode="auto">
            <a:xfrm rot="16200000">
              <a:off x="38671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1989</a:t>
              </a:r>
            </a:p>
          </p:txBody>
        </p:sp>
        <p:sp>
          <p:nvSpPr>
            <p:cNvPr id="1420583" name="Rectangle 295"/>
            <p:cNvSpPr>
              <a:spLocks noChangeArrowheads="1"/>
            </p:cNvSpPr>
            <p:nvPr/>
          </p:nvSpPr>
          <p:spPr bwMode="auto">
            <a:xfrm rot="16200000">
              <a:off x="41671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1990</a:t>
              </a:r>
            </a:p>
          </p:txBody>
        </p:sp>
        <p:sp>
          <p:nvSpPr>
            <p:cNvPr id="1420584" name="Rectangle 296"/>
            <p:cNvSpPr>
              <a:spLocks noChangeArrowheads="1"/>
            </p:cNvSpPr>
            <p:nvPr/>
          </p:nvSpPr>
          <p:spPr bwMode="auto">
            <a:xfrm rot="16200000">
              <a:off x="44672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1991</a:t>
              </a:r>
            </a:p>
          </p:txBody>
        </p:sp>
        <p:sp>
          <p:nvSpPr>
            <p:cNvPr id="1420585" name="Rectangle 297"/>
            <p:cNvSpPr>
              <a:spLocks noChangeArrowheads="1"/>
            </p:cNvSpPr>
            <p:nvPr/>
          </p:nvSpPr>
          <p:spPr bwMode="auto">
            <a:xfrm rot="16200000">
              <a:off x="478155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1992</a:t>
              </a:r>
            </a:p>
          </p:txBody>
        </p:sp>
        <p:sp>
          <p:nvSpPr>
            <p:cNvPr id="1420586" name="Rectangle 298"/>
            <p:cNvSpPr>
              <a:spLocks noChangeArrowheads="1"/>
            </p:cNvSpPr>
            <p:nvPr/>
          </p:nvSpPr>
          <p:spPr bwMode="auto">
            <a:xfrm rot="16200000">
              <a:off x="5081588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1993</a:t>
              </a:r>
            </a:p>
          </p:txBody>
        </p:sp>
        <p:sp>
          <p:nvSpPr>
            <p:cNvPr id="1420587" name="Rectangle 299"/>
            <p:cNvSpPr>
              <a:spLocks noChangeArrowheads="1"/>
            </p:cNvSpPr>
            <p:nvPr/>
          </p:nvSpPr>
          <p:spPr bwMode="auto">
            <a:xfrm rot="16200000">
              <a:off x="5381626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1994</a:t>
              </a:r>
            </a:p>
          </p:txBody>
        </p:sp>
        <p:sp>
          <p:nvSpPr>
            <p:cNvPr id="1420588" name="Rectangle 300"/>
            <p:cNvSpPr>
              <a:spLocks noChangeArrowheads="1"/>
            </p:cNvSpPr>
            <p:nvPr/>
          </p:nvSpPr>
          <p:spPr bwMode="auto">
            <a:xfrm rot="16200000">
              <a:off x="5681663" y="4445000"/>
              <a:ext cx="900112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1995</a:t>
              </a:r>
            </a:p>
          </p:txBody>
        </p:sp>
        <p:sp>
          <p:nvSpPr>
            <p:cNvPr id="1420589" name="Rectangle 301"/>
            <p:cNvSpPr>
              <a:spLocks noChangeArrowheads="1"/>
            </p:cNvSpPr>
            <p:nvPr/>
          </p:nvSpPr>
          <p:spPr bwMode="auto">
            <a:xfrm rot="16200000">
              <a:off x="5981701" y="4445000"/>
              <a:ext cx="900112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1996</a:t>
              </a:r>
            </a:p>
          </p:txBody>
        </p:sp>
        <p:sp>
          <p:nvSpPr>
            <p:cNvPr id="1420590" name="Rectangle 302"/>
            <p:cNvSpPr>
              <a:spLocks noChangeArrowheads="1"/>
            </p:cNvSpPr>
            <p:nvPr/>
          </p:nvSpPr>
          <p:spPr bwMode="auto">
            <a:xfrm rot="16200000">
              <a:off x="62817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1997</a:t>
              </a:r>
            </a:p>
          </p:txBody>
        </p:sp>
        <p:sp>
          <p:nvSpPr>
            <p:cNvPr id="1420591" name="Rectangle 303"/>
            <p:cNvSpPr>
              <a:spLocks noChangeArrowheads="1"/>
            </p:cNvSpPr>
            <p:nvPr/>
          </p:nvSpPr>
          <p:spPr bwMode="auto">
            <a:xfrm rot="16200000">
              <a:off x="6581775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1998</a:t>
              </a:r>
            </a:p>
          </p:txBody>
        </p:sp>
        <p:sp>
          <p:nvSpPr>
            <p:cNvPr id="1420592" name="Rectangle 304"/>
            <p:cNvSpPr>
              <a:spLocks noChangeArrowheads="1"/>
            </p:cNvSpPr>
            <p:nvPr/>
          </p:nvSpPr>
          <p:spPr bwMode="auto">
            <a:xfrm rot="16200000">
              <a:off x="6896100" y="4446588"/>
              <a:ext cx="900113" cy="3635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1999</a:t>
              </a:r>
            </a:p>
          </p:txBody>
        </p:sp>
        <p:sp>
          <p:nvSpPr>
            <p:cNvPr id="1420593" name="Rectangle 305"/>
            <p:cNvSpPr>
              <a:spLocks noChangeArrowheads="1"/>
            </p:cNvSpPr>
            <p:nvPr/>
          </p:nvSpPr>
          <p:spPr bwMode="auto">
            <a:xfrm rot="16200000">
              <a:off x="7196137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2000</a:t>
              </a:r>
            </a:p>
          </p:txBody>
        </p:sp>
        <p:sp>
          <p:nvSpPr>
            <p:cNvPr id="1420594" name="Rectangle 306"/>
            <p:cNvSpPr>
              <a:spLocks noChangeArrowheads="1"/>
            </p:cNvSpPr>
            <p:nvPr/>
          </p:nvSpPr>
          <p:spPr bwMode="auto">
            <a:xfrm>
              <a:off x="6781800" y="3886200"/>
              <a:ext cx="78066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Calibri"/>
                  <a:cs typeface="Calibri"/>
                </a:rPr>
                <a:t>DRAM</a:t>
              </a:r>
            </a:p>
          </p:txBody>
        </p:sp>
        <p:sp>
          <p:nvSpPr>
            <p:cNvPr id="1420595" name="Rectangle 307"/>
            <p:cNvSpPr>
              <a:spLocks noChangeArrowheads="1"/>
            </p:cNvSpPr>
            <p:nvPr/>
          </p:nvSpPr>
          <p:spPr bwMode="auto">
            <a:xfrm>
              <a:off x="7513638" y="1449388"/>
              <a:ext cx="57227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Calibri"/>
                  <a:cs typeface="Calibri"/>
                </a:rPr>
                <a:t>CPU</a:t>
              </a:r>
            </a:p>
          </p:txBody>
        </p:sp>
        <p:sp>
          <p:nvSpPr>
            <p:cNvPr id="1420596" name="Arc 308"/>
            <p:cNvSpPr>
              <a:spLocks/>
            </p:cNvSpPr>
            <p:nvPr/>
          </p:nvSpPr>
          <p:spPr bwMode="auto">
            <a:xfrm flipH="1">
              <a:off x="5118100" y="1231900"/>
              <a:ext cx="2133600" cy="368300"/>
            </a:xfrm>
            <a:custGeom>
              <a:avLst/>
              <a:gdLst>
                <a:gd name="G0" fmla="+- 21599 0 0"/>
                <a:gd name="G1" fmla="+- 14827 0 0"/>
                <a:gd name="G2" fmla="+- 21600 0 0"/>
                <a:gd name="T0" fmla="*/ 0 w 21599"/>
                <a:gd name="T1" fmla="*/ 14656 h 14827"/>
                <a:gd name="T2" fmla="*/ 5892 w 21599"/>
                <a:gd name="T3" fmla="*/ 0 h 14827"/>
                <a:gd name="T4" fmla="*/ 21599 w 21599"/>
                <a:gd name="T5" fmla="*/ 14827 h 14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9" h="14827" fill="none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</a:path>
                <a:path w="21599" h="14827" stroke="0" extrusionOk="0">
                  <a:moveTo>
                    <a:pt x="-1" y="14655"/>
                  </a:moveTo>
                  <a:cubicBezTo>
                    <a:pt x="42" y="9201"/>
                    <a:pt x="2147" y="3966"/>
                    <a:pt x="5891" y="-1"/>
                  </a:cubicBezTo>
                  <a:lnTo>
                    <a:pt x="21599" y="14827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97" name="Rectangle 309"/>
            <p:cNvSpPr>
              <a:spLocks noChangeArrowheads="1"/>
            </p:cNvSpPr>
            <p:nvPr/>
          </p:nvSpPr>
          <p:spPr bwMode="auto">
            <a:xfrm rot="16200000">
              <a:off x="1795462" y="4446588"/>
              <a:ext cx="900113" cy="363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latin typeface="Calibri"/>
                  <a:cs typeface="Calibri"/>
                </a:rPr>
                <a:t>1982</a:t>
              </a:r>
            </a:p>
          </p:txBody>
        </p:sp>
        <p:sp>
          <p:nvSpPr>
            <p:cNvPr id="1420598" name="Line 310"/>
            <p:cNvSpPr>
              <a:spLocks noChangeShapeType="1"/>
            </p:cNvSpPr>
            <p:nvPr/>
          </p:nvSpPr>
          <p:spPr bwMode="auto">
            <a:xfrm>
              <a:off x="6591300" y="2090738"/>
              <a:ext cx="0" cy="1828800"/>
            </a:xfrm>
            <a:prstGeom prst="line">
              <a:avLst/>
            </a:prstGeom>
            <a:noFill/>
            <a:ln w="25400">
              <a:solidFill>
                <a:srgbClr val="FC0128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420599" name="Rectangle 311"/>
            <p:cNvSpPr>
              <a:spLocks noChangeArrowheads="1"/>
            </p:cNvSpPr>
            <p:nvPr/>
          </p:nvSpPr>
          <p:spPr bwMode="auto">
            <a:xfrm>
              <a:off x="6556684" y="2133600"/>
              <a:ext cx="2172346" cy="10130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latin typeface="Calibri"/>
                  <a:cs typeface="Calibri"/>
                </a:rPr>
                <a:t>Processor-Memory</a:t>
              </a:r>
            </a:p>
            <a:p>
              <a:pPr>
                <a:spcBef>
                  <a:spcPct val="0"/>
                </a:spcBef>
              </a:pPr>
              <a:r>
                <a:rPr lang="en-US" sz="2000" dirty="0">
                  <a:latin typeface="Calibri"/>
                  <a:cs typeface="Calibri"/>
                </a:rPr>
                <a:t>Performance Gap:</a:t>
              </a:r>
              <a:br>
                <a:rPr lang="en-US" sz="2000" dirty="0">
                  <a:latin typeface="Calibri"/>
                  <a:cs typeface="Calibri"/>
                </a:rPr>
              </a:br>
              <a:r>
                <a:rPr lang="en-US" sz="2000" dirty="0">
                  <a:latin typeface="Calibri"/>
                  <a:cs typeface="Calibri"/>
                </a:rPr>
                <a:t>(growing 50%/yr)</a:t>
              </a:r>
            </a:p>
          </p:txBody>
        </p:sp>
        <p:sp>
          <p:nvSpPr>
            <p:cNvPr id="1420600" name="Rectangle 312"/>
            <p:cNvSpPr>
              <a:spLocks noChangeArrowheads="1"/>
            </p:cNvSpPr>
            <p:nvPr/>
          </p:nvSpPr>
          <p:spPr bwMode="auto">
            <a:xfrm rot="16200000">
              <a:off x="-737850" y="2615430"/>
              <a:ext cx="2074187" cy="5206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800">
                  <a:latin typeface="Calibri"/>
                  <a:cs typeface="Calibri"/>
                </a:rPr>
                <a:t>Performance</a:t>
              </a:r>
            </a:p>
          </p:txBody>
        </p:sp>
      </p:grpSp>
      <p:sp>
        <p:nvSpPr>
          <p:cNvPr id="1420603" name="Rectangle 315"/>
          <p:cNvSpPr>
            <a:spLocks noChangeArrowheads="1"/>
          </p:cNvSpPr>
          <p:nvPr/>
        </p:nvSpPr>
        <p:spPr bwMode="auto">
          <a:xfrm>
            <a:off x="1828800" y="6131856"/>
            <a:ext cx="853440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1980 microprocessor executes ~one instruction in same time as DRAM access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2015 microprocessor executes ~1000 instructions in same time as DRAM access</a:t>
            </a:r>
          </a:p>
        </p:txBody>
      </p:sp>
    </p:spTree>
    <p:extLst>
      <p:ext uri="{BB962C8B-B14F-4D97-AF65-F5344CB8AC3E}">
        <p14:creationId xmlns:p14="http://schemas.microsoft.com/office/powerpoint/2010/main" val="98230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060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Idea: Memory Hierarchy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7DEE3E6-D638-4817-B1BF-8ACCB652D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52650" y="1451948"/>
            <a:ext cx="7924800" cy="954088"/>
            <a:chOff x="396" y="407"/>
            <a:chExt cx="4992" cy="601"/>
          </a:xfrm>
        </p:grpSpPr>
        <p:sp>
          <p:nvSpPr>
            <p:cNvPr id="2842628" name="Rectangle 4"/>
            <p:cNvSpPr>
              <a:spLocks noChangeArrowheads="1"/>
            </p:cNvSpPr>
            <p:nvPr/>
          </p:nvSpPr>
          <p:spPr bwMode="auto">
            <a:xfrm>
              <a:off x="396" y="407"/>
              <a:ext cx="4992" cy="2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3200" dirty="0">
                  <a:latin typeface="+mj-lt"/>
                </a:rPr>
                <a:t>Processor</a:t>
              </a:r>
            </a:p>
          </p:txBody>
        </p:sp>
        <p:sp>
          <p:nvSpPr>
            <p:cNvPr id="2842629" name="Line 5"/>
            <p:cNvSpPr>
              <a:spLocks noChangeShapeType="1"/>
            </p:cNvSpPr>
            <p:nvPr/>
          </p:nvSpPr>
          <p:spPr bwMode="auto">
            <a:xfrm flipV="1">
              <a:off x="2844" y="72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228850" y="5835036"/>
            <a:ext cx="7620000" cy="409575"/>
            <a:chOff x="444" y="3168"/>
            <a:chExt cx="4800" cy="258"/>
          </a:xfrm>
        </p:grpSpPr>
        <p:sp>
          <p:nvSpPr>
            <p:cNvPr id="2842631" name="Rectangle 7"/>
            <p:cNvSpPr>
              <a:spLocks noChangeArrowheads="1"/>
            </p:cNvSpPr>
            <p:nvPr/>
          </p:nvSpPr>
          <p:spPr bwMode="auto">
            <a:xfrm>
              <a:off x="828" y="3190"/>
              <a:ext cx="4032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800" dirty="0">
                  <a:latin typeface="+mj-lt"/>
                </a:rPr>
                <a:t>Size of memory at each level</a:t>
              </a:r>
            </a:p>
          </p:txBody>
        </p:sp>
        <p:sp>
          <p:nvSpPr>
            <p:cNvPr id="2842632" name="Line 8"/>
            <p:cNvSpPr>
              <a:spLocks noChangeShapeType="1"/>
            </p:cNvSpPr>
            <p:nvPr/>
          </p:nvSpPr>
          <p:spPr bwMode="auto">
            <a:xfrm flipV="1">
              <a:off x="444" y="3168"/>
              <a:ext cx="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715250" y="1948835"/>
            <a:ext cx="2514600" cy="3657600"/>
            <a:chOff x="3900" y="720"/>
            <a:chExt cx="1584" cy="2304"/>
          </a:xfrm>
        </p:grpSpPr>
        <p:sp>
          <p:nvSpPr>
            <p:cNvPr id="2842634" name="Rectangle 10"/>
            <p:cNvSpPr>
              <a:spLocks noChangeArrowheads="1"/>
            </p:cNvSpPr>
            <p:nvPr/>
          </p:nvSpPr>
          <p:spPr bwMode="auto">
            <a:xfrm>
              <a:off x="3900" y="816"/>
              <a:ext cx="1536" cy="64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800" dirty="0">
                  <a:latin typeface="+mj-lt"/>
                </a:rPr>
                <a:t>Increasing distance from processor,</a:t>
              </a:r>
              <a:br>
                <a:rPr lang="en-US" sz="2800" dirty="0">
                  <a:latin typeface="+mj-lt"/>
                </a:rPr>
              </a:br>
              <a:r>
                <a:rPr lang="en-US" sz="2800" dirty="0">
                  <a:latin typeface="+mj-lt"/>
                </a:rPr>
                <a:t>decreasing  speed</a:t>
              </a:r>
            </a:p>
          </p:txBody>
        </p:sp>
        <p:sp>
          <p:nvSpPr>
            <p:cNvPr id="2842635" name="Line 11"/>
            <p:cNvSpPr>
              <a:spLocks noChangeShapeType="1"/>
            </p:cNvSpPr>
            <p:nvPr/>
          </p:nvSpPr>
          <p:spPr bwMode="auto">
            <a:xfrm>
              <a:off x="5484" y="720"/>
              <a:ext cx="0" cy="2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305050" y="2406035"/>
            <a:ext cx="7467600" cy="3276600"/>
            <a:chOff x="492" y="1008"/>
            <a:chExt cx="4704" cy="2064"/>
          </a:xfrm>
        </p:grpSpPr>
        <p:sp>
          <p:nvSpPr>
            <p:cNvPr id="2842637" name="AutoShape 13"/>
            <p:cNvSpPr>
              <a:spLocks noChangeArrowheads="1"/>
            </p:cNvSpPr>
            <p:nvPr/>
          </p:nvSpPr>
          <p:spPr bwMode="auto">
            <a:xfrm>
              <a:off x="492" y="1008"/>
              <a:ext cx="4704" cy="2064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220" y="1270"/>
              <a:ext cx="1296" cy="314"/>
              <a:chOff x="2220" y="1270"/>
              <a:chExt cx="1296" cy="314"/>
            </a:xfrm>
          </p:grpSpPr>
          <p:sp>
            <p:nvSpPr>
              <p:cNvPr id="2842639" name="Rectangle 15"/>
              <p:cNvSpPr>
                <a:spLocks noChangeArrowheads="1"/>
              </p:cNvSpPr>
              <p:nvPr/>
            </p:nvSpPr>
            <p:spPr bwMode="auto">
              <a:xfrm>
                <a:off x="2364" y="1270"/>
                <a:ext cx="960" cy="2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400" dirty="0">
                    <a:latin typeface="+mj-lt"/>
                  </a:rPr>
                  <a:t>Level 1</a:t>
                </a:r>
              </a:p>
            </p:txBody>
          </p:sp>
          <p:sp>
            <p:nvSpPr>
              <p:cNvPr id="2842640" name="Line 16"/>
              <p:cNvSpPr>
                <a:spLocks noChangeShapeType="1"/>
              </p:cNvSpPr>
              <p:nvPr/>
            </p:nvSpPr>
            <p:spPr bwMode="auto">
              <a:xfrm>
                <a:off x="2220" y="1584"/>
                <a:ext cx="12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1788" y="1680"/>
              <a:ext cx="2160" cy="288"/>
              <a:chOff x="1788" y="1680"/>
              <a:chExt cx="2160" cy="288"/>
            </a:xfrm>
          </p:grpSpPr>
          <p:sp>
            <p:nvSpPr>
              <p:cNvPr id="2842642" name="Rectangle 18"/>
              <p:cNvSpPr>
                <a:spLocks noChangeArrowheads="1"/>
              </p:cNvSpPr>
              <p:nvPr/>
            </p:nvSpPr>
            <p:spPr bwMode="auto">
              <a:xfrm>
                <a:off x="2364" y="1680"/>
                <a:ext cx="960" cy="2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400" dirty="0">
                    <a:latin typeface="+mj-lt"/>
                  </a:rPr>
                  <a:t>Level 2</a:t>
                </a:r>
              </a:p>
            </p:txBody>
          </p:sp>
          <p:sp>
            <p:nvSpPr>
              <p:cNvPr id="2842643" name="Line 19"/>
              <p:cNvSpPr>
                <a:spLocks noChangeShapeType="1"/>
              </p:cNvSpPr>
              <p:nvPr/>
            </p:nvSpPr>
            <p:spPr bwMode="auto">
              <a:xfrm>
                <a:off x="1788" y="1968"/>
                <a:ext cx="216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</p:grpSp>
        <p:sp>
          <p:nvSpPr>
            <p:cNvPr id="2842644" name="Rectangle 20"/>
            <p:cNvSpPr>
              <a:spLocks noChangeArrowheads="1"/>
            </p:cNvSpPr>
            <p:nvPr/>
          </p:nvSpPr>
          <p:spPr bwMode="auto">
            <a:xfrm>
              <a:off x="2364" y="2736"/>
              <a:ext cx="960" cy="2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75000"/>
                </a:lnSpc>
                <a:spcBef>
                  <a:spcPct val="65000"/>
                </a:spcBef>
                <a:buSzPct val="100000"/>
                <a:buFont typeface="Times" pitchFamily="-65" charset="0"/>
                <a:buNone/>
              </a:pPr>
              <a:r>
                <a:rPr lang="en-US" sz="2400">
                  <a:latin typeface="+mj-lt"/>
                </a:rPr>
                <a:t>Level n</a:t>
              </a:r>
            </a:p>
          </p:txBody>
        </p: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1308" y="2064"/>
              <a:ext cx="3024" cy="288"/>
              <a:chOff x="1308" y="2064"/>
              <a:chExt cx="3024" cy="288"/>
            </a:xfrm>
          </p:grpSpPr>
          <p:sp>
            <p:nvSpPr>
              <p:cNvPr id="2842646" name="Rectangle 22"/>
              <p:cNvSpPr>
                <a:spLocks noChangeArrowheads="1"/>
              </p:cNvSpPr>
              <p:nvPr/>
            </p:nvSpPr>
            <p:spPr bwMode="auto">
              <a:xfrm>
                <a:off x="2364" y="2064"/>
                <a:ext cx="960" cy="2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400">
                    <a:latin typeface="+mj-lt"/>
                  </a:rPr>
                  <a:t>Level 3</a:t>
                </a:r>
              </a:p>
            </p:txBody>
          </p:sp>
          <p:sp>
            <p:nvSpPr>
              <p:cNvPr id="2842647" name="Line 23"/>
              <p:cNvSpPr>
                <a:spLocks noChangeShapeType="1"/>
              </p:cNvSpPr>
              <p:nvPr/>
            </p:nvSpPr>
            <p:spPr bwMode="auto">
              <a:xfrm>
                <a:off x="1308" y="2352"/>
                <a:ext cx="302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972" y="2400"/>
              <a:ext cx="3792" cy="288"/>
              <a:chOff x="972" y="2400"/>
              <a:chExt cx="3792" cy="288"/>
            </a:xfrm>
          </p:grpSpPr>
          <p:sp>
            <p:nvSpPr>
              <p:cNvPr id="2842649" name="Line 25"/>
              <p:cNvSpPr>
                <a:spLocks noChangeShapeType="1"/>
              </p:cNvSpPr>
              <p:nvPr/>
            </p:nvSpPr>
            <p:spPr bwMode="auto">
              <a:xfrm>
                <a:off x="972" y="2688"/>
                <a:ext cx="37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18 VAG Rounded Bold   07390"/>
                </a:endParaRPr>
              </a:p>
            </p:txBody>
          </p:sp>
          <p:sp>
            <p:nvSpPr>
              <p:cNvPr id="2842650" name="Rectangle 26"/>
              <p:cNvSpPr>
                <a:spLocks noChangeArrowheads="1"/>
              </p:cNvSpPr>
              <p:nvPr/>
            </p:nvSpPr>
            <p:spPr bwMode="auto">
              <a:xfrm>
                <a:off x="2364" y="2400"/>
                <a:ext cx="960" cy="2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63500" tIns="25400" rIns="63500" bIns="2540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65000"/>
                  </a:spcBef>
                  <a:buSzPct val="100000"/>
                  <a:buFont typeface="Times" pitchFamily="-65" charset="0"/>
                  <a:buNone/>
                </a:pPr>
                <a:r>
                  <a:rPr lang="en-US" sz="2400">
                    <a:latin typeface="+mj-lt"/>
                  </a:rPr>
                  <a:t>. . .</a:t>
                </a:r>
              </a:p>
            </p:txBody>
          </p:sp>
        </p:grpSp>
      </p:grpSp>
      <p:sp>
        <p:nvSpPr>
          <p:cNvPr id="2842651" name="Text Box 27"/>
          <p:cNvSpPr txBox="1">
            <a:spLocks noChangeArrowheads="1"/>
          </p:cNvSpPr>
          <p:nvPr/>
        </p:nvSpPr>
        <p:spPr bwMode="auto">
          <a:xfrm>
            <a:off x="1895452" y="2043762"/>
            <a:ext cx="865943" cy="584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 dirty="0">
                <a:latin typeface="+mj-lt"/>
              </a:rPr>
              <a:t>Inner</a:t>
            </a:r>
          </a:p>
        </p:txBody>
      </p:sp>
      <p:sp>
        <p:nvSpPr>
          <p:cNvPr id="2842652" name="Text Box 28"/>
          <p:cNvSpPr txBox="1">
            <a:spLocks noChangeArrowheads="1"/>
          </p:cNvSpPr>
          <p:nvPr/>
        </p:nvSpPr>
        <p:spPr bwMode="auto">
          <a:xfrm>
            <a:off x="1799965" y="4603576"/>
            <a:ext cx="1015984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i="1" dirty="0">
                <a:latin typeface="18 VAG Rounded Bold   07390"/>
              </a:rPr>
              <a:t>Outer</a:t>
            </a:r>
          </a:p>
        </p:txBody>
      </p: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1762125" y="2112348"/>
            <a:ext cx="2135188" cy="3625850"/>
            <a:chOff x="150" y="823"/>
            <a:chExt cx="1345" cy="2284"/>
          </a:xfrm>
        </p:grpSpPr>
        <p:sp>
          <p:nvSpPr>
            <p:cNvPr id="2842654" name="Text Box 30"/>
            <p:cNvSpPr txBox="1">
              <a:spLocks noChangeArrowheads="1"/>
            </p:cNvSpPr>
            <p:nvPr/>
          </p:nvSpPr>
          <p:spPr bwMode="auto">
            <a:xfrm>
              <a:off x="150" y="1237"/>
              <a:ext cx="1345" cy="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200" dirty="0">
                  <a:latin typeface="+mj-lt"/>
                </a:rPr>
                <a:t>Levels in memory hierarchy</a:t>
              </a:r>
            </a:p>
          </p:txBody>
        </p:sp>
        <p:sp>
          <p:nvSpPr>
            <p:cNvPr id="2842655" name="Line 31"/>
            <p:cNvSpPr>
              <a:spLocks noChangeShapeType="1"/>
            </p:cNvSpPr>
            <p:nvPr/>
          </p:nvSpPr>
          <p:spPr bwMode="auto">
            <a:xfrm>
              <a:off x="155" y="823"/>
              <a:ext cx="0" cy="22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18 VAG Rounded Bold   07390"/>
              </a:endParaRPr>
            </a:p>
          </p:txBody>
        </p:sp>
      </p:grpSp>
      <p:sp>
        <p:nvSpPr>
          <p:cNvPr id="2842656" name="Text Box 32"/>
          <p:cNvSpPr txBox="1">
            <a:spLocks noChangeArrowheads="1"/>
          </p:cNvSpPr>
          <p:nvPr/>
        </p:nvSpPr>
        <p:spPr bwMode="auto">
          <a:xfrm>
            <a:off x="2667000" y="6136661"/>
            <a:ext cx="7086600" cy="695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i="1" dirty="0">
                <a:latin typeface="+mj-lt"/>
              </a:rPr>
              <a:t>As we move to outer levels the latency goes up</a:t>
            </a:r>
            <a:br>
              <a:rPr lang="en-US" sz="2400" i="1" dirty="0">
                <a:latin typeface="+mj-lt"/>
              </a:rPr>
            </a:br>
            <a:r>
              <a:rPr lang="en-US" sz="2400" i="1" dirty="0">
                <a:latin typeface="+mj-lt"/>
              </a:rPr>
              <a:t> and price per bit goes down. Why?</a:t>
            </a:r>
          </a:p>
        </p:txBody>
      </p:sp>
    </p:spTree>
    <p:extLst>
      <p:ext uri="{BB962C8B-B14F-4D97-AF65-F5344CB8AC3E}">
        <p14:creationId xmlns:p14="http://schemas.microsoft.com/office/powerpoint/2010/main" val="3056369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4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4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2651" grpId="0" autoUpdateAnimBg="0"/>
      <p:bldP spid="2842652" grpId="0" autoUpdateAnimBg="0"/>
      <p:bldP spid="284265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Library Analogy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a report based on books on reserve.</a:t>
            </a:r>
          </a:p>
          <a:p>
            <a:pPr lvl="1"/>
            <a:r>
              <a:rPr lang="en-US" dirty="0"/>
              <a:t>E.g., works of Shakespeare</a:t>
            </a:r>
          </a:p>
          <a:p>
            <a:r>
              <a:rPr lang="en-US" dirty="0"/>
              <a:t>Go to library to get reserved book and place on desk in library.</a:t>
            </a:r>
          </a:p>
          <a:p>
            <a:r>
              <a:rPr lang="en-US" dirty="0"/>
              <a:t>If need more, check them out and keep on desk.</a:t>
            </a:r>
          </a:p>
          <a:p>
            <a:pPr lvl="1"/>
            <a:r>
              <a:rPr lang="en-US" dirty="0"/>
              <a:t>But don’t return earlier books since might need them</a:t>
            </a:r>
          </a:p>
          <a:p>
            <a:r>
              <a:rPr lang="en-US" dirty="0"/>
              <a:t>You hope this collection of ~10 books on desk enough to write report, despite 10 being only a small percent of all the books in a library.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0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18077</TotalTime>
  <Words>3799</Words>
  <Application>Microsoft Office PowerPoint</Application>
  <PresentationFormat>Widescreen</PresentationFormat>
  <Paragraphs>904</Paragraphs>
  <Slides>58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18 VAG Rounded Bold   07390</vt:lpstr>
      <vt:lpstr>Courier</vt:lpstr>
      <vt:lpstr>Arial</vt:lpstr>
      <vt:lpstr>Calibri</vt:lpstr>
      <vt:lpstr>Rockwell</vt:lpstr>
      <vt:lpstr>Rockwell Condensed</vt:lpstr>
      <vt:lpstr>Symbol</vt:lpstr>
      <vt:lpstr>Times</vt:lpstr>
      <vt:lpstr>Wingdings</vt:lpstr>
      <vt:lpstr>Wood Type</vt:lpstr>
      <vt:lpstr>Image</vt:lpstr>
      <vt:lpstr>8. Cache</vt:lpstr>
      <vt:lpstr>Goals of this lecture</vt:lpstr>
      <vt:lpstr>The memory hierarchy</vt:lpstr>
      <vt:lpstr>Semiconductor memories</vt:lpstr>
      <vt:lpstr>memory performance and cost</vt:lpstr>
      <vt:lpstr>SRAM vs DRAM</vt:lpstr>
      <vt:lpstr>Processor-DRAM Gap (latency)</vt:lpstr>
      <vt:lpstr>Big Idea: Memory Hierarchy</vt:lpstr>
      <vt:lpstr>A Library Analogy</vt:lpstr>
      <vt:lpstr>Real Memory Reference Patterns</vt:lpstr>
      <vt:lpstr>Big Idea: Locality</vt:lpstr>
      <vt:lpstr>PowerPoint Presentation</vt:lpstr>
      <vt:lpstr>Principle of Locality</vt:lpstr>
      <vt:lpstr>Memory Reference Patterns</vt:lpstr>
      <vt:lpstr>Cache Philosophy</vt:lpstr>
      <vt:lpstr>Memory Access without Cache</vt:lpstr>
      <vt:lpstr>Adding Cache to Computer</vt:lpstr>
      <vt:lpstr>Memory Access with Cache</vt:lpstr>
      <vt:lpstr>Cache “Tags”</vt:lpstr>
      <vt:lpstr>Anatomy of a 16 Byte Cache, 4 Byte Block</vt:lpstr>
      <vt:lpstr>Cache Replacement</vt:lpstr>
      <vt:lpstr>Cache Terms</vt:lpstr>
      <vt:lpstr>Average Memory Access Time (AMAT)</vt:lpstr>
      <vt:lpstr>Block Must be Aligned in Memory</vt:lpstr>
      <vt:lpstr>Anatomy of a 32B Cache, 8B Block</vt:lpstr>
      <vt:lpstr>Hardware Cost of Cache</vt:lpstr>
      <vt:lpstr>Processor Address Fields used by Cache Controller</vt:lpstr>
      <vt:lpstr>limit to number of sets</vt:lpstr>
      <vt:lpstr>PowerPoint Presentation</vt:lpstr>
      <vt:lpstr>Mapping a 6-bit Memory Address 1/2</vt:lpstr>
      <vt:lpstr>Mapping a 6-bit Memory Address 2/2</vt:lpstr>
      <vt:lpstr>One More Detail: Valid Bit</vt:lpstr>
      <vt:lpstr>Caching:  A Simple First Example</vt:lpstr>
      <vt:lpstr>Direct-Mapped Cache Example</vt:lpstr>
      <vt:lpstr>Multiword-Block Direct-Mapped Cache</vt:lpstr>
      <vt:lpstr>Example: Direct-Mapped cache with 4 Single-Word Lines</vt:lpstr>
      <vt:lpstr>Example: Direct-Mapped cache with 4 Single-Word Lines</vt:lpstr>
      <vt:lpstr>Alternative Block Placement Schemes 1/2</vt:lpstr>
      <vt:lpstr>Alternative Block Placement Schemes 2/2</vt:lpstr>
      <vt:lpstr>Example: 2-Way Set Associative cache (4 words = 2 sets x 2 ways per set)</vt:lpstr>
      <vt:lpstr>Example: 4-Word 2-Way SA cache</vt:lpstr>
      <vt:lpstr>Example: 4-Word 2-Way SA cache</vt:lpstr>
      <vt:lpstr>Different Organizations of an Eight-Block Cache</vt:lpstr>
      <vt:lpstr>Four-Way Set-Associative Cache</vt:lpstr>
      <vt:lpstr>Range of Set-Associative Caches</vt:lpstr>
      <vt:lpstr>Costs of Set-Associative Caches</vt:lpstr>
      <vt:lpstr>Cache Replacement Policies</vt:lpstr>
      <vt:lpstr>Benefits of Set-Associative Caches</vt:lpstr>
      <vt:lpstr>Typical Memory Hierarchy</vt:lpstr>
      <vt:lpstr>Handling Stores with Write-Through</vt:lpstr>
      <vt:lpstr>Write-Through Cache</vt:lpstr>
      <vt:lpstr>Handling Stores with Write-Back</vt:lpstr>
      <vt:lpstr>Write-Back Cache</vt:lpstr>
      <vt:lpstr>PowerPoint Presentation</vt:lpstr>
      <vt:lpstr>Write-Through vs. Write-Back</vt:lpstr>
      <vt:lpstr>Conclusions</vt:lpstr>
      <vt:lpstr>Reading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0. Course Introduction</dc:title>
  <dc:creator>Rocky Chang</dc:creator>
  <cp:lastModifiedBy>Rocky Chang</cp:lastModifiedBy>
  <cp:revision>382</cp:revision>
  <dcterms:created xsi:type="dcterms:W3CDTF">2017-08-25T07:41:56Z</dcterms:created>
  <dcterms:modified xsi:type="dcterms:W3CDTF">2017-11-27T05:41:05Z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