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41"/>
  </p:notesMasterIdLst>
  <p:handoutMasterIdLst>
    <p:handoutMasterId r:id="rId42"/>
  </p:handoutMasterIdLst>
  <p:sldIdLst>
    <p:sldId id="261" r:id="rId2"/>
    <p:sldId id="333" r:id="rId3"/>
    <p:sldId id="364" r:id="rId4"/>
    <p:sldId id="335" r:id="rId5"/>
    <p:sldId id="336" r:id="rId6"/>
    <p:sldId id="337" r:id="rId7"/>
    <p:sldId id="338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65" r:id="rId16"/>
    <p:sldId id="351" r:id="rId17"/>
    <p:sldId id="352" r:id="rId18"/>
    <p:sldId id="366" r:id="rId19"/>
    <p:sldId id="353" r:id="rId20"/>
    <p:sldId id="367" r:id="rId21"/>
    <p:sldId id="354" r:id="rId22"/>
    <p:sldId id="369" r:id="rId23"/>
    <p:sldId id="368" r:id="rId24"/>
    <p:sldId id="379" r:id="rId25"/>
    <p:sldId id="355" r:id="rId26"/>
    <p:sldId id="370" r:id="rId27"/>
    <p:sldId id="356" r:id="rId28"/>
    <p:sldId id="372" r:id="rId29"/>
    <p:sldId id="357" r:id="rId30"/>
    <p:sldId id="373" r:id="rId31"/>
    <p:sldId id="358" r:id="rId32"/>
    <p:sldId id="374" r:id="rId33"/>
    <p:sldId id="359" r:id="rId34"/>
    <p:sldId id="375" r:id="rId35"/>
    <p:sldId id="376" r:id="rId36"/>
    <p:sldId id="362" r:id="rId37"/>
    <p:sldId id="377" r:id="rId38"/>
    <p:sldId id="378" r:id="rId39"/>
    <p:sldId id="29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706" autoAdjust="0"/>
  </p:normalViewPr>
  <p:slideViewPr>
    <p:cSldViewPr snapToGrid="0">
      <p:cViewPr varScale="1">
        <p:scale>
          <a:sx n="63" d="100"/>
          <a:sy n="63" d="100"/>
        </p:scale>
        <p:origin x="741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"/>
    </p:cViewPr>
  </p:sorterViewPr>
  <p:notesViewPr>
    <p:cSldViewPr snapToGrid="0">
      <p:cViewPr varScale="1">
        <p:scale>
          <a:sx n="49" d="100"/>
          <a:sy n="49" d="100"/>
        </p:scale>
        <p:origin x="273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8350E31-C268-4089-AAC9-6ABA0C3AA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A80E33B-B192-4830-A1E8-5976C0DEE780}" type="slidenum">
              <a:rPr lang="en-US" altLang="en-US" sz="1200">
                <a:latin typeface="Garamond" panose="02020404030301010803" pitchFamily="18" charset="0"/>
              </a:rPr>
              <a:pPr algn="r"/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C247622-4833-45DE-B11F-5F2A1CCC3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BBF5C44-A239-41FE-865A-1EFF07CC0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03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97D8DFF6-B9B6-4F4D-98DD-67854FA946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C17A3CCB-7373-4A89-A484-90D40B3209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AE1F3-B05C-4A6C-93D3-3A6C2451A9BC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9748" name="Rectangle 6">
            <a:extLst>
              <a:ext uri="{FF2B5EF4-FFF2-40B4-BE49-F238E27FC236}">
                <a16:creationId xmlns:a16="http://schemas.microsoft.com/office/drawing/2014/main" id="{824DAF36-E8CE-4037-A768-929D3602B2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9749" name="Rectangle 7">
            <a:extLst>
              <a:ext uri="{FF2B5EF4-FFF2-40B4-BE49-F238E27FC236}">
                <a16:creationId xmlns:a16="http://schemas.microsoft.com/office/drawing/2014/main" id="{B167C264-224D-4EC7-BC55-C8538E7BEF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DD3AD1-0F16-410B-B496-FFF629371788}" type="slidenum">
              <a:rPr lang="en-AU" altLang="en-US" sz="1300">
                <a:latin typeface="Times New Roman" panose="02020603050405020304" pitchFamily="18" charset="0"/>
              </a:rPr>
              <a:pPr/>
              <a:t>12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9750" name="Rectangle 2">
            <a:extLst>
              <a:ext uri="{FF2B5EF4-FFF2-40B4-BE49-F238E27FC236}">
                <a16:creationId xmlns:a16="http://schemas.microsoft.com/office/drawing/2014/main" id="{C9FE135F-4059-4869-BA24-FED1A0090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1" name="Rectangle 3">
            <a:extLst>
              <a:ext uri="{FF2B5EF4-FFF2-40B4-BE49-F238E27FC236}">
                <a16:creationId xmlns:a16="http://schemas.microsoft.com/office/drawing/2014/main" id="{E4EF562F-7E38-4AEE-8ABD-7D5B74254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43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E08E2786-0F33-4AD3-A868-6235684F20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2FD0DA69-ABC2-4428-9FA5-611A39F134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383F49-A8A6-4403-A8D6-266DDE4CAD6B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0772" name="Rectangle 6">
            <a:extLst>
              <a:ext uri="{FF2B5EF4-FFF2-40B4-BE49-F238E27FC236}">
                <a16:creationId xmlns:a16="http://schemas.microsoft.com/office/drawing/2014/main" id="{489C3D5E-C0C2-4D61-8F73-05BBA02D8A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0773" name="Rectangle 7">
            <a:extLst>
              <a:ext uri="{FF2B5EF4-FFF2-40B4-BE49-F238E27FC236}">
                <a16:creationId xmlns:a16="http://schemas.microsoft.com/office/drawing/2014/main" id="{E111EF9B-4401-41CF-9B75-24CF9923F5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7CEAF6-DE62-43F7-8BFE-7CBA629409A5}" type="slidenum">
              <a:rPr lang="en-AU" altLang="en-US" sz="1300">
                <a:latin typeface="Times New Roman" panose="02020603050405020304" pitchFamily="18" charset="0"/>
              </a:rPr>
              <a:pPr/>
              <a:t>13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0774" name="Rectangle 2">
            <a:extLst>
              <a:ext uri="{FF2B5EF4-FFF2-40B4-BE49-F238E27FC236}">
                <a16:creationId xmlns:a16="http://schemas.microsoft.com/office/drawing/2014/main" id="{FE04257B-AEAB-4BB0-8BD8-08E72996D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5" name="Rectangle 3">
            <a:extLst>
              <a:ext uri="{FF2B5EF4-FFF2-40B4-BE49-F238E27FC236}">
                <a16:creationId xmlns:a16="http://schemas.microsoft.com/office/drawing/2014/main" id="{537A57BF-A632-4F18-8FA6-765949685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668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4829CE49-A6C4-471A-B769-67F08A4BD7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182B767-7221-4AE9-8733-7386380B99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22C20E-99A9-4C39-9969-CDB31F8F7D8A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1796" name="Rectangle 6">
            <a:extLst>
              <a:ext uri="{FF2B5EF4-FFF2-40B4-BE49-F238E27FC236}">
                <a16:creationId xmlns:a16="http://schemas.microsoft.com/office/drawing/2014/main" id="{3E1CD69A-1FDE-4549-9A5D-8C8BD6D375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1797" name="Rectangle 7">
            <a:extLst>
              <a:ext uri="{FF2B5EF4-FFF2-40B4-BE49-F238E27FC236}">
                <a16:creationId xmlns:a16="http://schemas.microsoft.com/office/drawing/2014/main" id="{8F1ABBAC-0D7B-40D3-903E-91591C279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11B748-A853-41F9-9609-67C39F163FDC}" type="slidenum">
              <a:rPr lang="en-AU" altLang="en-US" sz="1300">
                <a:latin typeface="Times New Roman" panose="02020603050405020304" pitchFamily="18" charset="0"/>
              </a:rPr>
              <a:pPr/>
              <a:t>14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1798" name="Rectangle 2">
            <a:extLst>
              <a:ext uri="{FF2B5EF4-FFF2-40B4-BE49-F238E27FC236}">
                <a16:creationId xmlns:a16="http://schemas.microsoft.com/office/drawing/2014/main" id="{415361B6-5C5E-4EBE-A3B6-7A2051DA4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9" name="Rectangle 3">
            <a:extLst>
              <a:ext uri="{FF2B5EF4-FFF2-40B4-BE49-F238E27FC236}">
                <a16:creationId xmlns:a16="http://schemas.microsoft.com/office/drawing/2014/main" id="{617BCEDC-E97A-4581-B461-01F3DD6CE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1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FBE06C62-EC11-4488-95D7-B294C73ACE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FCBE3E29-427A-47E8-95D7-E8AF56D1E0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716A1C-C611-402F-8338-88DA9B130BB3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2820" name="Rectangle 6">
            <a:extLst>
              <a:ext uri="{FF2B5EF4-FFF2-40B4-BE49-F238E27FC236}">
                <a16:creationId xmlns:a16="http://schemas.microsoft.com/office/drawing/2014/main" id="{BE50B4B9-B60A-491A-B88E-6F0DC93D4C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2821" name="Rectangle 7">
            <a:extLst>
              <a:ext uri="{FF2B5EF4-FFF2-40B4-BE49-F238E27FC236}">
                <a16:creationId xmlns:a16="http://schemas.microsoft.com/office/drawing/2014/main" id="{F5B595EC-A809-466A-852F-55BC32D69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26E929-1D8A-4290-BF3A-B571891DF5B2}" type="slidenum">
              <a:rPr lang="en-AU" altLang="en-US" sz="1300">
                <a:latin typeface="Times New Roman" panose="02020603050405020304" pitchFamily="18" charset="0"/>
              </a:rPr>
              <a:pPr/>
              <a:t>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2822" name="Rectangle 2">
            <a:extLst>
              <a:ext uri="{FF2B5EF4-FFF2-40B4-BE49-F238E27FC236}">
                <a16:creationId xmlns:a16="http://schemas.microsoft.com/office/drawing/2014/main" id="{FC0BEC7D-3F0A-4C6E-BBBC-81C5604682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3" name="Rectangle 3">
            <a:extLst>
              <a:ext uri="{FF2B5EF4-FFF2-40B4-BE49-F238E27FC236}">
                <a16:creationId xmlns:a16="http://schemas.microsoft.com/office/drawing/2014/main" id="{6EEDB7AD-34F1-48A9-BE63-2E7E6F2DD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4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5C18C35F-43AA-41B1-9F96-6A453E3007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91749F3E-879E-4274-8939-3E942DCA179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5F1EFC-4C33-4CFA-8045-B75450D21CC5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3844" name="Rectangle 6">
            <a:extLst>
              <a:ext uri="{FF2B5EF4-FFF2-40B4-BE49-F238E27FC236}">
                <a16:creationId xmlns:a16="http://schemas.microsoft.com/office/drawing/2014/main" id="{462D22F8-474F-4516-9A8D-8A0A77F6FC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3845" name="Rectangle 7">
            <a:extLst>
              <a:ext uri="{FF2B5EF4-FFF2-40B4-BE49-F238E27FC236}">
                <a16:creationId xmlns:a16="http://schemas.microsoft.com/office/drawing/2014/main" id="{751D0494-E697-456B-913E-AF2ED1A92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BE5D96-00B2-437B-9DFD-2EAF14C220ED}" type="slidenum">
              <a:rPr lang="en-AU" altLang="en-US" sz="1300">
                <a:latin typeface="Times New Roman" panose="02020603050405020304" pitchFamily="18" charset="0"/>
              </a:rPr>
              <a:pPr/>
              <a:t>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3846" name="Rectangle 2">
            <a:extLst>
              <a:ext uri="{FF2B5EF4-FFF2-40B4-BE49-F238E27FC236}">
                <a16:creationId xmlns:a16="http://schemas.microsoft.com/office/drawing/2014/main" id="{DBCEA16B-9B35-4E37-9A21-F6DECDB0E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7" name="Rectangle 3">
            <a:extLst>
              <a:ext uri="{FF2B5EF4-FFF2-40B4-BE49-F238E27FC236}">
                <a16:creationId xmlns:a16="http://schemas.microsoft.com/office/drawing/2014/main" id="{D8702FCD-D4CB-4F46-B706-1B810202A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80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DADD3E07-5465-417A-A973-B76425A382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34B7156C-AFE0-4839-A612-154AC280A5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77486A-E94B-404E-BB1F-C7BA70DEB3BE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4868" name="Rectangle 6">
            <a:extLst>
              <a:ext uri="{FF2B5EF4-FFF2-40B4-BE49-F238E27FC236}">
                <a16:creationId xmlns:a16="http://schemas.microsoft.com/office/drawing/2014/main" id="{8D695579-77BC-4D0B-A20C-4EE81B9B7A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4869" name="Rectangle 7">
            <a:extLst>
              <a:ext uri="{FF2B5EF4-FFF2-40B4-BE49-F238E27FC236}">
                <a16:creationId xmlns:a16="http://schemas.microsoft.com/office/drawing/2014/main" id="{B954BFC2-83D4-4C14-AD53-B26BC3450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C506A-1850-4F18-B14D-4EBA74903BCF}" type="slidenum">
              <a:rPr lang="en-AU" altLang="en-US" sz="1300">
                <a:latin typeface="Times New Roman" panose="02020603050405020304" pitchFamily="18" charset="0"/>
              </a:rPr>
              <a:pPr/>
              <a:t>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4870" name="Rectangle 2">
            <a:extLst>
              <a:ext uri="{FF2B5EF4-FFF2-40B4-BE49-F238E27FC236}">
                <a16:creationId xmlns:a16="http://schemas.microsoft.com/office/drawing/2014/main" id="{33B54A2F-251D-421E-8574-85269BB28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71" name="Rectangle 3">
            <a:extLst>
              <a:ext uri="{FF2B5EF4-FFF2-40B4-BE49-F238E27FC236}">
                <a16:creationId xmlns:a16="http://schemas.microsoft.com/office/drawing/2014/main" id="{A6BED06D-F2A7-456F-9B3A-0E55D7B2E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86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9E33D2E3-9454-4370-AA02-4D1607D217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FB89E1BF-F2E3-4702-96C0-093E26E82D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5291B2-C0DD-46BE-944F-40E28CAB031C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5892" name="Rectangle 6">
            <a:extLst>
              <a:ext uri="{FF2B5EF4-FFF2-40B4-BE49-F238E27FC236}">
                <a16:creationId xmlns:a16="http://schemas.microsoft.com/office/drawing/2014/main" id="{393742B1-1CDC-4437-AF31-39EEAEB1DF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5893" name="Rectangle 7">
            <a:extLst>
              <a:ext uri="{FF2B5EF4-FFF2-40B4-BE49-F238E27FC236}">
                <a16:creationId xmlns:a16="http://schemas.microsoft.com/office/drawing/2014/main" id="{DEF9E6BD-344E-4B81-986F-AB04DA9AE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C8219F-02A4-4AB6-AC5E-5B82525BC2CB}" type="slidenum">
              <a:rPr lang="en-AU" altLang="en-US" sz="1300">
                <a:latin typeface="Times New Roman" panose="02020603050405020304" pitchFamily="18" charset="0"/>
              </a:rPr>
              <a:pPr/>
              <a:t>21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5894" name="Rectangle 2">
            <a:extLst>
              <a:ext uri="{FF2B5EF4-FFF2-40B4-BE49-F238E27FC236}">
                <a16:creationId xmlns:a16="http://schemas.microsoft.com/office/drawing/2014/main" id="{FBA95C60-3E90-4598-9D42-C0332C255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5" name="Rectangle 3">
            <a:extLst>
              <a:ext uri="{FF2B5EF4-FFF2-40B4-BE49-F238E27FC236}">
                <a16:creationId xmlns:a16="http://schemas.microsoft.com/office/drawing/2014/main" id="{50038793-7687-4245-BED1-65573421E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818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0F6B2597-74E7-425F-BAD1-890B196E46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7D85BA4F-3BF4-4059-9B63-09739951F3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4DD6B6-20D1-4863-8270-23429F1CE54A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6916" name="Rectangle 6">
            <a:extLst>
              <a:ext uri="{FF2B5EF4-FFF2-40B4-BE49-F238E27FC236}">
                <a16:creationId xmlns:a16="http://schemas.microsoft.com/office/drawing/2014/main" id="{752D673C-3637-4889-A013-84A3D6E02A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6917" name="Rectangle 7">
            <a:extLst>
              <a:ext uri="{FF2B5EF4-FFF2-40B4-BE49-F238E27FC236}">
                <a16:creationId xmlns:a16="http://schemas.microsoft.com/office/drawing/2014/main" id="{DC7CD415-300B-4ECD-8C21-AA8E3FEEA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32B91C-5398-40E0-821F-83018F05D6FA}" type="slidenum">
              <a:rPr lang="en-AU" altLang="en-US" sz="1300">
                <a:latin typeface="Times New Roman" panose="02020603050405020304" pitchFamily="18" charset="0"/>
              </a:rPr>
              <a:pPr/>
              <a:t>25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6918" name="Rectangle 2">
            <a:extLst>
              <a:ext uri="{FF2B5EF4-FFF2-40B4-BE49-F238E27FC236}">
                <a16:creationId xmlns:a16="http://schemas.microsoft.com/office/drawing/2014/main" id="{A3CFB445-DBE4-47F4-80D5-2F4196460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9" name="Rectangle 3">
            <a:extLst>
              <a:ext uri="{FF2B5EF4-FFF2-40B4-BE49-F238E27FC236}">
                <a16:creationId xmlns:a16="http://schemas.microsoft.com/office/drawing/2014/main" id="{920A35A2-6205-4EB7-BAA6-7BC8727E1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796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D412A5DD-9B2F-4C9C-9AE7-11ACF8F72B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C968BF69-3EF9-45E7-B743-A9B3A4A276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370ED1-D8DB-4106-9EFA-2FAE04A78FC5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7940" name="Rectangle 6">
            <a:extLst>
              <a:ext uri="{FF2B5EF4-FFF2-40B4-BE49-F238E27FC236}">
                <a16:creationId xmlns:a16="http://schemas.microsoft.com/office/drawing/2014/main" id="{BBF95465-F294-4D62-9488-071D46C629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7941" name="Rectangle 7">
            <a:extLst>
              <a:ext uri="{FF2B5EF4-FFF2-40B4-BE49-F238E27FC236}">
                <a16:creationId xmlns:a16="http://schemas.microsoft.com/office/drawing/2014/main" id="{3033ABFA-ADC3-4F75-8516-3D14A3150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8F5F22-89D3-4C97-BAAB-7F0566F26AF2}" type="slidenum">
              <a:rPr lang="en-AU" altLang="en-US" sz="1300">
                <a:latin typeface="Times New Roman" panose="02020603050405020304" pitchFamily="18" charset="0"/>
              </a:rPr>
              <a:pPr/>
              <a:t>27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7942" name="Rectangle 2">
            <a:extLst>
              <a:ext uri="{FF2B5EF4-FFF2-40B4-BE49-F238E27FC236}">
                <a16:creationId xmlns:a16="http://schemas.microsoft.com/office/drawing/2014/main" id="{B4BB6EF1-037D-4B6B-84CE-6ECC96FAA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3" name="Rectangle 3">
            <a:extLst>
              <a:ext uri="{FF2B5EF4-FFF2-40B4-BE49-F238E27FC236}">
                <a16:creationId xmlns:a16="http://schemas.microsoft.com/office/drawing/2014/main" id="{ED518F37-D437-48D7-927F-570B030E6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211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6E217833-866A-4655-9F3F-9225288C2F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E89FC6DA-9998-4F33-910C-7A81CBAA27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259104-FB70-4DFB-978B-6391A1B0F9A7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8964" name="Rectangle 6">
            <a:extLst>
              <a:ext uri="{FF2B5EF4-FFF2-40B4-BE49-F238E27FC236}">
                <a16:creationId xmlns:a16="http://schemas.microsoft.com/office/drawing/2014/main" id="{8A2663C1-7CA3-4A8D-9F08-9FD2E4A48D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8965" name="Rectangle 7">
            <a:extLst>
              <a:ext uri="{FF2B5EF4-FFF2-40B4-BE49-F238E27FC236}">
                <a16:creationId xmlns:a16="http://schemas.microsoft.com/office/drawing/2014/main" id="{29C3AAD0-9D9D-4122-BA62-67C34042C1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5ACB39-B545-4D30-956C-FB39552AC92D}" type="slidenum">
              <a:rPr lang="en-AU" altLang="en-US" sz="1300">
                <a:latin typeface="Times New Roman" panose="02020603050405020304" pitchFamily="18" charset="0"/>
              </a:rPr>
              <a:pPr/>
              <a:t>29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8966" name="Rectangle 2">
            <a:extLst>
              <a:ext uri="{FF2B5EF4-FFF2-40B4-BE49-F238E27FC236}">
                <a16:creationId xmlns:a16="http://schemas.microsoft.com/office/drawing/2014/main" id="{0C5904E5-93DA-4638-BE00-D8E65E96A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7" name="Rectangle 3">
            <a:extLst>
              <a:ext uri="{FF2B5EF4-FFF2-40B4-BE49-F238E27FC236}">
                <a16:creationId xmlns:a16="http://schemas.microsoft.com/office/drawing/2014/main" id="{0996CEAE-239F-4C88-8FC6-BC9EA1502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87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448215B5-DB48-4948-A354-6053D28C58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B42F0514-875B-4C0B-9E83-90950B3BC5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3AAEB4-2133-4EDE-ACD8-4E2A679A4199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6436" name="Rectangle 6">
            <a:extLst>
              <a:ext uri="{FF2B5EF4-FFF2-40B4-BE49-F238E27FC236}">
                <a16:creationId xmlns:a16="http://schemas.microsoft.com/office/drawing/2014/main" id="{FE31E400-77FD-4BEF-BD11-6DE9D888DC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6437" name="Rectangle 7">
            <a:extLst>
              <a:ext uri="{FF2B5EF4-FFF2-40B4-BE49-F238E27FC236}">
                <a16:creationId xmlns:a16="http://schemas.microsoft.com/office/drawing/2014/main" id="{FFD72406-7959-47B8-8EF2-46DE23732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181F02-1B5E-4441-8E09-767C5E7A7846}" type="slidenum">
              <a:rPr lang="en-AU" altLang="en-US" sz="1300">
                <a:latin typeface="Times New Roman" panose="02020603050405020304" pitchFamily="18" charset="0"/>
              </a:rPr>
              <a:pPr/>
              <a:t>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6438" name="Rectangle 2">
            <a:extLst>
              <a:ext uri="{FF2B5EF4-FFF2-40B4-BE49-F238E27FC236}">
                <a16:creationId xmlns:a16="http://schemas.microsoft.com/office/drawing/2014/main" id="{215D23A4-8E2E-434A-8AC0-24CC7B310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>
            <a:extLst>
              <a:ext uri="{FF2B5EF4-FFF2-40B4-BE49-F238E27FC236}">
                <a16:creationId xmlns:a16="http://schemas.microsoft.com/office/drawing/2014/main" id="{B470943E-0322-4763-A68C-0D4010761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414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AF968CF7-382C-4DB8-B253-9948FA7785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E8A51497-61CB-4CF0-A713-179BD8A00A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6D99D6-C4D2-4DF2-8D85-DC19C48516EA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9988" name="Rectangle 6">
            <a:extLst>
              <a:ext uri="{FF2B5EF4-FFF2-40B4-BE49-F238E27FC236}">
                <a16:creationId xmlns:a16="http://schemas.microsoft.com/office/drawing/2014/main" id="{AD914A79-2FD2-4567-BD31-54FD579D33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9989" name="Rectangle 7">
            <a:extLst>
              <a:ext uri="{FF2B5EF4-FFF2-40B4-BE49-F238E27FC236}">
                <a16:creationId xmlns:a16="http://schemas.microsoft.com/office/drawing/2014/main" id="{5841E83E-ACC2-46DE-971D-CC642AC09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AD8B5B-E4C9-4507-BA30-6119576BA71B}" type="slidenum">
              <a:rPr lang="en-AU" altLang="en-US" sz="1300">
                <a:latin typeface="Times New Roman" panose="02020603050405020304" pitchFamily="18" charset="0"/>
              </a:rPr>
              <a:pPr/>
              <a:t>31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9990" name="Rectangle 2">
            <a:extLst>
              <a:ext uri="{FF2B5EF4-FFF2-40B4-BE49-F238E27FC236}">
                <a16:creationId xmlns:a16="http://schemas.microsoft.com/office/drawing/2014/main" id="{D2D5571C-6BBF-465C-AA95-5D90A6B91D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91" name="Rectangle 3">
            <a:extLst>
              <a:ext uri="{FF2B5EF4-FFF2-40B4-BE49-F238E27FC236}">
                <a16:creationId xmlns:a16="http://schemas.microsoft.com/office/drawing/2014/main" id="{A9AB0C40-BAE0-47A6-8F75-D768B0B80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07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19219FBE-181A-4048-934E-283B4416EE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E97E5135-8984-4AFF-86D3-53E6AD9472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C96B22-D682-4CA6-A5EC-E424FB6A44D2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1012" name="Rectangle 6">
            <a:extLst>
              <a:ext uri="{FF2B5EF4-FFF2-40B4-BE49-F238E27FC236}">
                <a16:creationId xmlns:a16="http://schemas.microsoft.com/office/drawing/2014/main" id="{B95F55C0-25DE-4273-BDA2-57989CC6EC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1013" name="Rectangle 7">
            <a:extLst>
              <a:ext uri="{FF2B5EF4-FFF2-40B4-BE49-F238E27FC236}">
                <a16:creationId xmlns:a16="http://schemas.microsoft.com/office/drawing/2014/main" id="{44CA879E-FB39-45A5-ADDE-FF8098153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F3FB7E-4AD7-4136-B0BA-772013735BDB}" type="slidenum">
              <a:rPr lang="en-AU" altLang="en-US" sz="1300">
                <a:latin typeface="Times New Roman" panose="02020603050405020304" pitchFamily="18" charset="0"/>
              </a:rPr>
              <a:pPr/>
              <a:t>33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1014" name="Rectangle 2">
            <a:extLst>
              <a:ext uri="{FF2B5EF4-FFF2-40B4-BE49-F238E27FC236}">
                <a16:creationId xmlns:a16="http://schemas.microsoft.com/office/drawing/2014/main" id="{E97D2E5C-777C-463C-BCFD-E7D76619E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5" name="Rectangle 3">
            <a:extLst>
              <a:ext uri="{FF2B5EF4-FFF2-40B4-BE49-F238E27FC236}">
                <a16:creationId xmlns:a16="http://schemas.microsoft.com/office/drawing/2014/main" id="{7F3E7282-6802-42ED-9649-233F27826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33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A1A42B29-8279-47C8-AC56-3F192A5C8E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B23AF4A6-21DA-45A3-8776-BF4124934F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2074CE-BC99-4CEA-A589-D2A10E81B6E2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4084" name="Rectangle 6">
            <a:extLst>
              <a:ext uri="{FF2B5EF4-FFF2-40B4-BE49-F238E27FC236}">
                <a16:creationId xmlns:a16="http://schemas.microsoft.com/office/drawing/2014/main" id="{3A26D836-156C-43D1-B96F-669953C3C7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4085" name="Rectangle 7">
            <a:extLst>
              <a:ext uri="{FF2B5EF4-FFF2-40B4-BE49-F238E27FC236}">
                <a16:creationId xmlns:a16="http://schemas.microsoft.com/office/drawing/2014/main" id="{1B43B2CF-B8B3-449F-9749-39EA7A466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AAF54-72FF-455C-BC30-EAE297639416}" type="slidenum">
              <a:rPr lang="en-AU" altLang="en-US" sz="1300">
                <a:latin typeface="Times New Roman" panose="02020603050405020304" pitchFamily="18" charset="0"/>
              </a:rPr>
              <a:pPr/>
              <a:t>36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4086" name="Rectangle 2">
            <a:extLst>
              <a:ext uri="{FF2B5EF4-FFF2-40B4-BE49-F238E27FC236}">
                <a16:creationId xmlns:a16="http://schemas.microsoft.com/office/drawing/2014/main" id="{55DA930B-0E0B-40AA-A625-E6CBB7C3C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7" name="Rectangle 3">
            <a:extLst>
              <a:ext uri="{FF2B5EF4-FFF2-40B4-BE49-F238E27FC236}">
                <a16:creationId xmlns:a16="http://schemas.microsoft.com/office/drawing/2014/main" id="{415F19A4-A363-4424-B926-D4516A09E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89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4594DC15-8C8B-4C59-BC44-2EED06BD30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D10923A-9CCA-42EB-8683-8B6B1E1834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66A85-90E2-44CA-AE2E-73DFE99070EE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7460" name="Rectangle 6">
            <a:extLst>
              <a:ext uri="{FF2B5EF4-FFF2-40B4-BE49-F238E27FC236}">
                <a16:creationId xmlns:a16="http://schemas.microsoft.com/office/drawing/2014/main" id="{86660111-7D28-4A4A-809A-B15EE2D1E5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7461" name="Rectangle 7">
            <a:extLst>
              <a:ext uri="{FF2B5EF4-FFF2-40B4-BE49-F238E27FC236}">
                <a16:creationId xmlns:a16="http://schemas.microsoft.com/office/drawing/2014/main" id="{7EF56546-07AC-4AD2-A2BD-322B0BFAB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71A4DC-DCD0-43F7-8A2B-160A35B25FC3}" type="slidenum">
              <a:rPr lang="en-AU" altLang="en-US" sz="1300">
                <a:latin typeface="Times New Roman" panose="02020603050405020304" pitchFamily="18" charset="0"/>
              </a:rPr>
              <a:pPr/>
              <a:t>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7462" name="Rectangle 2">
            <a:extLst>
              <a:ext uri="{FF2B5EF4-FFF2-40B4-BE49-F238E27FC236}">
                <a16:creationId xmlns:a16="http://schemas.microsoft.com/office/drawing/2014/main" id="{00D36EF9-7277-4BB9-8079-24140D80F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3" name="Rectangle 3">
            <a:extLst>
              <a:ext uri="{FF2B5EF4-FFF2-40B4-BE49-F238E27FC236}">
                <a16:creationId xmlns:a16="http://schemas.microsoft.com/office/drawing/2014/main" id="{BBB1CACE-1091-4DE1-993A-5E972230F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1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4AC24062-34BE-4322-A8D1-C3765090AF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AC59E48-33AD-460D-A433-0C2429F867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608F68-1FC9-46EC-AB00-51839CE70E0F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8484" name="Rectangle 6">
            <a:extLst>
              <a:ext uri="{FF2B5EF4-FFF2-40B4-BE49-F238E27FC236}">
                <a16:creationId xmlns:a16="http://schemas.microsoft.com/office/drawing/2014/main" id="{23E12B16-21B7-4543-BD99-D90982497D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8485" name="Rectangle 7">
            <a:extLst>
              <a:ext uri="{FF2B5EF4-FFF2-40B4-BE49-F238E27FC236}">
                <a16:creationId xmlns:a16="http://schemas.microsoft.com/office/drawing/2014/main" id="{D6B1A0CA-3BEC-45AF-8A78-A2C5683A7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83B9E9-DB8B-4C5A-9817-FA152AEAC8C6}" type="slidenum">
              <a:rPr lang="en-AU" altLang="en-US" sz="1300">
                <a:latin typeface="Times New Roman" panose="02020603050405020304" pitchFamily="18" charset="0"/>
              </a:rPr>
              <a:pPr/>
              <a:t>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8486" name="Rectangle 2">
            <a:extLst>
              <a:ext uri="{FF2B5EF4-FFF2-40B4-BE49-F238E27FC236}">
                <a16:creationId xmlns:a16="http://schemas.microsoft.com/office/drawing/2014/main" id="{442D3B5F-3626-4CB6-A047-05D32AB4E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>
            <a:extLst>
              <a:ext uri="{FF2B5EF4-FFF2-40B4-BE49-F238E27FC236}">
                <a16:creationId xmlns:a16="http://schemas.microsoft.com/office/drawing/2014/main" id="{71121813-D0D7-4498-A2D4-39B52D60A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55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96046A72-F635-4663-88F5-8EE137DC6F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450B604B-BAAE-442B-9B84-1F3F5236B7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8B3A21-9961-4D6A-AD0C-3B1DC14FDD3E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9508" name="Rectangle 6">
            <a:extLst>
              <a:ext uri="{FF2B5EF4-FFF2-40B4-BE49-F238E27FC236}">
                <a16:creationId xmlns:a16="http://schemas.microsoft.com/office/drawing/2014/main" id="{C5219599-6A1D-4DAA-8EF0-8F38C0018B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9509" name="Rectangle 7">
            <a:extLst>
              <a:ext uri="{FF2B5EF4-FFF2-40B4-BE49-F238E27FC236}">
                <a16:creationId xmlns:a16="http://schemas.microsoft.com/office/drawing/2014/main" id="{A217A2F1-D383-414C-8F25-776BE87C9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BA717D-761A-4493-A176-8B8A56397CD9}" type="slidenum">
              <a:rPr lang="en-AU" altLang="en-US" sz="1300">
                <a:latin typeface="Times New Roman" panose="02020603050405020304" pitchFamily="18" charset="0"/>
              </a:rPr>
              <a:pPr/>
              <a:t>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9510" name="Rectangle 2">
            <a:extLst>
              <a:ext uri="{FF2B5EF4-FFF2-40B4-BE49-F238E27FC236}">
                <a16:creationId xmlns:a16="http://schemas.microsoft.com/office/drawing/2014/main" id="{6BFFC127-37D6-4909-BF17-89A3BB1B8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1" name="Rectangle 3">
            <a:extLst>
              <a:ext uri="{FF2B5EF4-FFF2-40B4-BE49-F238E27FC236}">
                <a16:creationId xmlns:a16="http://schemas.microsoft.com/office/drawing/2014/main" id="{E583BE15-C38D-4734-B828-F9E374A71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56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31675EE-DF49-443D-9294-BE0A4EB9AC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CBE0FB8F-5E46-4D1F-BBE7-CC905BD943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E4CF52-5AFB-4112-A55B-D329C88625C4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5652" name="Rectangle 6">
            <a:extLst>
              <a:ext uri="{FF2B5EF4-FFF2-40B4-BE49-F238E27FC236}">
                <a16:creationId xmlns:a16="http://schemas.microsoft.com/office/drawing/2014/main" id="{77ABAE49-A32A-4461-AF94-2C1247F566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5653" name="Rectangle 7">
            <a:extLst>
              <a:ext uri="{FF2B5EF4-FFF2-40B4-BE49-F238E27FC236}">
                <a16:creationId xmlns:a16="http://schemas.microsoft.com/office/drawing/2014/main" id="{82652E20-4901-455B-8AF8-72C416391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2490C-71DE-4523-A887-CC529899E679}" type="slidenum">
              <a:rPr lang="en-AU" altLang="en-US" sz="1300">
                <a:latin typeface="Times New Roman" panose="02020603050405020304" pitchFamily="18" charset="0"/>
              </a:rPr>
              <a:pPr/>
              <a:t>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5654" name="Rectangle 2">
            <a:extLst>
              <a:ext uri="{FF2B5EF4-FFF2-40B4-BE49-F238E27FC236}">
                <a16:creationId xmlns:a16="http://schemas.microsoft.com/office/drawing/2014/main" id="{A67C8532-BA7A-45CC-9E2B-E2F0ED7E4D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5" name="Rectangle 3">
            <a:extLst>
              <a:ext uri="{FF2B5EF4-FFF2-40B4-BE49-F238E27FC236}">
                <a16:creationId xmlns:a16="http://schemas.microsoft.com/office/drawing/2014/main" id="{FA417B4C-ABF0-4BB9-8B8F-ACA3F8C84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24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3ED87E0-85F7-41D1-817A-87A4E9B50E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1065BF09-AB9D-4EC4-8084-4EEF053F49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9B5182-1D61-440D-A9ED-BDE091E65C79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6676" name="Rectangle 6">
            <a:extLst>
              <a:ext uri="{FF2B5EF4-FFF2-40B4-BE49-F238E27FC236}">
                <a16:creationId xmlns:a16="http://schemas.microsoft.com/office/drawing/2014/main" id="{4879FB64-C53E-4315-BF1E-E8058BE886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6677" name="Rectangle 7">
            <a:extLst>
              <a:ext uri="{FF2B5EF4-FFF2-40B4-BE49-F238E27FC236}">
                <a16:creationId xmlns:a16="http://schemas.microsoft.com/office/drawing/2014/main" id="{AB02A0DF-3A12-487A-8A8B-0E1695FA6C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1360DE-5341-4589-8622-A704E82DA4A5}" type="slidenum">
              <a:rPr lang="en-AU" altLang="en-US" sz="1300">
                <a:latin typeface="Times New Roman" panose="02020603050405020304" pitchFamily="18" charset="0"/>
              </a:rPr>
              <a:pPr/>
              <a:t>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6678" name="Rectangle 2">
            <a:extLst>
              <a:ext uri="{FF2B5EF4-FFF2-40B4-BE49-F238E27FC236}">
                <a16:creationId xmlns:a16="http://schemas.microsoft.com/office/drawing/2014/main" id="{33CC1F54-596F-48B1-994E-09E753573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9" name="Rectangle 3">
            <a:extLst>
              <a:ext uri="{FF2B5EF4-FFF2-40B4-BE49-F238E27FC236}">
                <a16:creationId xmlns:a16="http://schemas.microsoft.com/office/drawing/2014/main" id="{E1BCB5E2-21DA-4F45-9935-378161109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37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D5C8FD1E-2397-4490-8257-0432705788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0780DFDF-4470-4EDB-8415-BE5B3BDAA1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C653F8-7CFC-4C8D-A027-227C05BB3006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7700" name="Rectangle 6">
            <a:extLst>
              <a:ext uri="{FF2B5EF4-FFF2-40B4-BE49-F238E27FC236}">
                <a16:creationId xmlns:a16="http://schemas.microsoft.com/office/drawing/2014/main" id="{BD67828E-C11C-47B4-9721-6551CCED7E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7701" name="Rectangle 7">
            <a:extLst>
              <a:ext uri="{FF2B5EF4-FFF2-40B4-BE49-F238E27FC236}">
                <a16:creationId xmlns:a16="http://schemas.microsoft.com/office/drawing/2014/main" id="{D09CC8FF-0CE4-4E69-8903-DBA9E4F82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85D41B-65CB-4111-BB74-3181B1521121}" type="slidenum">
              <a:rPr lang="en-AU" altLang="en-US" sz="1300">
                <a:latin typeface="Times New Roman" panose="02020603050405020304" pitchFamily="18" charset="0"/>
              </a:rPr>
              <a:pPr/>
              <a:t>10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7702" name="Rectangle 2">
            <a:extLst>
              <a:ext uri="{FF2B5EF4-FFF2-40B4-BE49-F238E27FC236}">
                <a16:creationId xmlns:a16="http://schemas.microsoft.com/office/drawing/2014/main" id="{A0E50F85-1073-4273-B04F-46B39BB51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3" name="Rectangle 3">
            <a:extLst>
              <a:ext uri="{FF2B5EF4-FFF2-40B4-BE49-F238E27FC236}">
                <a16:creationId xmlns:a16="http://schemas.microsoft.com/office/drawing/2014/main" id="{0F1A3DB7-7ECB-44D4-9725-18697F8F0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61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2B1CA46D-ED9B-4F0B-A881-95DAF8836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8AA79966-3E6C-4C60-8AAF-4C39335DD4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2984DA-8CFA-4C5E-BABA-B9CAD854B74B}" type="datetime3">
              <a:rPr lang="en-AU" altLang="en-US" sz="1300" smtClean="0">
                <a:latin typeface="Times New Roman" panose="02020603050405020304" pitchFamily="18" charset="0"/>
              </a:rPr>
              <a:pPr/>
              <a:t>6 November, 2017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8724" name="Rectangle 6">
            <a:extLst>
              <a:ext uri="{FF2B5EF4-FFF2-40B4-BE49-F238E27FC236}">
                <a16:creationId xmlns:a16="http://schemas.microsoft.com/office/drawing/2014/main" id="{2173A390-3D18-4EF0-B211-44A1B33031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8725" name="Rectangle 7">
            <a:extLst>
              <a:ext uri="{FF2B5EF4-FFF2-40B4-BE49-F238E27FC236}">
                <a16:creationId xmlns:a16="http://schemas.microsoft.com/office/drawing/2014/main" id="{6748806B-EA91-4D07-8418-F196F81FD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F9F5EF-6E1D-446D-AE15-998CFA22FE98}" type="slidenum">
              <a:rPr lang="en-AU" altLang="en-US" sz="1300">
                <a:latin typeface="Times New Roman" panose="02020603050405020304" pitchFamily="18" charset="0"/>
              </a:rPr>
              <a:pPr/>
              <a:t>11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8726" name="Rectangle 2">
            <a:extLst>
              <a:ext uri="{FF2B5EF4-FFF2-40B4-BE49-F238E27FC236}">
                <a16:creationId xmlns:a16="http://schemas.microsoft.com/office/drawing/2014/main" id="{B1DD7D28-7842-4C75-AC14-62D40FE0C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7" name="Rectangle 3">
            <a:extLst>
              <a:ext uri="{FF2B5EF4-FFF2-40B4-BE49-F238E27FC236}">
                <a16:creationId xmlns:a16="http://schemas.microsoft.com/office/drawing/2014/main" id="{43723CA4-3D27-4B22-8E74-CB62B2FEE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61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639-4605-4CFC-946E-27A88484EB0B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4B1815-6637-45FE-90CA-56F049C75EA0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A57B-691B-4819-B1EF-A72D8B13F573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D37A89-7017-4ABA-9525-67C4EA4E558F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EEA86D-DAA8-46C2-A4DF-92F328305825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7F80B7-A4C9-490A-ABB7-0532CBC59E40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DEA8D0-8118-4B29-A1B7-E61AF74813A3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D413C8-60CD-4B2D-BE96-5AB487D63E6B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3CF422-0626-47DC-9D82-29A2E6E2D4BC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9EBC75-5C4C-40AA-A3D8-B53B3056D538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1EA4D8-DC81-45A2-8961-6BF53A00265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10FD8C-F934-49A0-970A-EFC8370FD079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E0D79E-1DBD-4CBD-A380-79808BCECED9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D00827-EEC8-4CB0-86E8-974EE80A03B9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DAE016-E5E5-4823-B309-9AC4B3058961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6BD079-2FB5-4183-ADE9-05A54F2F8B3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2E76A1-BFFE-4B70-A631-B03ACF4EB470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0F9C64-03F4-4601-8586-B770165CCC35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7DFDD3-8B2A-4DB9-A206-5DB00F8D669F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22D5D28-2D90-49A6-8F45-8A65E7AD2FA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36D35C7-A7EB-43A9-A7BC-020C80D7CF6E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96EB555-B42B-42AC-98D3-CDC6C7F64A9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BE062FB-6B80-48B3-AD8C-E549CA68F29B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A21FB15-1F2A-4916-87DE-AC7F128BF147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1DDF8BD-838C-4289-AF5B-6BDCA2D280AB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14D71A-D061-44CE-96DA-912186C7D01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21A827C-1C7A-414F-8897-8375A9B01CB9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BB71C06-6750-41E2-B5F4-5FF21E032B85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7564B25-C7CA-4269-8F17-1419391D48A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8BD3809-AECB-43F6-A036-45AFEAA34A72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C5ADAF-76DB-492B-8C7D-4365B404170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4DAA5F8-C119-4EB0-9729-365FD010705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7773776-3DA9-4205-B259-6BF7194EF9E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2F0EF13-ABEC-4D29-8ABA-2A81BC3A54B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7EEDF9-FE49-47C3-99F8-92CD429FA3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FF0B4A-8450-42F1-A1E8-E4196F32AB1C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D30B583-C0AF-40EB-A683-D2AC73253A74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B31CCC-C31C-4B5B-889D-B2EF1ABBC2D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E09BDF1-44FD-4315-997A-83AC6C4F136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B49990-71FC-432A-ACDB-697E9FCB400C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FFF154B-6F5D-4AE2-95E5-ECD9335C2F20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350D6E9-A120-421F-90DC-76509E448A91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2BD728F-0A3D-477E-ABE8-86F314BBDFD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307B97E-B006-4924-9B0C-0A08FF7259F0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4DA0FDB-2771-4084-9D04-017E8A81C32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12E1152-FEEF-4727-BC61-0ADBEE4F480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E5F5086-6FC9-4388-AA5B-6578A8E4CB1A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07229A7-E035-42F1-9FAF-8812BCE4E7B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E9BBE6-978A-434E-ACED-22B8A32B89E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F7F19BA-64A0-4E6B-A774-E8CE9A1548E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57B368F-E99C-4336-ACE4-A2655AC91A5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B70EF63-34A6-4F1F-9001-326D8DDFBE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FE81AE-F731-48CC-AB72-DB01EB3D13B0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A42-4458-49A6-ACA9-74CC92BD55F9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F072-ACD0-44B9-8040-72CEB2B8550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152400"/>
            <a:ext cx="7634817" cy="896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43001"/>
            <a:ext cx="10462684" cy="1738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3033713"/>
            <a:ext cx="10462684" cy="1738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72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322404"/>
            <a:ext cx="11656240" cy="122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C438-A68D-4CA8-B2F3-E1951FD60D2D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7B077C8-23DD-42DA-8645-D07856E336D5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9C0C21-2C7F-4DF4-8913-536CE9FAABD2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F81AE0-52CE-4B7B-92CF-3F0349B64B5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20F98B-6175-4538-8F7A-44BC9BCFD6C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95905B-5166-4AB4-9883-90578FA9C62A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F77A44-FDFB-499F-AF20-EC53006C1068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45138D-57F7-47F1-BD3A-6BC5C5569A02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C1DBB6-7E05-434C-9090-A1E4B20014D7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068B51-708C-4935-AD6F-0E0D1B6C6EC2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C40FAA-96CD-44D8-8A95-AF533041D11A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768162-81F8-438A-B939-5021720B4145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C3829-36E2-48DA-BE58-84625BA92757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4CFC72-ECDF-4873-A8AC-4C9CB5DA30EF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5C56FC-5CCC-4DD6-A267-2AF3572BFF9D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7BD16AB-3ED5-42E7-94CB-A4A43590DD5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62D55C-034D-47F8-A031-11940E070EEA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7FDC44-B2E2-4FDC-A60B-FD4CAFE0DEAE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088FA2-DFC5-4930-9006-939526E641ED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945ACF-3A20-40D0-9E48-2488E03C2E58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A7DD927-BF4B-4A70-8921-01AAE9094EE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BF504C3-A0DC-4A28-A99A-BAC5F09F25A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230B1DC-386B-4C4E-9DA3-3F35C5BDE2A4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9566D01-CE0B-4477-9E67-08A3FC089990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ACDA888-3197-4F4F-AD1A-0A590FB9497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9A5587D-EF7D-4238-B20B-68095069752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DD8E03E-8C2A-40D4-9118-E482BD8B08B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170DADC-48D6-4F4D-9B30-B90362C46CC7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1380322-1C0F-4078-8408-7942FCA2F4B7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E565D2F-6642-4E21-89DF-CDD75A87BDB8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8578CB5-3FCA-4384-B744-3BB045714A56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8B2A6AD-2A9E-41A8-B9A6-48624A69E3D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1F05190-6966-49D4-800C-4934D809C5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9C28F09-4EF4-406A-9557-80061CBDC6C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83F38F8-9053-41D0-AE65-09E09474EE2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E890A18-7677-4F44-98E9-58A906DD530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8C36381-79D7-423F-9948-89A934E0E1D9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526EA17-52B3-4121-B6E1-0441C54B4C58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61ED61E-A1B4-441E-839E-1878D8419DB9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37D9146-CA85-4C3F-AF97-D4B8209B740A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41A8A8E-197C-4544-92A9-947AF013E715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5F0BE34-80BD-4E1E-BFB4-84FE0B0F9F64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46DC0F3-647E-4723-97F2-8A4CA1F0BF3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99770F6-CC83-4368-A2D5-2B091035255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52F1A1B-2A85-42A1-A915-8DC9F053D03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6922FB-62B7-4F99-9651-AD1286C2F5B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C346E0E-E16A-4342-824C-545148E508E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E755AC4-2878-4038-93BB-7EE08705D2BF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31869C2-FD44-44F1-BFED-FDAFF9D3276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1C4298-6CFF-4B54-8BB2-ABF89BF32D7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0893F3E-AEAD-40E7-A0F5-AFBE7FD3473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B01750-BC5D-4222-929E-B2AA7C8C53F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7DF8078-7ACC-49B6-A3A3-A6E34212329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1A626E-EF6B-4DFC-AD00-DA193F40B226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072C-F580-49CC-B675-1E3586693752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9E3D-4C64-4ACA-B744-300C1CA67709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5012-98FE-4162-B99C-7DA31D8B8B2C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BFE-139D-44AC-A312-122C88DA448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82496-6B41-43F6-B78E-5AB41D899D4D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1CD138-361C-4CBD-B96D-71EC1D7BCD66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71CB9F-621F-4271-91D6-02FB863A1EE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3F5C22-4210-4E07-853E-4F503C9BDC44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3C23CE-B153-4817-84B3-E7A1D0E6E9E9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F41920-1704-417F-8C17-5713EA67B4B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716497-72FA-4443-AC44-1B9C0F88050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AA8FB-B206-4B29-BFB9-34B5F7666EE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A4DE85-D950-449F-9FC8-681CDD1222DB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B87ACE-DED3-4203-A41D-D6766E0EEBA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3ADA99-5325-4C58-9647-4994D05789F5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E76410-C9E0-4340-9879-CFB457EE3F6C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1E7225-1ABB-4C50-8067-DC275CD997B4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E6F1D4-F641-4852-8424-08024E69FE00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77F2C-9016-4BB6-9119-FE7A58265BAD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BDFA4A-AE80-4678-A8D1-10CD42ECFD08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354FF-7DAA-44E4-B3B1-0B2A5F4CB7B7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1AC5-9731-4C3E-8521-267058993DAD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264E401-4D32-48F5-BD0C-214C3D357C49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D36013D-316E-4D76-A720-44345F69B71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74157E-41DC-4599-B360-E81E35A95471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A910F1-0534-44BE-B1EB-2F7826CF1A4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E076ADC-1E1F-423C-94BA-FAD494D3F3F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D92F55D-1AFE-459B-B8FA-F011E249A270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9213A0D-79BD-494E-9DC7-BECF8ADBC94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F72B767-011F-4766-8E3C-2D451264306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8DA5AD3-E609-4E4F-8605-F74E7F605F4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F6022E0-2A1F-43D4-9835-FCA635D75E5F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0071748-8BC1-455A-99B1-A0928170946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A4A150-CB6D-45F6-832A-1C4B5D6B279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68BF99B-FD41-4618-B7E5-7E42A9C0CB3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CAF55D6-8CA5-4AB5-93B5-115A8023984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DD4683-292A-4104-8010-B970E60812A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03165D-8EE9-4F5E-900E-BD71189D5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558E5F9-DE8E-40F2-AC88-1A1B02D9F94E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21EBE0-7152-4C06-826F-F469B99ECCC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281ABB-0EA3-4072-A11F-90C33C0BA613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DB0571F-4527-4BE6-AD27-F60CEB5E774D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599E98F-7DA3-436B-9EE5-F22A094EDE5F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5D16E78-E733-4FC1-B88C-A4670E30833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5E562E9-55FA-4CC5-A4D3-3D0FEAD73A03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329ADE3-6312-41FF-9160-64BAA96AA423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D4B2672-D2E2-4308-AD5C-917CF816ED8F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677D8F4-8E3C-43CB-95E2-7379C82DC7B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735AC23-ED51-4C57-A496-6D2B5EDB2D20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A22CDBF-66A7-4499-B35E-23183C324591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A965D1A-5D5A-4B91-AFE8-EF1DE2AFB0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E12ED8-F24E-4045-A66B-CD1006E41CE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09EEBED-53FD-4A1D-A9BE-08D65B1F646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CF790A9-0975-4EA4-9434-615982853A1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492D26B-48F5-406D-B388-503B7BBAE5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142-FEE5-4006-8BE2-88502BCA4928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DE6BC9-C2AF-4E87-842C-DF9B41F34233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5A3C9F-740C-43E9-8280-499C08D28697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A5DAF9-A127-42C2-BC68-922657D43D1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694770-D61B-4833-B048-44CEEEA46DF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EC904E-BC93-4634-80EC-B8C61768DD64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EE1503-8F25-4A60-B5C9-AC29D5C25F8C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39747F-B9AD-428D-952B-79413EE91ECF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3F0CAB-C54A-4F4F-81B3-AB70D69B1BF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8A4FB-B224-4EA1-B331-F26182EAFA9F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55206E-A771-4B31-B788-43E23E0F87C0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DBED5C-9A66-4D4A-B9A0-9900890AF793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F4A7F8-F055-4BC2-99F7-C29F296C2AB1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9CFBF-F25D-475D-A36D-7F3C5B9F17D3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79A8D5-17CB-4C08-BE88-3A076F99DA7E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41A166-DDC7-41B7-A202-3C873F1AF2EE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BF06F1-BD61-427A-8D66-95322CBA1A0F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229049-2F0F-4F62-B7E0-A015A126638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FEE644F-4BF6-42C3-964C-9121E0E9F76A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876FA09-5164-4FE4-8588-879D42F58FD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568F27-2EB5-42BC-A7A1-80CB34D0D38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FCBA1B1-593F-4F38-8E8B-2ACEAD339D3E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CFC7839-9151-4A17-AAC6-EAE7E0AA9D91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60E1E87-7AED-49A2-92C6-93BB1EEBC53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0A34F-428C-4B1E-8E33-B4338AACA967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2E966A5-6ABA-45CC-B956-8B1B4E9B4F5E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B7F8DEC-78CE-4ADD-A1C9-3CB636FCB3B5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DBC2031-A9B7-47DF-A6CB-1B4280EADBA9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61A4C17-6AA6-47EE-BF6E-30FC67D0746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3BA697C-9C3F-47C6-81BC-057D2192471C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E401E47-530C-4D35-9170-2242B000AB2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B52341F-B4AB-494E-8A32-88F2C2EAE63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93BA049-89CC-4D80-A2DD-6511AAB4041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6602D15-6221-439E-B8B9-04432B198DC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527FC12-DC35-4F63-B9A8-785CBCBD03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1E02AD-2361-471B-8EAF-56A6723C1D26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CAA662B-6ED3-412C-9443-88EA59F46E50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097D845-EF50-4F2A-9CDE-E2D4BC75B5E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50FAF1C-64E3-4C6A-ACE3-863F8C5F54A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9129178-FC07-43D1-8B46-1ABF201A743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9ED4491-FBC9-4A3C-A49E-0D296AE4AB36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5D28A3A-08E1-41E5-9198-114C8B44740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3B7C59-D2C7-4A7C-AA53-479E9A76E9E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46F3DF-A83A-4FDB-BC11-3E780FDE514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9B807CF-EB79-4BEF-A66A-59BB6106EE7E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566525D-BDEC-44D4-9366-80B56A79B89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40636CE-6A6C-4295-9922-8DFE7453D7A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BA26EBA-982B-4667-9BDD-D16110A367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A93FAAA-9FDE-420E-A626-8F0934991C0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503750F-C0FC-4DF0-997B-BC943821771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016AA5A-2249-4B75-BBC0-30DB7A20D55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DDB16B-22AF-4DBD-A7EB-78FD8065A52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F25D957-8F75-4199-B247-CA48259BBD80}"/>
              </a:ext>
            </a:extLst>
          </p:cNvPr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A97F78-7313-4502-9DCF-2CB1AFC7282F}"/>
              </a:ext>
            </a:extLst>
          </p:cNvPr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B323-17AC-489A-AECB-33A43D02DA97}" type="datetime1">
              <a:rPr lang="en-US" smtClean="0"/>
              <a:t>11/6/2017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7326B66-71DC-4696-BEFE-881462E07637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37CDE0-0C08-44B9-BBA4-4A82F44E1122}"/>
              </a:ext>
            </a:extLst>
          </p:cNvPr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D2DEBB-E043-40BB-9FE5-D24791A9469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DA2C32-9B66-42F6-982D-9E0C86DC159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735605-B25C-4C95-A2BC-891F38EAF6EF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D95A2D-9B0A-44ED-BEC5-6603388AD55C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CF83A0-E46B-4F29-B4BD-44533A0C8D2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05CCF5-FFCC-4D4F-9439-2D6B049A61DC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8087EA-724F-4EC9-8974-4A1A4503EDCD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15C055-2187-4A5B-9A48-94B27C52DFAE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32E2C8-CE09-49F2-8C63-3405FE83878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E3D7A5-2A62-4568-849B-3B6DDD05C5A6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C50CC1-5454-42EE-BE28-7BE695F6E625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27199E-26EC-448E-9778-585DE48D79C6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6A7472-EACE-4350-A6B9-1BF6DC057EB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DE8E8-71CA-4C26-A190-6378C3C11116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EC373F-9391-45B1-B3A8-C9B79619ADED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C91622-7B5D-4BE0-BD76-FB963332313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EBECA6-681A-420A-8B35-CA4B2E397E96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F690461-30D7-49BF-8D1B-DF2801FDAB8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396CAF-C029-4120-A7BB-BB38B851346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A749525-6499-49EA-B33D-0EA8C8779B5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F181A53-511F-43FF-BC47-50B1369B87D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68D3CB7-82A1-4BA7-BB2F-83733B428A0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6B7BD1A-E114-4283-9F6D-C7682AD9B89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9FE327B-BDAC-47BE-A958-BCFC8C2DADD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87716F7-AD46-439D-96A9-E3E530DF52CA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4EDE8C4-1A61-4BAF-B91A-0882147C3652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DFB456D-6A68-4465-823E-94A7A1C24F96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5DE058D4-A081-4A4D-A431-59FACBB6FEF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B87959-D6BC-4011-B012-CE7EAEEA0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88A4C26-B0F9-4041-B2A7-BC952CA144B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8165D14-C3FD-42D7-94E2-9ED01CFCEA7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9C19BCE-A06D-4542-9A42-8F532AAA926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21B1619-9B18-4E35-A93A-9B141AA9FF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7879B36-B5A2-4D3E-A0CF-55D0189B2BFA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98AB7E1-C1C2-49A2-8186-C09EA5F5D81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CF0DC2D-16EC-462B-A078-813943F2CA1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58BA09-62E6-4D61-BA2B-04010CA9A39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1F19DD-4058-412C-A5B6-571F3217A1E9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1A2735E-55DC-4D31-878B-6F8B1BE14138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65CC575-64DB-4710-B964-CDA2DBC4BB9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5ACD655-2F96-4149-B272-C804CF1347C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FCAF7C-420F-4EED-95BE-105948B9E7C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6196B72-98C0-4C8C-8108-92C0C5EC307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A29150C-A4F9-4DA6-A584-A2E1B9D5103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ABD40EC-F86F-475E-A4F1-816BEA4D8C4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C5B306C-DEFA-4991-85DB-F96B80B30B2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F1F74-03C9-4205-9816-1FD2A4564DB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26A08DE-CEE3-4F1F-8E38-2E25490436F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ED1CE90-9A94-4BB0-9195-9E15A9EECEA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973FCCA-809D-42AE-8BD9-85DDE10BC44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3ABD0D9-6224-4906-9489-204E6FAFC1DA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4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inst.eecs.berkeley.edu/~cs61c/sp1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Building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Rocky K. C. Chang 6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C5477ADF-DA5E-4AAB-830A-D48DF7782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R-Format Instructions</a:t>
            </a:r>
            <a:endParaRPr lang="en-AU" altLang="en-US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9BBA1475-A632-4F63-9A90-B6915F3E33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968" y="1644445"/>
            <a:ext cx="4612312" cy="4527755"/>
          </a:xfrm>
        </p:spPr>
        <p:txBody>
          <a:bodyPr/>
          <a:lstStyle/>
          <a:p>
            <a:r>
              <a:rPr lang="en-US" altLang="en-US" dirty="0"/>
              <a:t>E.g., 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add $s0,$s1,$s2 </a:t>
            </a:r>
            <a:endParaRPr lang="en-US" altLang="en-US" dirty="0"/>
          </a:p>
          <a:p>
            <a:pPr eaLnBrk="1" hangingPunct="1"/>
            <a:r>
              <a:rPr lang="en-US" altLang="en-US" dirty="0"/>
              <a:t>Read two register operands</a:t>
            </a:r>
          </a:p>
          <a:p>
            <a:pPr eaLnBrk="1" hangingPunct="1"/>
            <a:r>
              <a:rPr lang="en-US" altLang="en-US" dirty="0"/>
              <a:t>Perform arithmetic/logical operation</a:t>
            </a:r>
          </a:p>
          <a:p>
            <a:pPr eaLnBrk="1" hangingPunct="1"/>
            <a:r>
              <a:rPr lang="en-US" altLang="en-US" dirty="0"/>
              <a:t>Write register result</a:t>
            </a:r>
          </a:p>
          <a:p>
            <a:pPr lvl="1"/>
            <a:r>
              <a:rPr lang="en-AU" altLang="en-US" dirty="0"/>
              <a:t>Controlled by a write control signal</a:t>
            </a:r>
          </a:p>
        </p:txBody>
      </p:sp>
      <p:pic>
        <p:nvPicPr>
          <p:cNvPr id="16387" name="Picture 6" descr="f04-07-P374493">
            <a:extLst>
              <a:ext uri="{FF2B5EF4-FFF2-40B4-BE49-F238E27FC236}">
                <a16:creationId xmlns:a16="http://schemas.microsoft.com/office/drawing/2014/main" id="{08836E89-575E-4017-BF63-117FA39E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52" y="1981519"/>
            <a:ext cx="7301548" cy="297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BBF08-A4EF-4808-AB67-A376B501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>
            <a:extLst>
              <a:ext uri="{FF2B5EF4-FFF2-40B4-BE49-F238E27FC236}">
                <a16:creationId xmlns:a16="http://schemas.microsoft.com/office/drawing/2014/main" id="{3CE40618-C7D7-46E6-8306-DC8775992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Load/Store Instructions (I format)</a:t>
            </a:r>
            <a:endParaRPr lang="en-AU" altLang="en-US" dirty="0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3AEB7806-1447-4CFD-BABB-7226D32C87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968" y="1644445"/>
            <a:ext cx="5648632" cy="452775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$t1,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offset_value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($t2)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Read register operands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Calculate address using 16-bit offset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Use ALU, but sign-extend offset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Load: Read memory and update register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Store: Write register value to memory</a:t>
            </a:r>
            <a:endParaRPr lang="en-AU" altLang="en-US" dirty="0"/>
          </a:p>
        </p:txBody>
      </p:sp>
      <p:pic>
        <p:nvPicPr>
          <p:cNvPr id="17411" name="Picture 6" descr="f04-08-P374493">
            <a:extLst>
              <a:ext uri="{FF2B5EF4-FFF2-40B4-BE49-F238E27FC236}">
                <a16:creationId xmlns:a16="http://schemas.microsoft.com/office/drawing/2014/main" id="{8BA9451A-C92D-4694-83F2-1D94B783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04465"/>
            <a:ext cx="5990715" cy="333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955CD8-A2BD-497A-92B6-881CB207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FA15A5C8-F5B3-4B36-BDED-9ECC2583F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Branch Instructions (I format) 1/2</a:t>
            </a:r>
            <a:endParaRPr lang="en-AU" altLang="en-US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65F0A27-1529-4439-9733-840E22BD3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$t1, $t2, offset</a:t>
            </a:r>
          </a:p>
          <a:p>
            <a:pPr eaLnBrk="1" hangingPunct="1"/>
            <a:r>
              <a:rPr lang="en-US" altLang="en-US" dirty="0"/>
              <a:t>Read register operands</a:t>
            </a:r>
          </a:p>
          <a:p>
            <a:pPr eaLnBrk="1" hangingPunct="1"/>
            <a:r>
              <a:rPr lang="en-US" altLang="en-US" dirty="0"/>
              <a:t>Compare operands</a:t>
            </a:r>
          </a:p>
          <a:p>
            <a:pPr lvl="1" eaLnBrk="1" hangingPunct="1"/>
            <a:r>
              <a:rPr lang="en-US" altLang="en-US" dirty="0"/>
              <a:t>Use ALU, subtract and check Zero output</a:t>
            </a:r>
          </a:p>
          <a:p>
            <a:pPr eaLnBrk="1" hangingPunct="1"/>
            <a:r>
              <a:rPr lang="en-US" altLang="en-US" dirty="0"/>
              <a:t>Calculate target address</a:t>
            </a:r>
          </a:p>
          <a:p>
            <a:pPr lvl="1" eaLnBrk="1" hangingPunct="1"/>
            <a:r>
              <a:rPr lang="en-US" altLang="en-US" dirty="0"/>
              <a:t>Sign-extend displacement</a:t>
            </a:r>
          </a:p>
          <a:p>
            <a:pPr lvl="1" eaLnBrk="1" hangingPunct="1"/>
            <a:r>
              <a:rPr lang="en-US" altLang="en-US" dirty="0"/>
              <a:t>Shift left 2 places (word displacement)</a:t>
            </a:r>
          </a:p>
          <a:p>
            <a:pPr lvl="1" eaLnBrk="1" hangingPunct="1"/>
            <a:r>
              <a:rPr lang="en-US" altLang="en-US" dirty="0"/>
              <a:t>Add to PC + 4</a:t>
            </a:r>
          </a:p>
          <a:p>
            <a:pPr lvl="2" eaLnBrk="1" hangingPunct="1"/>
            <a:r>
              <a:rPr lang="en-US" altLang="en-US" dirty="0"/>
              <a:t>Already calculated by instruction fetch</a:t>
            </a:r>
            <a:endParaRPr lang="en-AU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EE6626-959C-41B7-A2EB-48251861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>
            <a:extLst>
              <a:ext uri="{FF2B5EF4-FFF2-40B4-BE49-F238E27FC236}">
                <a16:creationId xmlns:a16="http://schemas.microsoft.com/office/drawing/2014/main" id="{DB1FB98F-0470-4211-9CF0-1C057108A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Branch Instructions 2/2</a:t>
            </a:r>
            <a:endParaRPr lang="en-AU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17EEC4-35D3-4168-9296-0AA4EA887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19459" name="Picture 7" descr="f04-09-P374493">
            <a:extLst>
              <a:ext uri="{FF2B5EF4-FFF2-40B4-BE49-F238E27FC236}">
                <a16:creationId xmlns:a16="http://schemas.microsoft.com/office/drawing/2014/main" id="{106C7D57-023B-4BB2-BE31-C00D9D97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34" y="1331493"/>
            <a:ext cx="6556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4">
            <a:extLst>
              <a:ext uri="{FF2B5EF4-FFF2-40B4-BE49-F238E27FC236}">
                <a16:creationId xmlns:a16="http://schemas.microsoft.com/office/drawing/2014/main" id="{5921D892-E18F-45C6-94C5-DE207F159EAD}"/>
              </a:ext>
            </a:extLst>
          </p:cNvPr>
          <p:cNvSpPr>
            <a:spLocks/>
          </p:cNvSpPr>
          <p:nvPr/>
        </p:nvSpPr>
        <p:spPr bwMode="auto">
          <a:xfrm>
            <a:off x="2711450" y="1557339"/>
            <a:ext cx="1079500" cy="865187"/>
          </a:xfrm>
          <a:prstGeom prst="borderCallout1">
            <a:avLst>
              <a:gd name="adj1" fmla="val 13213"/>
              <a:gd name="adj2" fmla="val 107060"/>
              <a:gd name="adj3" fmla="val 66241"/>
              <a:gd name="adj4" fmla="val 35529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Just</a:t>
            </a:r>
            <a:br>
              <a:rPr lang="en-US" altLang="en-US" dirty="0"/>
            </a:br>
            <a:r>
              <a:rPr lang="en-US" altLang="en-US" dirty="0"/>
              <a:t>re-routes wires</a:t>
            </a:r>
            <a:endParaRPr lang="en-AU" altLang="en-US" dirty="0"/>
          </a:p>
        </p:txBody>
      </p:sp>
      <p:sp>
        <p:nvSpPr>
          <p:cNvPr id="19462" name="AutoShape 5">
            <a:extLst>
              <a:ext uri="{FF2B5EF4-FFF2-40B4-BE49-F238E27FC236}">
                <a16:creationId xmlns:a16="http://schemas.microsoft.com/office/drawing/2014/main" id="{2FBB2A11-F28A-41B7-9E34-37AC2DB25D20}"/>
              </a:ext>
            </a:extLst>
          </p:cNvPr>
          <p:cNvSpPr>
            <a:spLocks/>
          </p:cNvSpPr>
          <p:nvPr/>
        </p:nvSpPr>
        <p:spPr bwMode="auto">
          <a:xfrm>
            <a:off x="6781484" y="5524449"/>
            <a:ext cx="1368425" cy="647700"/>
          </a:xfrm>
          <a:prstGeom prst="borderCallout1">
            <a:avLst>
              <a:gd name="adj1" fmla="val 17648"/>
              <a:gd name="adj2" fmla="val -5569"/>
              <a:gd name="adj3" fmla="val 8579"/>
              <a:gd name="adj4" fmla="val -596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Sign-bit wire replicated</a:t>
            </a:r>
            <a:endParaRPr lang="en-AU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7C3993-897A-492C-8C96-D4C8FEE2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8C37BD25-D326-4710-A54B-871141E39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Composing the Elements</a:t>
            </a:r>
            <a:endParaRPr lang="en-AU" altLang="en-US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5EA3E12-8F04-46D4-853A-F24176140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data path does an instruction in one clock cycle.</a:t>
            </a:r>
          </a:p>
          <a:p>
            <a:pPr lvl="1" eaLnBrk="1" hangingPunct="1"/>
            <a:r>
              <a:rPr lang="en-US" altLang="en-US" dirty="0"/>
              <a:t>Each </a:t>
            </a:r>
            <a:r>
              <a:rPr lang="en-US" altLang="en-US" dirty="0" err="1"/>
              <a:t>datapath</a:t>
            </a:r>
            <a:r>
              <a:rPr lang="en-US" altLang="en-US" dirty="0"/>
              <a:t> element can only do one function at a time.</a:t>
            </a:r>
          </a:p>
          <a:p>
            <a:pPr lvl="1" eaLnBrk="1" hangingPunct="1"/>
            <a:r>
              <a:rPr lang="en-US" altLang="en-US" dirty="0"/>
              <a:t>Hence, we need separate instruction and data memories.</a:t>
            </a:r>
          </a:p>
          <a:p>
            <a:pPr eaLnBrk="1" hangingPunct="1"/>
            <a:r>
              <a:rPr lang="en-US" altLang="en-US" dirty="0"/>
              <a:t>Use multiplexers where alternate data sources are used for different instructions.</a:t>
            </a:r>
            <a:endParaRPr lang="en-AU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67301-D9A0-42DA-8721-B5F19537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98FF-F56E-4BFC-B74A-0F1D7E6A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R-format/Load/Store </a:t>
            </a:r>
            <a:r>
              <a:rPr lang="en-US" altLang="en-US" dirty="0" err="1"/>
              <a:t>Datapath</a:t>
            </a:r>
            <a:r>
              <a:rPr lang="en-US" altLang="en-US" dirty="0"/>
              <a:t> 1/2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56FB-91F1-4553-94FA-48FA0E37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Problem: Building a </a:t>
            </a:r>
            <a:r>
              <a:rPr lang="en-HK" dirty="0" err="1"/>
              <a:t>datapath</a:t>
            </a:r>
            <a:r>
              <a:rPr lang="en-HK" dirty="0"/>
              <a:t> for R-format instructions and load/store instructions.</a:t>
            </a:r>
          </a:p>
          <a:p>
            <a:r>
              <a:rPr lang="en-HK" dirty="0"/>
              <a:t>Their main differences:</a:t>
            </a:r>
          </a:p>
          <a:p>
            <a:pPr lvl="1"/>
            <a:r>
              <a:rPr lang="en-HK" dirty="0"/>
              <a:t>One of the inputs to the ALU is different: a register for R-format instructions and a sign-extended 16-bit offset from the load/store instructions.</a:t>
            </a:r>
          </a:p>
          <a:p>
            <a:pPr lvl="1"/>
            <a:r>
              <a:rPr lang="en-HK" dirty="0"/>
              <a:t>The value stored in the destination register: the ALU for R-format and the memory for the load instruction.</a:t>
            </a:r>
          </a:p>
          <a:p>
            <a:r>
              <a:rPr lang="en-HK" dirty="0"/>
              <a:t>Solution:</a:t>
            </a:r>
          </a:p>
          <a:p>
            <a:pPr lvl="1"/>
            <a:r>
              <a:rPr lang="en-HK" dirty="0"/>
              <a:t>Allow two different sources for the input to the ALU.</a:t>
            </a:r>
          </a:p>
          <a:p>
            <a:pPr lvl="1"/>
            <a:r>
              <a:rPr lang="en-HK" dirty="0"/>
              <a:t>Allow two different sources for the data stored into the register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84F68-E077-49DB-8466-8DE6732B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f04-10-P374493">
            <a:extLst>
              <a:ext uri="{FF2B5EF4-FFF2-40B4-BE49-F238E27FC236}">
                <a16:creationId xmlns:a16="http://schemas.microsoft.com/office/drawing/2014/main" id="{E28C36A5-0A71-4610-9B3B-1BB59D02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30" y="1644445"/>
            <a:ext cx="8821872" cy="4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95EB5BD3-F94C-4C8A-A51E-FDE81A9C0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R-format/Load/Store </a:t>
            </a:r>
            <a:r>
              <a:rPr lang="en-US" altLang="en-US" dirty="0" err="1"/>
              <a:t>Datapath</a:t>
            </a:r>
            <a:r>
              <a:rPr lang="en-US" altLang="en-US" dirty="0"/>
              <a:t> 2/2</a:t>
            </a:r>
            <a:endParaRPr lang="en-AU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D60D4E-A780-4A7F-9126-EB45814A4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C3AD6-03FF-4541-BFB4-97D9F0E4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8B476-B9A3-4B72-A5DA-093483CE7F24}"/>
              </a:ext>
            </a:extLst>
          </p:cNvPr>
          <p:cNvSpPr/>
          <p:nvPr/>
        </p:nvSpPr>
        <p:spPr>
          <a:xfrm>
            <a:off x="5189220" y="2491740"/>
            <a:ext cx="1104900" cy="1478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449DC9-F309-4804-8AC6-B84907D9D5B5}"/>
              </a:ext>
            </a:extLst>
          </p:cNvPr>
          <p:cNvSpPr/>
          <p:nvPr/>
        </p:nvSpPr>
        <p:spPr>
          <a:xfrm>
            <a:off x="9579455" y="2315742"/>
            <a:ext cx="1104900" cy="1478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596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f04-11-P374493">
            <a:extLst>
              <a:ext uri="{FF2B5EF4-FFF2-40B4-BE49-F238E27FC236}">
                <a16:creationId xmlns:a16="http://schemas.microsoft.com/office/drawing/2014/main" id="{B129031F-A1D1-4339-A024-44BAB245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3" y="1547179"/>
            <a:ext cx="750411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1BFBC030-6F96-40A0-942D-36F0266CC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Full </a:t>
            </a:r>
            <a:r>
              <a:rPr lang="en-US" altLang="en-US" dirty="0" err="1"/>
              <a:t>Datapath</a:t>
            </a:r>
            <a:r>
              <a:rPr lang="en-US" altLang="en-US" dirty="0"/>
              <a:t> for R-format, load/store and branch</a:t>
            </a:r>
            <a:endParaRPr lang="en-AU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B1E44-1CB2-43A1-BD82-9062F865D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43D33-8AA6-42D1-9415-FF779BF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7E9B-90B3-499C-B921-C18E8FC6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simple implementation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3E636-A53D-4B34-82F5-6F675D643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Implement a subset of MIPS32 using the </a:t>
            </a:r>
            <a:r>
              <a:rPr lang="en-HK" dirty="0" err="1"/>
              <a:t>datapath</a:t>
            </a:r>
            <a:r>
              <a:rPr lang="en-HK" dirty="0"/>
              <a:t> from the last slide and a control function.</a:t>
            </a:r>
          </a:p>
          <a:p>
            <a:r>
              <a:rPr lang="en-HK" dirty="0"/>
              <a:t>This subset includes</a:t>
            </a:r>
          </a:p>
          <a:p>
            <a:pPr lvl="1"/>
            <a:r>
              <a:rPr lang="en-HK" dirty="0"/>
              <a:t>add, sub, AND, OR, set on less than</a:t>
            </a:r>
          </a:p>
          <a:p>
            <a:pPr lvl="1"/>
            <a:r>
              <a:rPr lang="en-HK" dirty="0" err="1"/>
              <a:t>lw</a:t>
            </a:r>
            <a:r>
              <a:rPr lang="en-HK" dirty="0"/>
              <a:t>, </a:t>
            </a:r>
            <a:r>
              <a:rPr lang="en-HK" dirty="0" err="1"/>
              <a:t>sw</a:t>
            </a:r>
            <a:r>
              <a:rPr lang="en-HK" dirty="0"/>
              <a:t>, </a:t>
            </a:r>
            <a:r>
              <a:rPr lang="en-HK" dirty="0" err="1"/>
              <a:t>beq</a:t>
            </a:r>
            <a:r>
              <a:rPr lang="en-HK" dirty="0"/>
              <a:t>, and</a:t>
            </a:r>
          </a:p>
          <a:p>
            <a:pPr lvl="1"/>
            <a:r>
              <a:rPr lang="en-HK" dirty="0"/>
              <a:t>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6A274-B7DE-44D7-B7F9-3ECEB2BF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712A95B2-FA74-4F87-A91F-89C4E1D3D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ALU Control (from a Simple ALU) 1/4</a:t>
            </a:r>
            <a:endParaRPr lang="en-AU" altLang="en-US" dirty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37A99F4-B62C-42FE-9493-969BC5BAE5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four-bit ALU control: 1-bit </a:t>
            </a:r>
            <a:r>
              <a:rPr lang="en-US" altLang="en-US" dirty="0" err="1"/>
              <a:t>Ainvert</a:t>
            </a:r>
            <a:r>
              <a:rPr lang="en-US" altLang="en-US" dirty="0"/>
              <a:t>, 1-bit </a:t>
            </a:r>
            <a:r>
              <a:rPr lang="en-US" altLang="en-US" dirty="0" err="1"/>
              <a:t>Binvert</a:t>
            </a:r>
            <a:r>
              <a:rPr lang="en-US" altLang="en-US" dirty="0"/>
              <a:t> and 2-bit Operation</a:t>
            </a:r>
          </a:p>
          <a:p>
            <a:pPr lvl="1"/>
            <a:r>
              <a:rPr lang="en-US" altLang="en-US" dirty="0"/>
              <a:t>2-bit Operation: 00 (AND), 01 (OR), 10 (add), 11 (set-on-less-than)</a:t>
            </a:r>
          </a:p>
        </p:txBody>
      </p:sp>
      <p:graphicFrame>
        <p:nvGraphicFramePr>
          <p:cNvPr id="297989" name="Group 5">
            <a:extLst>
              <a:ext uri="{FF2B5EF4-FFF2-40B4-BE49-F238E27FC236}">
                <a16:creationId xmlns:a16="http://schemas.microsoft.com/office/drawing/2014/main" id="{F065781D-EF68-498D-990A-5DB5442E1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75601"/>
              </p:ext>
            </p:extLst>
          </p:nvPr>
        </p:nvGraphicFramePr>
        <p:xfrm>
          <a:off x="2712720" y="3192781"/>
          <a:ext cx="6094730" cy="2563491"/>
        </p:xfrm>
        <a:graphic>
          <a:graphicData uri="http://schemas.openxmlformats.org/drawingml/2006/table">
            <a:tbl>
              <a:tblPr/>
              <a:tblGrid>
                <a:gridCol w="3047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0D47F-90B2-4B04-8A48-060B4C57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F177-3512-4ECA-9EB5-17C595D2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Goals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24784-C840-43DA-A14F-5D729B91E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will implement a subset of MIPS instructions using single clock cycle.</a:t>
            </a:r>
          </a:p>
          <a:p>
            <a:r>
              <a:rPr lang="en-US" altLang="en-US" dirty="0"/>
              <a:t>Simple subset, shows most aspects</a:t>
            </a:r>
          </a:p>
          <a:p>
            <a:pPr lvl="1"/>
            <a:r>
              <a:rPr lang="en-US" altLang="en-US" dirty="0"/>
              <a:t>Memory reference: </a:t>
            </a:r>
            <a:r>
              <a:rPr lang="en-US" altLang="en-US" dirty="0" err="1">
                <a:latin typeface="Lucida Console" panose="020B0609040504020204" pitchFamily="49" charset="0"/>
              </a:rPr>
              <a:t>lw</a:t>
            </a:r>
            <a:r>
              <a:rPr lang="en-US" altLang="en-US" dirty="0"/>
              <a:t>, </a:t>
            </a:r>
            <a:r>
              <a:rPr lang="en-US" altLang="en-US" dirty="0" err="1">
                <a:latin typeface="Lucida Console" panose="020B0609040504020204" pitchFamily="49" charset="0"/>
              </a:rPr>
              <a:t>sw</a:t>
            </a:r>
            <a:endParaRPr lang="en-US" altLang="en-US" dirty="0">
              <a:latin typeface="Lucida Console" panose="020B0609040504020204" pitchFamily="49" charset="0"/>
            </a:endParaRPr>
          </a:p>
          <a:p>
            <a:pPr lvl="1"/>
            <a:r>
              <a:rPr lang="en-US" altLang="en-US" dirty="0"/>
              <a:t>Arithmetic/logical: </a:t>
            </a:r>
            <a:r>
              <a:rPr lang="en-US" altLang="en-US" dirty="0">
                <a:latin typeface="Lucida Console" panose="020B0609040504020204" pitchFamily="49" charset="0"/>
              </a:rPr>
              <a:t>add</a:t>
            </a:r>
            <a:r>
              <a:rPr lang="en-US" altLang="en-US" dirty="0"/>
              <a:t>, </a:t>
            </a:r>
            <a:r>
              <a:rPr lang="en-US" altLang="en-US" dirty="0">
                <a:latin typeface="Lucida Console" panose="020B0609040504020204" pitchFamily="49" charset="0"/>
              </a:rPr>
              <a:t>sub</a:t>
            </a:r>
            <a:r>
              <a:rPr lang="en-US" altLang="en-US" dirty="0"/>
              <a:t>, </a:t>
            </a:r>
            <a:r>
              <a:rPr lang="en-US" altLang="en-US" dirty="0">
                <a:latin typeface="Lucida Console" panose="020B0609040504020204" pitchFamily="49" charset="0"/>
              </a:rPr>
              <a:t>and</a:t>
            </a:r>
            <a:r>
              <a:rPr lang="en-US" altLang="en-US" dirty="0"/>
              <a:t>, </a:t>
            </a:r>
            <a:r>
              <a:rPr lang="en-US" altLang="en-US" dirty="0">
                <a:latin typeface="Lucida Console" panose="020B0609040504020204" pitchFamily="49" charset="0"/>
              </a:rPr>
              <a:t>or</a:t>
            </a:r>
            <a:r>
              <a:rPr lang="en-US" altLang="en-US" dirty="0"/>
              <a:t>, </a:t>
            </a:r>
            <a:r>
              <a:rPr lang="en-US" altLang="en-US" dirty="0" err="1">
                <a:latin typeface="Lucida Console" panose="020B0609040504020204" pitchFamily="49" charset="0"/>
              </a:rPr>
              <a:t>slt</a:t>
            </a:r>
            <a:endParaRPr lang="en-US" altLang="en-US" dirty="0">
              <a:latin typeface="Lucida Console" panose="020B0609040504020204" pitchFamily="49" charset="0"/>
            </a:endParaRPr>
          </a:p>
          <a:p>
            <a:pPr lvl="1"/>
            <a:r>
              <a:rPr lang="en-US" altLang="en-US" dirty="0"/>
              <a:t>Control transfer: </a:t>
            </a:r>
            <a:r>
              <a:rPr lang="en-US" altLang="en-US" dirty="0" err="1">
                <a:latin typeface="Lucida Console" panose="020B0609040504020204" pitchFamily="49" charset="0"/>
              </a:rPr>
              <a:t>beq</a:t>
            </a:r>
            <a:r>
              <a:rPr lang="en-US" altLang="en-US" dirty="0"/>
              <a:t>, </a:t>
            </a:r>
            <a:r>
              <a:rPr lang="en-US" altLang="en-US" dirty="0">
                <a:latin typeface="Lucida Console" panose="020B0609040504020204" pitchFamily="49" charset="0"/>
              </a:rPr>
              <a:t>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4096B-79F0-4BB7-B4A6-F2586B47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A7B-7C52-4E69-AEA0-AB90A412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ALU Control 2/4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4FFF2-63D7-4F2B-A2F3-EC499D16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AND: R-format</a:t>
            </a:r>
          </a:p>
          <a:p>
            <a:r>
              <a:rPr lang="en-HK" dirty="0"/>
              <a:t>OR: R-format</a:t>
            </a:r>
          </a:p>
          <a:p>
            <a:r>
              <a:rPr lang="en-HK" dirty="0"/>
              <a:t>Add: R-format and load/store</a:t>
            </a:r>
          </a:p>
          <a:p>
            <a:r>
              <a:rPr lang="en-HK" dirty="0"/>
              <a:t>Subtract: R-format and branch equal</a:t>
            </a:r>
          </a:p>
          <a:p>
            <a:r>
              <a:rPr lang="en-HK" dirty="0"/>
              <a:t>Set-on-less-than: R-format</a:t>
            </a:r>
          </a:p>
          <a:p>
            <a:r>
              <a:rPr lang="en-HK" dirty="0"/>
              <a:t>NOR: for other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42034-5D7C-4483-A175-DF03638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0523CAD6-115E-4CE5-83DC-90EF1BDD8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ALU Control 3/4</a:t>
            </a:r>
            <a:endParaRPr lang="en-AU" altLang="en-US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0ADD14F-0B64-4D80-9D9A-82AC049B8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Design a combinational logic circuit for generating the 4-bit ALU control bits</a:t>
            </a:r>
          </a:p>
          <a:p>
            <a:pPr lvl="1"/>
            <a:r>
              <a:rPr lang="en-US" altLang="en-US" dirty="0"/>
              <a:t>Input: 2-bit </a:t>
            </a:r>
            <a:r>
              <a:rPr lang="en-US" altLang="en-US" dirty="0" err="1"/>
              <a:t>ALUOp</a:t>
            </a:r>
            <a:r>
              <a:rPr lang="en-US" altLang="en-US" dirty="0"/>
              <a:t> (derived from opcode) and the 6-bit function field in R-format instructions.</a:t>
            </a:r>
          </a:p>
        </p:txBody>
      </p:sp>
      <p:graphicFrame>
        <p:nvGraphicFramePr>
          <p:cNvPr id="300101" name="Group 69">
            <a:extLst>
              <a:ext uri="{FF2B5EF4-FFF2-40B4-BE49-F238E27FC236}">
                <a16:creationId xmlns:a16="http://schemas.microsoft.com/office/drawing/2014/main" id="{1A155BD3-6326-4E55-8AD5-2F5CE923A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650278"/>
              </p:ext>
            </p:extLst>
          </p:nvPr>
        </p:nvGraphicFramePr>
        <p:xfrm>
          <a:off x="2145349" y="3475039"/>
          <a:ext cx="7921625" cy="3025776"/>
        </p:xfrm>
        <a:graphic>
          <a:graphicData uri="http://schemas.openxmlformats.org/drawingml/2006/table">
            <a:tbl>
              <a:tblPr/>
              <a:tblGrid>
                <a:gridCol w="1208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opcode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function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 word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word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branch equal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R-type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BA8CE5-93DD-423B-8BFE-3A3A8C6D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D541-E0F8-4E37-B6FB-B7EFA907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ALU control 4/4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17AE79-F64F-4E1E-9C60-2520CFBE4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3170" y="2612303"/>
            <a:ext cx="2082025" cy="19399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99C55-EEA1-4E12-8364-F12FDC68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5FE489-39CC-4119-B697-9FC2FE007679}"/>
              </a:ext>
            </a:extLst>
          </p:cNvPr>
          <p:cNvSpPr/>
          <p:nvPr/>
        </p:nvSpPr>
        <p:spPr>
          <a:xfrm>
            <a:off x="5788703" y="3147701"/>
            <a:ext cx="1358857" cy="1233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>
                <a:solidFill>
                  <a:schemeClr val="tx1"/>
                </a:solidFill>
              </a:rPr>
              <a:t>ALU</a:t>
            </a:r>
            <a:r>
              <a:rPr lang="en-HK" dirty="0"/>
              <a:t> </a:t>
            </a:r>
            <a:r>
              <a:rPr lang="en-HK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516C67-C72C-4319-BB56-05FF48A9D8BE}"/>
              </a:ext>
            </a:extLst>
          </p:cNvPr>
          <p:cNvSpPr/>
          <p:nvPr/>
        </p:nvSpPr>
        <p:spPr>
          <a:xfrm>
            <a:off x="3364236" y="2715072"/>
            <a:ext cx="1358857" cy="1233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>
                <a:solidFill>
                  <a:schemeClr val="tx1"/>
                </a:solidFill>
              </a:rPr>
              <a:t>Main</a:t>
            </a:r>
            <a:r>
              <a:rPr lang="en-HK" dirty="0"/>
              <a:t> </a:t>
            </a:r>
            <a:r>
              <a:rPr lang="en-HK" dirty="0">
                <a:solidFill>
                  <a:schemeClr val="tx1"/>
                </a:solidFill>
              </a:rPr>
              <a:t>control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BA57A7C-9A6E-4283-8F18-0650344A7C83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147560" y="2758441"/>
            <a:ext cx="1855888" cy="100616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C1427E-0111-43E3-A146-A88C8E249386}"/>
              </a:ext>
            </a:extLst>
          </p:cNvPr>
          <p:cNvCxnSpPr/>
          <p:nvPr/>
        </p:nvCxnSpPr>
        <p:spPr>
          <a:xfrm>
            <a:off x="4723093" y="3362362"/>
            <a:ext cx="106561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54950A-CB69-42B3-886E-607B2C61F3E1}"/>
              </a:ext>
            </a:extLst>
          </p:cNvPr>
          <p:cNvCxnSpPr>
            <a:cxnSpLocks/>
          </p:cNvCxnSpPr>
          <p:nvPr/>
        </p:nvCxnSpPr>
        <p:spPr>
          <a:xfrm>
            <a:off x="2298626" y="4131982"/>
            <a:ext cx="3490077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9D881D-F9BA-412E-B51C-740895787972}"/>
              </a:ext>
            </a:extLst>
          </p:cNvPr>
          <p:cNvSpPr txBox="1"/>
          <p:nvPr/>
        </p:nvSpPr>
        <p:spPr>
          <a:xfrm>
            <a:off x="722476" y="3761100"/>
            <a:ext cx="168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err="1"/>
              <a:t>Funct</a:t>
            </a:r>
            <a:r>
              <a:rPr lang="en-HK" dirty="0"/>
              <a:t> field for R-format instructions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4ACBB-299C-48CA-B6B2-5CD32720020E}"/>
              </a:ext>
            </a:extLst>
          </p:cNvPr>
          <p:cNvSpPr txBox="1"/>
          <p:nvPr/>
        </p:nvSpPr>
        <p:spPr>
          <a:xfrm>
            <a:off x="4831080" y="2692931"/>
            <a:ext cx="98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2-bit </a:t>
            </a:r>
            <a:r>
              <a:rPr lang="en-HK" dirty="0" err="1"/>
              <a:t>ALUOp</a:t>
            </a:r>
            <a:endParaRPr lang="en-HK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B76CE8-192F-4D91-8D38-1176942D406D}"/>
              </a:ext>
            </a:extLst>
          </p:cNvPr>
          <p:cNvCxnSpPr/>
          <p:nvPr/>
        </p:nvCxnSpPr>
        <p:spPr>
          <a:xfrm>
            <a:off x="2298626" y="3310964"/>
            <a:ext cx="106561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D7283E-A5F0-4AAD-80FA-D8F62798C23B}"/>
              </a:ext>
            </a:extLst>
          </p:cNvPr>
          <p:cNvSpPr txBox="1"/>
          <p:nvPr/>
        </p:nvSpPr>
        <p:spPr>
          <a:xfrm>
            <a:off x="1315264" y="3113851"/>
            <a:ext cx="126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Opcode</a:t>
            </a:r>
          </a:p>
        </p:txBody>
      </p:sp>
    </p:spTree>
    <p:extLst>
      <p:ext uri="{BB962C8B-B14F-4D97-AF65-F5344CB8AC3E}">
        <p14:creationId xmlns:p14="http://schemas.microsoft.com/office/powerpoint/2010/main" val="6113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8E11-8960-483F-B711-C85B637B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7FE1-8F17-464A-9CC2-D17101EA5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Design the combinational circuit for the ALU control unit on slide 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F65F-92F9-4A84-B599-104CBB32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C850-CC72-47CA-93CA-F61ABE5C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Other seven control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9B15-0867-4785-AE53-A1387D871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9EEA-6288-4CB4-9ED2-6C14C5DC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080CCA0-FA9B-4CEE-9BF9-A6F0756C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34" y="1548581"/>
            <a:ext cx="8040381" cy="43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6CB5D60E-598D-47E5-89F8-172622A03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Instruction decoding</a:t>
            </a:r>
            <a:endParaRPr lang="en-AU" altLang="en-US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44694A3-AEEE-4F2F-8883-26E8E2210F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Identify the fields of an instruction and the control lines needed for slide 17. </a:t>
            </a:r>
          </a:p>
          <a:p>
            <a:pPr eaLnBrk="1" hangingPunct="1"/>
            <a:endParaRPr lang="en-AU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0B9436-91F5-49FD-9B28-20BB040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750CC57C-8A7D-4B4A-A3E7-08DCA78C1EDC}"/>
              </a:ext>
            </a:extLst>
          </p:cNvPr>
          <p:cNvGrpSpPr>
            <a:grpSpLocks/>
          </p:cNvGrpSpPr>
          <p:nvPr/>
        </p:nvGrpSpPr>
        <p:grpSpPr bwMode="auto">
          <a:xfrm>
            <a:off x="2922271" y="2372996"/>
            <a:ext cx="6913563" cy="773113"/>
            <a:chOff x="703" y="981"/>
            <a:chExt cx="4355" cy="487"/>
          </a:xfrm>
        </p:grpSpPr>
        <p:sp>
          <p:nvSpPr>
            <p:cNvPr id="25639" name="Text Box 5">
              <a:extLst>
                <a:ext uri="{FF2B5EF4-FFF2-40B4-BE49-F238E27FC236}">
                  <a16:creationId xmlns:a16="http://schemas.microsoft.com/office/drawing/2014/main" id="{4EE12E40-D940-47BE-B843-C1E65412B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0</a:t>
              </a:r>
              <a:endParaRPr lang="en-AU" altLang="en-US" sz="2000"/>
            </a:p>
          </p:txBody>
        </p:sp>
        <p:sp>
          <p:nvSpPr>
            <p:cNvPr id="25640" name="Text Box 6">
              <a:extLst>
                <a:ext uri="{FF2B5EF4-FFF2-40B4-BE49-F238E27FC236}">
                  <a16:creationId xmlns:a16="http://schemas.microsoft.com/office/drawing/2014/main" id="{A923B00C-6DCB-4EAF-B041-55DCC203F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41" name="Text Box 7">
              <a:extLst>
                <a:ext uri="{FF2B5EF4-FFF2-40B4-BE49-F238E27FC236}">
                  <a16:creationId xmlns:a16="http://schemas.microsoft.com/office/drawing/2014/main" id="{91B40233-6E91-448B-AC68-0CBA15937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42" name="Text Box 8">
              <a:extLst>
                <a:ext uri="{FF2B5EF4-FFF2-40B4-BE49-F238E27FC236}">
                  <a16:creationId xmlns:a16="http://schemas.microsoft.com/office/drawing/2014/main" id="{8734A095-905F-46B5-B4EC-41D4AE3DF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rd</a:t>
              </a:r>
              <a:endParaRPr lang="en-AU" altLang="en-US" sz="2000"/>
            </a:p>
          </p:txBody>
        </p:sp>
        <p:sp>
          <p:nvSpPr>
            <p:cNvPr id="25643" name="Text Box 9">
              <a:extLst>
                <a:ext uri="{FF2B5EF4-FFF2-40B4-BE49-F238E27FC236}">
                  <a16:creationId xmlns:a16="http://schemas.microsoft.com/office/drawing/2014/main" id="{610D3692-FD94-4189-8462-B3699B816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shamt</a:t>
              </a:r>
              <a:endParaRPr lang="en-AU" altLang="en-US" sz="2000"/>
            </a:p>
          </p:txBody>
        </p:sp>
        <p:sp>
          <p:nvSpPr>
            <p:cNvPr id="25644" name="Text Box 10">
              <a:extLst>
                <a:ext uri="{FF2B5EF4-FFF2-40B4-BE49-F238E27FC236}">
                  <a16:creationId xmlns:a16="http://schemas.microsoft.com/office/drawing/2014/main" id="{BF55CFCE-765B-4644-A10C-46FFF72CC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funct</a:t>
              </a:r>
              <a:endParaRPr lang="en-AU" altLang="en-US" sz="2000"/>
            </a:p>
          </p:txBody>
        </p:sp>
        <p:sp>
          <p:nvSpPr>
            <p:cNvPr id="25645" name="Text Box 11">
              <a:extLst>
                <a:ext uri="{FF2B5EF4-FFF2-40B4-BE49-F238E27FC236}">
                  <a16:creationId xmlns:a16="http://schemas.microsoft.com/office/drawing/2014/main" id="{63B3ED0E-9AEF-4C3F-A090-842CCD95E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46" name="Text Box 12">
              <a:extLst>
                <a:ext uri="{FF2B5EF4-FFF2-40B4-BE49-F238E27FC236}">
                  <a16:creationId xmlns:a16="http://schemas.microsoft.com/office/drawing/2014/main" id="{FF652381-3B28-4B51-A4D1-DFCB2DA22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5:0</a:t>
              </a:r>
              <a:endParaRPr lang="en-AU" altLang="en-US"/>
            </a:p>
          </p:txBody>
        </p:sp>
        <p:sp>
          <p:nvSpPr>
            <p:cNvPr id="25647" name="Text Box 13">
              <a:extLst>
                <a:ext uri="{FF2B5EF4-FFF2-40B4-BE49-F238E27FC236}">
                  <a16:creationId xmlns:a16="http://schemas.microsoft.com/office/drawing/2014/main" id="{32927FDE-C8BC-41E0-9A61-A6864CF63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48" name="Text Box 14">
              <a:extLst>
                <a:ext uri="{FF2B5EF4-FFF2-40B4-BE49-F238E27FC236}">
                  <a16:creationId xmlns:a16="http://schemas.microsoft.com/office/drawing/2014/main" id="{D61A67AE-C8A3-4B09-8BD3-6645E1211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49" name="Text Box 15">
              <a:extLst>
                <a:ext uri="{FF2B5EF4-FFF2-40B4-BE49-F238E27FC236}">
                  <a16:creationId xmlns:a16="http://schemas.microsoft.com/office/drawing/2014/main" id="{DFE32590-A864-4ED8-9154-553549840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15:11</a:t>
              </a:r>
              <a:endParaRPr lang="en-AU" altLang="en-US"/>
            </a:p>
          </p:txBody>
        </p:sp>
        <p:sp>
          <p:nvSpPr>
            <p:cNvPr id="25650" name="Text Box 16">
              <a:extLst>
                <a:ext uri="{FF2B5EF4-FFF2-40B4-BE49-F238E27FC236}">
                  <a16:creationId xmlns:a16="http://schemas.microsoft.com/office/drawing/2014/main" id="{2AB0D940-8205-40CB-8411-188FB31AC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10:6</a:t>
              </a:r>
              <a:endParaRPr lang="en-AU" altLang="en-US"/>
            </a:p>
          </p:txBody>
        </p:sp>
      </p:grpSp>
      <p:grpSp>
        <p:nvGrpSpPr>
          <p:cNvPr id="25606" name="Group 17">
            <a:extLst>
              <a:ext uri="{FF2B5EF4-FFF2-40B4-BE49-F238E27FC236}">
                <a16:creationId xmlns:a16="http://schemas.microsoft.com/office/drawing/2014/main" id="{3CE0079B-06C0-4A48-AAAE-F452C0842A9D}"/>
              </a:ext>
            </a:extLst>
          </p:cNvPr>
          <p:cNvGrpSpPr>
            <a:grpSpLocks/>
          </p:cNvGrpSpPr>
          <p:nvPr/>
        </p:nvGrpSpPr>
        <p:grpSpPr bwMode="auto">
          <a:xfrm>
            <a:off x="2922271" y="3381058"/>
            <a:ext cx="6913563" cy="773112"/>
            <a:chOff x="884" y="981"/>
            <a:chExt cx="4355" cy="487"/>
          </a:xfrm>
        </p:grpSpPr>
        <p:sp>
          <p:nvSpPr>
            <p:cNvPr id="25631" name="Text Box 18">
              <a:extLst>
                <a:ext uri="{FF2B5EF4-FFF2-40B4-BE49-F238E27FC236}">
                  <a16:creationId xmlns:a16="http://schemas.microsoft.com/office/drawing/2014/main" id="{EA2114A1-D990-40A1-8591-F2B6EBE0A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35 or 43</a:t>
              </a:r>
              <a:endParaRPr lang="en-AU" altLang="en-US" sz="2000"/>
            </a:p>
          </p:txBody>
        </p:sp>
        <p:sp>
          <p:nvSpPr>
            <p:cNvPr id="25632" name="Text Box 19">
              <a:extLst>
                <a:ext uri="{FF2B5EF4-FFF2-40B4-BE49-F238E27FC236}">
                  <a16:creationId xmlns:a16="http://schemas.microsoft.com/office/drawing/2014/main" id="{3ED4207E-4C9F-4447-9D1F-67774822A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33" name="Text Box 20">
              <a:extLst>
                <a:ext uri="{FF2B5EF4-FFF2-40B4-BE49-F238E27FC236}">
                  <a16:creationId xmlns:a16="http://schemas.microsoft.com/office/drawing/2014/main" id="{DA8335A1-695C-4B58-9ACF-1CAF63064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34" name="Text Box 21">
              <a:extLst>
                <a:ext uri="{FF2B5EF4-FFF2-40B4-BE49-F238E27FC236}">
                  <a16:creationId xmlns:a16="http://schemas.microsoft.com/office/drawing/2014/main" id="{AFFFA8FF-E9F8-4275-82C8-92D413724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25635" name="Text Box 22">
              <a:extLst>
                <a:ext uri="{FF2B5EF4-FFF2-40B4-BE49-F238E27FC236}">
                  <a16:creationId xmlns:a16="http://schemas.microsoft.com/office/drawing/2014/main" id="{0A5537A9-164E-4BC8-B027-2CA9A3391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36" name="Text Box 23">
              <a:extLst>
                <a:ext uri="{FF2B5EF4-FFF2-40B4-BE49-F238E27FC236}">
                  <a16:creationId xmlns:a16="http://schemas.microsoft.com/office/drawing/2014/main" id="{A26AEFF4-0DEA-406E-8748-BF850CD7C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37" name="Text Box 24">
              <a:extLst>
                <a:ext uri="{FF2B5EF4-FFF2-40B4-BE49-F238E27FC236}">
                  <a16:creationId xmlns:a16="http://schemas.microsoft.com/office/drawing/2014/main" id="{82878943-3496-4103-A481-FB8C1722B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38" name="Text Box 25">
              <a:extLst>
                <a:ext uri="{FF2B5EF4-FFF2-40B4-BE49-F238E27FC236}">
                  <a16:creationId xmlns:a16="http://schemas.microsoft.com/office/drawing/2014/main" id="{11296A9B-16C9-4ACA-A0FF-95E533EE6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  <p:grpSp>
        <p:nvGrpSpPr>
          <p:cNvPr id="25607" name="Group 26">
            <a:extLst>
              <a:ext uri="{FF2B5EF4-FFF2-40B4-BE49-F238E27FC236}">
                <a16:creationId xmlns:a16="http://schemas.microsoft.com/office/drawing/2014/main" id="{708D758A-D2EA-4B7B-8995-5F48D819689E}"/>
              </a:ext>
            </a:extLst>
          </p:cNvPr>
          <p:cNvGrpSpPr>
            <a:grpSpLocks/>
          </p:cNvGrpSpPr>
          <p:nvPr/>
        </p:nvGrpSpPr>
        <p:grpSpPr bwMode="auto">
          <a:xfrm>
            <a:off x="2922271" y="4365308"/>
            <a:ext cx="6913563" cy="773112"/>
            <a:chOff x="884" y="981"/>
            <a:chExt cx="4355" cy="487"/>
          </a:xfrm>
        </p:grpSpPr>
        <p:sp>
          <p:nvSpPr>
            <p:cNvPr id="25623" name="Text Box 27">
              <a:extLst>
                <a:ext uri="{FF2B5EF4-FFF2-40B4-BE49-F238E27FC236}">
                  <a16:creationId xmlns:a16="http://schemas.microsoft.com/office/drawing/2014/main" id="{0CFCC227-AE8C-43D1-BC87-EF7206899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4</a:t>
              </a:r>
              <a:endParaRPr lang="en-AU" altLang="en-US" sz="2000"/>
            </a:p>
          </p:txBody>
        </p:sp>
        <p:sp>
          <p:nvSpPr>
            <p:cNvPr id="25624" name="Text Box 28">
              <a:extLst>
                <a:ext uri="{FF2B5EF4-FFF2-40B4-BE49-F238E27FC236}">
                  <a16:creationId xmlns:a16="http://schemas.microsoft.com/office/drawing/2014/main" id="{3C0D0684-3925-4075-81EB-229C7993D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25" name="Text Box 29">
              <a:extLst>
                <a:ext uri="{FF2B5EF4-FFF2-40B4-BE49-F238E27FC236}">
                  <a16:creationId xmlns:a16="http://schemas.microsoft.com/office/drawing/2014/main" id="{44EF59C0-3EFA-4B66-8C46-D88275077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26" name="Text Box 30">
              <a:extLst>
                <a:ext uri="{FF2B5EF4-FFF2-40B4-BE49-F238E27FC236}">
                  <a16:creationId xmlns:a16="http://schemas.microsoft.com/office/drawing/2014/main" id="{D8439899-C236-44E4-81AF-82CC557EA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25627" name="Text Box 31">
              <a:extLst>
                <a:ext uri="{FF2B5EF4-FFF2-40B4-BE49-F238E27FC236}">
                  <a16:creationId xmlns:a16="http://schemas.microsoft.com/office/drawing/2014/main" id="{13D592BD-A347-4BC6-8B6B-F5B4FBB43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28" name="Text Box 32">
              <a:extLst>
                <a:ext uri="{FF2B5EF4-FFF2-40B4-BE49-F238E27FC236}">
                  <a16:creationId xmlns:a16="http://schemas.microsoft.com/office/drawing/2014/main" id="{0861E5D7-EDAE-4A01-8E1F-50BB46FE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29" name="Text Box 33">
              <a:extLst>
                <a:ext uri="{FF2B5EF4-FFF2-40B4-BE49-F238E27FC236}">
                  <a16:creationId xmlns:a16="http://schemas.microsoft.com/office/drawing/2014/main" id="{0ACD27E7-56A3-45F2-9A88-74E82A9AE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30" name="Text Box 34">
              <a:extLst>
                <a:ext uri="{FF2B5EF4-FFF2-40B4-BE49-F238E27FC236}">
                  <a16:creationId xmlns:a16="http://schemas.microsoft.com/office/drawing/2014/main" id="{4733F124-839C-4F8E-A815-3F43EC186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  <p:sp>
        <p:nvSpPr>
          <p:cNvPr id="25608" name="Text Box 35">
            <a:extLst>
              <a:ext uri="{FF2B5EF4-FFF2-40B4-BE49-F238E27FC236}">
                <a16:creationId xmlns:a16="http://schemas.microsoft.com/office/drawing/2014/main" id="{77071BC7-36CE-4FBA-993F-69AC695DE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333" y="242538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R-type</a:t>
            </a:r>
            <a:endParaRPr lang="en-AU" altLang="en-US" sz="1800"/>
          </a:p>
        </p:txBody>
      </p:sp>
      <p:sp>
        <p:nvSpPr>
          <p:cNvPr id="25609" name="Text Box 36">
            <a:extLst>
              <a:ext uri="{FF2B5EF4-FFF2-40B4-BE49-F238E27FC236}">
                <a16:creationId xmlns:a16="http://schemas.microsoft.com/office/drawing/2014/main" id="{97B33619-DF40-434B-BBE4-1E67DDA2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333" y="3290570"/>
            <a:ext cx="75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Load/</a:t>
            </a:r>
            <a:br>
              <a:rPr lang="en-US" altLang="en-US" sz="1800"/>
            </a:br>
            <a:r>
              <a:rPr lang="en-US" altLang="en-US" sz="1800"/>
              <a:t>Store</a:t>
            </a:r>
            <a:endParaRPr lang="en-AU" altLang="en-US" sz="1800"/>
          </a:p>
        </p:txBody>
      </p:sp>
      <p:sp>
        <p:nvSpPr>
          <p:cNvPr id="25610" name="Text Box 37">
            <a:extLst>
              <a:ext uri="{FF2B5EF4-FFF2-40B4-BE49-F238E27FC236}">
                <a16:creationId xmlns:a16="http://schemas.microsoft.com/office/drawing/2014/main" id="{A91D8F64-E474-4FF2-B062-70D248BEB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333" y="444150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Branch</a:t>
            </a:r>
            <a:endParaRPr lang="en-AU" altLang="en-US" sz="1800"/>
          </a:p>
        </p:txBody>
      </p:sp>
      <p:sp>
        <p:nvSpPr>
          <p:cNvPr id="25611" name="AutoShape 38">
            <a:extLst>
              <a:ext uri="{FF2B5EF4-FFF2-40B4-BE49-F238E27FC236}">
                <a16:creationId xmlns:a16="http://schemas.microsoft.com/office/drawing/2014/main" id="{8C5C4D76-D0F6-42B5-B96F-93BA98532D3E}"/>
              </a:ext>
            </a:extLst>
          </p:cNvPr>
          <p:cNvSpPr>
            <a:spLocks/>
          </p:cNvSpPr>
          <p:nvPr/>
        </p:nvSpPr>
        <p:spPr bwMode="auto">
          <a:xfrm rot="16200000">
            <a:off x="3499327" y="4797902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2" name="AutoShape 39">
            <a:extLst>
              <a:ext uri="{FF2B5EF4-FFF2-40B4-BE49-F238E27FC236}">
                <a16:creationId xmlns:a16="http://schemas.microsoft.com/office/drawing/2014/main" id="{191781E8-FFDE-4990-AA06-A6C8D4537255}"/>
              </a:ext>
            </a:extLst>
          </p:cNvPr>
          <p:cNvSpPr>
            <a:spLocks/>
          </p:cNvSpPr>
          <p:nvPr/>
        </p:nvSpPr>
        <p:spPr bwMode="auto">
          <a:xfrm rot="16200000">
            <a:off x="4687571" y="4906646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3" name="AutoShape 40">
            <a:extLst>
              <a:ext uri="{FF2B5EF4-FFF2-40B4-BE49-F238E27FC236}">
                <a16:creationId xmlns:a16="http://schemas.microsoft.com/office/drawing/2014/main" id="{B1C8166B-CCA2-4F67-AADB-45D7CFA41B50}"/>
              </a:ext>
            </a:extLst>
          </p:cNvPr>
          <p:cNvSpPr>
            <a:spLocks/>
          </p:cNvSpPr>
          <p:nvPr/>
        </p:nvSpPr>
        <p:spPr bwMode="auto">
          <a:xfrm rot="16200000">
            <a:off x="5767071" y="4906646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4" name="Text Box 41">
            <a:extLst>
              <a:ext uri="{FF2B5EF4-FFF2-40B4-BE49-F238E27FC236}">
                <a16:creationId xmlns:a16="http://schemas.microsoft.com/office/drawing/2014/main" id="{4CF2E42E-CE89-4B1B-A25A-C47533C8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321" y="5517834"/>
            <a:ext cx="10080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opcode</a:t>
            </a:r>
            <a:endParaRPr lang="en-AU" altLang="en-US" sz="1800"/>
          </a:p>
        </p:txBody>
      </p:sp>
      <p:sp>
        <p:nvSpPr>
          <p:cNvPr id="25615" name="Text Box 42">
            <a:extLst>
              <a:ext uri="{FF2B5EF4-FFF2-40B4-BE49-F238E27FC236}">
                <a16:creationId xmlns:a16="http://schemas.microsoft.com/office/drawing/2014/main" id="{C24E6D8B-B217-48A2-B385-780147399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258" y="5517834"/>
            <a:ext cx="100806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always read</a:t>
            </a:r>
            <a:endParaRPr lang="en-AU" altLang="en-US" sz="1800" dirty="0"/>
          </a:p>
        </p:txBody>
      </p:sp>
      <p:sp>
        <p:nvSpPr>
          <p:cNvPr id="25616" name="Text Box 43">
            <a:extLst>
              <a:ext uri="{FF2B5EF4-FFF2-40B4-BE49-F238E27FC236}">
                <a16:creationId xmlns:a16="http://schemas.microsoft.com/office/drawing/2014/main" id="{2A221DD8-7310-41CC-B20F-DDBF3057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783" y="5517833"/>
            <a:ext cx="1008062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read, except for load</a:t>
            </a:r>
            <a:endParaRPr lang="en-AU" altLang="en-US" sz="1800"/>
          </a:p>
        </p:txBody>
      </p:sp>
      <p:sp>
        <p:nvSpPr>
          <p:cNvPr id="25617" name="Text Box 44">
            <a:extLst>
              <a:ext uri="{FF2B5EF4-FFF2-40B4-BE49-F238E27FC236}">
                <a16:creationId xmlns:a16="http://schemas.microsoft.com/office/drawing/2014/main" id="{4A455D2E-FAB2-4167-B793-94D68B86D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71" y="5517833"/>
            <a:ext cx="1223963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write for R-format and load</a:t>
            </a:r>
            <a:endParaRPr lang="en-AU" altLang="en-US" sz="1800" dirty="0"/>
          </a:p>
        </p:txBody>
      </p:sp>
      <p:sp>
        <p:nvSpPr>
          <p:cNvPr id="25618" name="Line 45">
            <a:extLst>
              <a:ext uri="{FF2B5EF4-FFF2-40B4-BE49-F238E27FC236}">
                <a16:creationId xmlns:a16="http://schemas.microsoft.com/office/drawing/2014/main" id="{69F7A2F6-98D2-4D50-BAC1-E953924A7D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8408" y="3860484"/>
            <a:ext cx="5762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19" name="Line 46">
            <a:extLst>
              <a:ext uri="{FF2B5EF4-FFF2-40B4-BE49-F238E27FC236}">
                <a16:creationId xmlns:a16="http://schemas.microsoft.com/office/drawing/2014/main" id="{4D1C8743-B718-4925-9A63-2200080CD4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5746" y="2852420"/>
            <a:ext cx="360363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20" name="Text Box 47">
            <a:extLst>
              <a:ext uri="{FF2B5EF4-FFF2-40B4-BE49-F238E27FC236}">
                <a16:creationId xmlns:a16="http://schemas.microsoft.com/office/drawing/2014/main" id="{EA1232C5-ECA9-4C0A-B449-364BCBB0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871" y="5517834"/>
            <a:ext cx="14398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sign-extend and add</a:t>
            </a:r>
            <a:endParaRPr lang="en-AU" altLang="en-US" sz="1800"/>
          </a:p>
        </p:txBody>
      </p:sp>
      <p:sp>
        <p:nvSpPr>
          <p:cNvPr id="25621" name="Line 48">
            <a:extLst>
              <a:ext uri="{FF2B5EF4-FFF2-40B4-BE49-F238E27FC236}">
                <a16:creationId xmlns:a16="http://schemas.microsoft.com/office/drawing/2014/main" id="{6090FEA7-BF38-4760-8E02-BECE2752E2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56334" y="4868546"/>
            <a:ext cx="714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22" name="Line 49">
            <a:extLst>
              <a:ext uri="{FF2B5EF4-FFF2-40B4-BE49-F238E27FC236}">
                <a16:creationId xmlns:a16="http://schemas.microsoft.com/office/drawing/2014/main" id="{CA726815-AA13-442C-9AAE-1D14B9113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0795" y="3860484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446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A1E7-9B26-4C41-BFDF-2E46F3C7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Instruction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3E27C-8899-47EF-B94E-6689E7EED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op[5:0]: inputs to the main control unit for generating control signals for all instructions</a:t>
            </a:r>
          </a:p>
          <a:p>
            <a:r>
              <a:rPr lang="en-US" dirty="0" err="1"/>
              <a:t>rs</a:t>
            </a:r>
            <a:r>
              <a:rPr lang="en-US" dirty="0"/>
              <a:t>[25:21] and </a:t>
            </a:r>
            <a:r>
              <a:rPr lang="en-US" dirty="0" err="1"/>
              <a:t>rt</a:t>
            </a:r>
            <a:r>
              <a:rPr lang="en-US" dirty="0"/>
              <a:t>[20:16]: registers to be read for the R-format instructions, branch </a:t>
            </a:r>
            <a:r>
              <a:rPr lang="en-HK" dirty="0"/>
              <a:t>equal, and store.</a:t>
            </a:r>
          </a:p>
          <a:p>
            <a:r>
              <a:rPr lang="en-US" dirty="0" err="1"/>
              <a:t>rs</a:t>
            </a:r>
            <a:r>
              <a:rPr lang="en-US" dirty="0"/>
              <a:t>[25:21]: base register for load and store </a:t>
            </a:r>
            <a:r>
              <a:rPr lang="en-HK" dirty="0"/>
              <a:t>instructions.</a:t>
            </a:r>
          </a:p>
          <a:p>
            <a:r>
              <a:rPr lang="en-US" dirty="0"/>
              <a:t>The destination register: </a:t>
            </a:r>
            <a:r>
              <a:rPr lang="en-US" dirty="0" err="1"/>
              <a:t>rt</a:t>
            </a:r>
            <a:r>
              <a:rPr lang="en-US" dirty="0"/>
              <a:t>[20:16] for load and </a:t>
            </a:r>
            <a:r>
              <a:rPr lang="en-US" dirty="0" err="1"/>
              <a:t>rd</a:t>
            </a:r>
            <a:r>
              <a:rPr lang="en-US" dirty="0"/>
              <a:t>[15:11] for R-format instructions.</a:t>
            </a:r>
          </a:p>
          <a:p>
            <a:pPr lvl="1"/>
            <a:r>
              <a:rPr lang="en-US" dirty="0"/>
              <a:t>Need a multiplexer to select between the two.</a:t>
            </a:r>
          </a:p>
          <a:p>
            <a:r>
              <a:rPr lang="en-US" dirty="0" err="1"/>
              <a:t>funct</a:t>
            </a:r>
            <a:r>
              <a:rPr lang="en-US" dirty="0"/>
              <a:t>[5:0]: inputs to the ALU control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79667-5B69-4B01-82D6-679154D7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 descr="f04-17-P374493">
            <a:extLst>
              <a:ext uri="{FF2B5EF4-FFF2-40B4-BE49-F238E27FC236}">
                <a16:creationId xmlns:a16="http://schemas.microsoft.com/office/drawing/2014/main" id="{E0152C11-4738-4134-8FC1-A55340D8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322404"/>
            <a:ext cx="7400290" cy="5750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830AF-C288-403A-B92E-2B4CB546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A833E8-DE31-4501-89F4-1138F798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BD238-1D79-4B49-A34B-8C2247303742}"/>
              </a:ext>
            </a:extLst>
          </p:cNvPr>
          <p:cNvSpPr/>
          <p:nvPr/>
        </p:nvSpPr>
        <p:spPr>
          <a:xfrm>
            <a:off x="3869871" y="2144486"/>
            <a:ext cx="1072243" cy="3374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D9A432-5698-4CFB-A0B9-C231E77C2E51}"/>
              </a:ext>
            </a:extLst>
          </p:cNvPr>
          <p:cNvSpPr/>
          <p:nvPr/>
        </p:nvSpPr>
        <p:spPr>
          <a:xfrm>
            <a:off x="2901044" y="3728348"/>
            <a:ext cx="827314" cy="342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C98C61-FDF2-4C51-B3FA-95047BF7E078}"/>
              </a:ext>
            </a:extLst>
          </p:cNvPr>
          <p:cNvSpPr/>
          <p:nvPr/>
        </p:nvSpPr>
        <p:spPr>
          <a:xfrm>
            <a:off x="3788229" y="3099619"/>
            <a:ext cx="1240972" cy="32938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E338F-1F22-4AAC-A40D-C5A76B94E69F}"/>
              </a:ext>
            </a:extLst>
          </p:cNvPr>
          <p:cNvSpPr/>
          <p:nvPr/>
        </p:nvSpPr>
        <p:spPr>
          <a:xfrm>
            <a:off x="3796391" y="3535133"/>
            <a:ext cx="1232809" cy="31296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451B6-AFB4-44B5-BA00-25EE28D8EF97}"/>
              </a:ext>
            </a:extLst>
          </p:cNvPr>
          <p:cNvSpPr/>
          <p:nvPr/>
        </p:nvSpPr>
        <p:spPr>
          <a:xfrm>
            <a:off x="3796391" y="4095746"/>
            <a:ext cx="1145723" cy="3292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64ED2-D424-494A-85F4-1504FD6F0F54}"/>
              </a:ext>
            </a:extLst>
          </p:cNvPr>
          <p:cNvSpPr/>
          <p:nvPr/>
        </p:nvSpPr>
        <p:spPr>
          <a:xfrm>
            <a:off x="3796391" y="4980038"/>
            <a:ext cx="1145723" cy="3292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85B4BC-9042-48EA-B036-981A38A4F588}"/>
              </a:ext>
            </a:extLst>
          </p:cNvPr>
          <p:cNvSpPr/>
          <p:nvPr/>
        </p:nvSpPr>
        <p:spPr>
          <a:xfrm>
            <a:off x="5213999" y="5693433"/>
            <a:ext cx="1145723" cy="25137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F4F2D6-76D6-4317-8568-AD49935BF349}"/>
              </a:ext>
            </a:extLst>
          </p:cNvPr>
          <p:cNvSpPr/>
          <p:nvPr/>
        </p:nvSpPr>
        <p:spPr>
          <a:xfrm>
            <a:off x="4861560" y="3728348"/>
            <a:ext cx="403860" cy="82841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9B7AF0-F9C8-44E2-B008-B8E050F5E662}"/>
              </a:ext>
            </a:extLst>
          </p:cNvPr>
          <p:cNvSpPr/>
          <p:nvPr/>
        </p:nvSpPr>
        <p:spPr>
          <a:xfrm>
            <a:off x="4861560" y="1583274"/>
            <a:ext cx="678180" cy="162352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3F0D7A-C509-4C69-8C7C-4CFE3DA58A02}"/>
              </a:ext>
            </a:extLst>
          </p:cNvPr>
          <p:cNvSpPr/>
          <p:nvPr/>
        </p:nvSpPr>
        <p:spPr>
          <a:xfrm>
            <a:off x="6774180" y="4817354"/>
            <a:ext cx="678180" cy="92050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039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AF8E-14FA-401A-9D3D-DB002DC4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Data path for R-format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13D8-A224-4139-B8E3-6F989A5C9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For example,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$t1,$t2,$t3</a:t>
            </a:r>
            <a:r>
              <a:rPr lang="fr-FR" dirty="0"/>
              <a:t>.</a:t>
            </a:r>
          </a:p>
          <a:p>
            <a:r>
              <a:rPr lang="en-US" dirty="0"/>
              <a:t>Three steps:</a:t>
            </a:r>
          </a:p>
          <a:p>
            <a:pPr lvl="1"/>
            <a:r>
              <a:rPr lang="en-US" dirty="0"/>
              <a:t>The instruction fetched and the PC incremented</a:t>
            </a:r>
          </a:p>
          <a:p>
            <a:pPr lvl="1"/>
            <a:r>
              <a:rPr lang="en-US" dirty="0"/>
              <a:t>Two registers, $t2 and $t3, read from the register file; the main control unit computes the setting of the control lines.</a:t>
            </a:r>
          </a:p>
          <a:p>
            <a:pPr lvl="1"/>
            <a:r>
              <a:rPr lang="en-US" dirty="0"/>
              <a:t>The ALU operates on the data read from the register file, using the function code to generate the </a:t>
            </a:r>
            <a:r>
              <a:rPr lang="en-HK" dirty="0"/>
              <a:t>ALU function.</a:t>
            </a:r>
          </a:p>
          <a:p>
            <a:r>
              <a:rPr lang="en-HK" dirty="0"/>
              <a:t>These steps will be completed in one clock cycle.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4E2B0-4FF5-4F9E-9EB5-1215574A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 descr="f04-19-P374493">
            <a:extLst>
              <a:ext uri="{FF2B5EF4-FFF2-40B4-BE49-F238E27FC236}">
                <a16:creationId xmlns:a16="http://schemas.microsoft.com/office/drawing/2014/main" id="{724F828B-29A9-43E5-B60D-D44863CB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49" y="320676"/>
            <a:ext cx="7324113" cy="569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57F63E-2A52-4EB3-BD10-C02FECB20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C7AAF-06DD-4F7E-9F00-CCFFFBBA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CF345-33E6-46CA-A420-CA56AD405F78}"/>
              </a:ext>
            </a:extLst>
          </p:cNvPr>
          <p:cNvSpPr txBox="1"/>
          <p:nvPr/>
        </p:nvSpPr>
        <p:spPr>
          <a:xfrm>
            <a:off x="9486900" y="327660"/>
            <a:ext cx="270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Which control lines should be active?</a:t>
            </a:r>
          </a:p>
        </p:txBody>
      </p:sp>
    </p:spTree>
    <p:extLst>
      <p:ext uri="{BB962C8B-B14F-4D97-AF65-F5344CB8AC3E}">
        <p14:creationId xmlns:p14="http://schemas.microsoft.com/office/powerpoint/2010/main" val="33831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8B754274-6FE4-472A-8C73-E9C064A46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Instruction Processing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D5C6166F-9481-42A7-8CD7-E51CC5E5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852" y="2492189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Decode instruction</a:t>
            </a:r>
          </a:p>
        </p:txBody>
      </p:sp>
      <p:sp>
        <p:nvSpPr>
          <p:cNvPr id="16389" name="Line 18">
            <a:extLst>
              <a:ext uri="{FF2B5EF4-FFF2-40B4-BE49-F238E27FC236}">
                <a16:creationId xmlns:a16="http://schemas.microsoft.com/office/drawing/2014/main" id="{48FA2EA2-45C5-4F0B-8319-89CD13020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7452" y="2111188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0" name="Line 19">
            <a:extLst>
              <a:ext uri="{FF2B5EF4-FFF2-40B4-BE49-F238E27FC236}">
                <a16:creationId xmlns:a16="http://schemas.microsoft.com/office/drawing/2014/main" id="{7EC2D0D6-B948-469D-BA3F-282230FF0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7452" y="2949388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1" name="Line 20">
            <a:extLst>
              <a:ext uri="{FF2B5EF4-FFF2-40B4-BE49-F238E27FC236}">
                <a16:creationId xmlns:a16="http://schemas.microsoft.com/office/drawing/2014/main" id="{0E5E810F-6B5E-4FEF-9268-1EB2E89A7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7452" y="3787588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2" name="Line 21">
            <a:extLst>
              <a:ext uri="{FF2B5EF4-FFF2-40B4-BE49-F238E27FC236}">
                <a16:creationId xmlns:a16="http://schemas.microsoft.com/office/drawing/2014/main" id="{79ABB8EC-32B0-47C3-9994-50D250B28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7452" y="4625788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3" name="Line 22">
            <a:extLst>
              <a:ext uri="{FF2B5EF4-FFF2-40B4-BE49-F238E27FC236}">
                <a16:creationId xmlns:a16="http://schemas.microsoft.com/office/drawing/2014/main" id="{9E487EB8-3ABD-4FBE-85FB-C5A40B299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7452" y="5463988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4" name="Text Box 6">
            <a:extLst>
              <a:ext uri="{FF2B5EF4-FFF2-40B4-BE49-F238E27FC236}">
                <a16:creationId xmlns:a16="http://schemas.microsoft.com/office/drawing/2014/main" id="{6D43EBDE-76E2-47C9-A2EB-9A23CA557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852" y="3330389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Evaluate address</a:t>
            </a:r>
          </a:p>
        </p:txBody>
      </p:sp>
      <p:sp>
        <p:nvSpPr>
          <p:cNvPr id="16395" name="Text Box 7">
            <a:extLst>
              <a:ext uri="{FF2B5EF4-FFF2-40B4-BE49-F238E27FC236}">
                <a16:creationId xmlns:a16="http://schemas.microsoft.com/office/drawing/2014/main" id="{2A885DD4-07F9-4E8C-AABA-C92A6028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852" y="4168589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Fetch operands from memory</a:t>
            </a:r>
          </a:p>
        </p:txBody>
      </p:sp>
      <p:sp>
        <p:nvSpPr>
          <p:cNvPr id="16396" name="Text Box 8">
            <a:extLst>
              <a:ext uri="{FF2B5EF4-FFF2-40B4-BE49-F238E27FC236}">
                <a16:creationId xmlns:a16="http://schemas.microsoft.com/office/drawing/2014/main" id="{3F2EC651-061F-4784-8810-29D3A9AA4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852" y="5006789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Execute operation</a:t>
            </a:r>
          </a:p>
        </p:txBody>
      </p:sp>
      <p:sp>
        <p:nvSpPr>
          <p:cNvPr id="16397" name="Line 25">
            <a:extLst>
              <a:ext uri="{FF2B5EF4-FFF2-40B4-BE49-F238E27FC236}">
                <a16:creationId xmlns:a16="http://schemas.microsoft.com/office/drawing/2014/main" id="{41B47F79-0A8B-4D70-9249-22B8EC266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7452" y="6302188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8" name="Line 26">
            <a:extLst>
              <a:ext uri="{FF2B5EF4-FFF2-40B4-BE49-F238E27FC236}">
                <a16:creationId xmlns:a16="http://schemas.microsoft.com/office/drawing/2014/main" id="{C3100044-C616-4ED3-ACFB-FB7A57F556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9252" y="6606988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9" name="Line 27">
            <a:extLst>
              <a:ext uri="{FF2B5EF4-FFF2-40B4-BE49-F238E27FC236}">
                <a16:creationId xmlns:a16="http://schemas.microsoft.com/office/drawing/2014/main" id="{EDD48FA0-55EC-4866-ADB1-727FF373B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9252" y="1349188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400" name="Line 28">
            <a:extLst>
              <a:ext uri="{FF2B5EF4-FFF2-40B4-BE49-F238E27FC236}">
                <a16:creationId xmlns:a16="http://schemas.microsoft.com/office/drawing/2014/main" id="{43993A1C-DA25-4AEC-8F03-76AF335E6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9252" y="1349188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401" name="Line 29">
            <a:extLst>
              <a:ext uri="{FF2B5EF4-FFF2-40B4-BE49-F238E27FC236}">
                <a16:creationId xmlns:a16="http://schemas.microsoft.com/office/drawing/2014/main" id="{20595825-12F6-4B86-AE09-228008AF6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7452" y="1349188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402" name="Text Box 9">
            <a:extLst>
              <a:ext uri="{FF2B5EF4-FFF2-40B4-BE49-F238E27FC236}">
                <a16:creationId xmlns:a16="http://schemas.microsoft.com/office/drawing/2014/main" id="{EE0455BA-2A53-4F4F-B830-133C662A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852" y="5844989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Store result</a:t>
            </a:r>
          </a:p>
        </p:txBody>
      </p:sp>
      <p:sp>
        <p:nvSpPr>
          <p:cNvPr id="16403" name="Text Box 4">
            <a:extLst>
              <a:ext uri="{FF2B5EF4-FFF2-40B4-BE49-F238E27FC236}">
                <a16:creationId xmlns:a16="http://schemas.microsoft.com/office/drawing/2014/main" id="{517F8DF3-4980-495F-9C60-8BB0741F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852" y="1653989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Fetch instruction from memory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D9F23-C862-4BCA-B0DE-47E8112D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740-5E86-4D9C-9024-5333822D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Data path for load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81D02-9D4C-4E4E-9D8B-ABB061ADE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For example, </a:t>
            </a:r>
            <a:r>
              <a:rPr lang="en-HK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HK" dirty="0">
                <a:latin typeface="Courier New" panose="02070309020205020404" pitchFamily="49" charset="0"/>
                <a:cs typeface="Courier New" panose="02070309020205020404" pitchFamily="49" charset="0"/>
              </a:rPr>
              <a:t> $t1, offset($t2)</a:t>
            </a:r>
          </a:p>
          <a:p>
            <a:r>
              <a:rPr lang="en-US" dirty="0"/>
              <a:t>Five steps:</a:t>
            </a:r>
          </a:p>
          <a:p>
            <a:pPr lvl="1"/>
            <a:r>
              <a:rPr lang="en-US" dirty="0"/>
              <a:t>An instruction fetched and the PC </a:t>
            </a:r>
            <a:r>
              <a:rPr lang="en-HK" dirty="0"/>
              <a:t>incremented</a:t>
            </a:r>
          </a:p>
          <a:p>
            <a:pPr lvl="1"/>
            <a:r>
              <a:rPr lang="en-US" dirty="0"/>
              <a:t>A register ($t2) value read from the register file</a:t>
            </a:r>
          </a:p>
          <a:p>
            <a:pPr lvl="1"/>
            <a:r>
              <a:rPr lang="en-US" dirty="0"/>
              <a:t>The ALU computes the sum of the value read from the register file and the sign-extended, lower 16 bits of the instruction.</a:t>
            </a:r>
          </a:p>
          <a:p>
            <a:pPr lvl="1"/>
            <a:r>
              <a:rPr lang="en-US" dirty="0"/>
              <a:t>The sum from the ALU is used as the address for the data memory.</a:t>
            </a:r>
          </a:p>
          <a:p>
            <a:pPr lvl="1"/>
            <a:r>
              <a:rPr lang="en-US" dirty="0"/>
              <a:t>The data from the memory unit is written into the register file; the register destination is given by bits 20:16 of the instruction ($t1).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5B8CC-28A3-4C8C-A848-A584303A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6" descr="f04-20-P374493">
            <a:extLst>
              <a:ext uri="{FF2B5EF4-FFF2-40B4-BE49-F238E27FC236}">
                <a16:creationId xmlns:a16="http://schemas.microsoft.com/office/drawing/2014/main" id="{92781219-694D-404F-8DFE-BA044344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29" y="244476"/>
            <a:ext cx="7412365" cy="576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F3ECA-0676-40BF-9D79-A7273EF39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A6EAC-78CD-4CA9-A622-E9BA86A0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01D7B9-500D-4675-ADBE-10BBEE4B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2B402-C504-4B06-9528-6DEF92964554}"/>
              </a:ext>
            </a:extLst>
          </p:cNvPr>
          <p:cNvSpPr txBox="1"/>
          <p:nvPr/>
        </p:nvSpPr>
        <p:spPr>
          <a:xfrm>
            <a:off x="9486900" y="327660"/>
            <a:ext cx="270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Which control lines should be active?</a:t>
            </a:r>
          </a:p>
        </p:txBody>
      </p:sp>
    </p:spTree>
    <p:extLst>
      <p:ext uri="{BB962C8B-B14F-4D97-AF65-F5344CB8AC3E}">
        <p14:creationId xmlns:p14="http://schemas.microsoft.com/office/powerpoint/2010/main" val="2330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5D72-7453-40D8-BB77-A53F99BF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Data path for </a:t>
            </a:r>
            <a:r>
              <a:rPr lang="en-AU" altLang="en-US" dirty="0"/>
              <a:t>Branch-on-Equal Instruction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CC917-0C34-4CE6-8C32-E509F3CD5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For example, </a:t>
            </a:r>
            <a:r>
              <a:rPr lang="en-HK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HK" dirty="0">
                <a:latin typeface="Courier New" panose="02070309020205020404" pitchFamily="49" charset="0"/>
                <a:cs typeface="Courier New" panose="02070309020205020404" pitchFamily="49" charset="0"/>
              </a:rPr>
              <a:t> $t1, $t2, offset</a:t>
            </a:r>
          </a:p>
          <a:p>
            <a:r>
              <a:rPr lang="en-US" dirty="0"/>
              <a:t>Four steps:</a:t>
            </a:r>
          </a:p>
          <a:p>
            <a:pPr lvl="1"/>
            <a:r>
              <a:rPr lang="en-US" dirty="0"/>
              <a:t>An instruction fetched and the PC </a:t>
            </a:r>
            <a:r>
              <a:rPr lang="en-HK" dirty="0"/>
              <a:t>incremented.</a:t>
            </a:r>
          </a:p>
          <a:p>
            <a:pPr lvl="1"/>
            <a:r>
              <a:rPr lang="en-US" dirty="0"/>
              <a:t>Two registers, $t1 and $t2, read from the register file.</a:t>
            </a:r>
          </a:p>
          <a:p>
            <a:pPr lvl="1"/>
            <a:r>
              <a:rPr lang="en-US" dirty="0"/>
              <a:t>The ALU performs a subtract on the data values read from the register file. Also, the value of PC + 4 is added to the sign-extended, lower 16 bits of the instruction shifted left by two; the result is the branch target address.</a:t>
            </a:r>
          </a:p>
          <a:p>
            <a:pPr lvl="1"/>
            <a:r>
              <a:rPr lang="en-US" dirty="0"/>
              <a:t>The Zero result from the ALU is used to decide which adder result to store </a:t>
            </a:r>
            <a:r>
              <a:rPr lang="en-HK" dirty="0"/>
              <a:t>into the PC.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74752-31E2-48C7-BB94-4AE466DE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6" descr="f04-21-P374493">
            <a:extLst>
              <a:ext uri="{FF2B5EF4-FFF2-40B4-BE49-F238E27FC236}">
                <a16:creationId xmlns:a16="http://schemas.microsoft.com/office/drawing/2014/main" id="{600934F4-C4E6-42CA-A50D-450FF6B9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89" y="322404"/>
            <a:ext cx="7312083" cy="56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E9AA5C-5EE9-485E-B10C-746DA89D2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C7DFC9-7968-47A1-AF43-46B3E092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07A2A-5691-43BD-9437-136AA76533C8}"/>
              </a:ext>
            </a:extLst>
          </p:cNvPr>
          <p:cNvSpPr txBox="1"/>
          <p:nvPr/>
        </p:nvSpPr>
        <p:spPr>
          <a:xfrm>
            <a:off x="9486900" y="327660"/>
            <a:ext cx="270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/>
              <a:t>Which control lines should be active?</a:t>
            </a:r>
          </a:p>
        </p:txBody>
      </p:sp>
    </p:spTree>
    <p:extLst>
      <p:ext uri="{BB962C8B-B14F-4D97-AF65-F5344CB8AC3E}">
        <p14:creationId xmlns:p14="http://schemas.microsoft.com/office/powerpoint/2010/main" val="29392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FCFA-D793-49D4-A920-935F7C2A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BF1A-C416-43B0-BEEC-CAEBF622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Fill in the table below.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7DA62-8FC3-494A-A65D-F5246924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AB36C6-A1FB-45D5-83CA-6588B123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9650"/>
              </p:ext>
            </p:extLst>
          </p:nvPr>
        </p:nvGraphicFramePr>
        <p:xfrm>
          <a:off x="1016418" y="2533226"/>
          <a:ext cx="9603740" cy="29965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2011359315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1471463971"/>
                    </a:ext>
                  </a:extLst>
                </a:gridCol>
                <a:gridCol w="1081622">
                  <a:extLst>
                    <a:ext uri="{9D8B030D-6E8A-4147-A177-3AD203B41FA5}">
                      <a16:colId xmlns:a16="http://schemas.microsoft.com/office/drawing/2014/main" val="3403383478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3146948627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3512998599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240434665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1692916650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3471955247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1153290004"/>
                    </a:ext>
                  </a:extLst>
                </a:gridCol>
                <a:gridCol w="1011338">
                  <a:extLst>
                    <a:ext uri="{9D8B030D-6E8A-4147-A177-3AD203B41FA5}">
                      <a16:colId xmlns:a16="http://schemas.microsoft.com/office/drawing/2014/main" val="2686502448"/>
                    </a:ext>
                  </a:extLst>
                </a:gridCol>
              </a:tblGrid>
              <a:tr h="589111">
                <a:tc>
                  <a:txBody>
                    <a:bodyPr/>
                    <a:lstStyle/>
                    <a:p>
                      <a:r>
                        <a:rPr lang="en-HK" sz="1600" b="0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RegDst</a:t>
                      </a:r>
                      <a:endParaRPr lang="en-HK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ALUSrc</a:t>
                      </a:r>
                      <a:endParaRPr lang="en-HK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1600" b="0" dirty="0" err="1"/>
                        <a:t>Memto</a:t>
                      </a:r>
                      <a:r>
                        <a:rPr lang="en-HK" sz="1600" b="0" dirty="0"/>
                        <a:t>-</a:t>
                      </a:r>
                    </a:p>
                    <a:p>
                      <a:r>
                        <a:rPr lang="en-HK" sz="1600" b="0" dirty="0"/>
                        <a:t>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1600" b="0" dirty="0"/>
                        <a:t>Reg-</a:t>
                      </a:r>
                    </a:p>
                    <a:p>
                      <a:r>
                        <a:rPr lang="en-HK" sz="1600" b="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1600" b="0" dirty="0"/>
                        <a:t>Mem-</a:t>
                      </a:r>
                    </a:p>
                    <a:p>
                      <a:r>
                        <a:rPr lang="en-HK" sz="1600" b="0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1600" b="0" dirty="0"/>
                        <a:t>Mem-</a:t>
                      </a:r>
                    </a:p>
                    <a:p>
                      <a:r>
                        <a:rPr lang="en-HK" sz="1600" b="0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1600" b="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1600" b="0" dirty="0"/>
                        <a:t>ALUOp1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1600" b="0" dirty="0"/>
                        <a:t>ALUOp0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254322"/>
                  </a:ext>
                </a:extLst>
              </a:tr>
              <a:tr h="589111">
                <a:tc>
                  <a:txBody>
                    <a:bodyPr/>
                    <a:lstStyle/>
                    <a:p>
                      <a:r>
                        <a:rPr lang="en-HK" b="0" dirty="0"/>
                        <a:t>R-format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02819"/>
                  </a:ext>
                </a:extLst>
              </a:tr>
              <a:tr h="589111">
                <a:tc>
                  <a:txBody>
                    <a:bodyPr/>
                    <a:lstStyle/>
                    <a:p>
                      <a:r>
                        <a:rPr lang="en-HK" b="0" dirty="0" err="1"/>
                        <a:t>lw</a:t>
                      </a:r>
                      <a:endParaRPr lang="en-HK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187239"/>
                  </a:ext>
                </a:extLst>
              </a:tr>
              <a:tr h="589111">
                <a:tc>
                  <a:txBody>
                    <a:bodyPr/>
                    <a:lstStyle/>
                    <a:p>
                      <a:r>
                        <a:rPr lang="en-HK" b="0" dirty="0" err="1"/>
                        <a:t>sw</a:t>
                      </a:r>
                      <a:endParaRPr lang="en-HK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9904"/>
                  </a:ext>
                </a:extLst>
              </a:tr>
              <a:tr h="589111">
                <a:tc>
                  <a:txBody>
                    <a:bodyPr/>
                    <a:lstStyle/>
                    <a:p>
                      <a:r>
                        <a:rPr lang="en-HK" b="0" dirty="0" err="1"/>
                        <a:t>beq</a:t>
                      </a:r>
                      <a:endParaRPr lang="en-HK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945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18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5D7F-47B5-4F37-BCDD-3FFF05D0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AB54-B3F4-48B9-921D-0F969F3A7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Design the digital logic circuit for the main control unit.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34889-48F3-4FBF-8DD4-62EA73B5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F31A07AF-209E-41F0-918A-4CFCA134A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Performance Issues</a:t>
            </a:r>
            <a:endParaRPr lang="en-AU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D9F99DA-743F-46D9-A5AF-D68BAA873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Longest delay determines clock period</a:t>
            </a:r>
          </a:p>
          <a:p>
            <a:pPr lvl="1" eaLnBrk="1" hangingPunct="1"/>
            <a:r>
              <a:rPr lang="en-US" altLang="en-US" dirty="0"/>
              <a:t>Critical path: load instruction</a:t>
            </a:r>
          </a:p>
          <a:p>
            <a:pPr lvl="1" eaLnBrk="1" hangingPunct="1"/>
            <a:r>
              <a:rPr lang="en-US" altLang="en-US" dirty="0"/>
              <a:t>Instruction memory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register file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ALU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data memory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register file</a:t>
            </a:r>
          </a:p>
          <a:p>
            <a:pPr eaLnBrk="1" hangingPunct="1"/>
            <a:r>
              <a:rPr lang="en-US" altLang="en-US" dirty="0"/>
              <a:t>Not feasible to vary period for different instructions</a:t>
            </a:r>
          </a:p>
          <a:p>
            <a:pPr eaLnBrk="1" hangingPunct="1"/>
            <a:r>
              <a:rPr lang="en-US" altLang="en-US" dirty="0"/>
              <a:t>Violates design principle</a:t>
            </a:r>
          </a:p>
          <a:p>
            <a:pPr lvl="1" eaLnBrk="1" hangingPunct="1"/>
            <a:r>
              <a:rPr lang="en-US" altLang="en-US" dirty="0"/>
              <a:t>Making the common case fast</a:t>
            </a:r>
          </a:p>
          <a:p>
            <a:pPr eaLnBrk="1" hangingPunct="1"/>
            <a:r>
              <a:rPr lang="en-US" altLang="en-US" dirty="0"/>
              <a:t>Pipelining can improve performance.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BA31E-447A-4E95-BD6D-3A7F2F34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F0FF-C004-4F4A-ADEC-D8677680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8724-6E93-4167-88EF-E7307266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6382457" cy="4527755"/>
          </a:xfrm>
        </p:spPr>
        <p:txBody>
          <a:bodyPr>
            <a:normAutofit fontScale="92500" lnSpcReduction="20000"/>
          </a:bodyPr>
          <a:lstStyle/>
          <a:p>
            <a:r>
              <a:rPr lang="en-HK" dirty="0"/>
              <a:t>We have implemented R-format, store/load, and </a:t>
            </a:r>
            <a:r>
              <a:rPr lang="en-HK" dirty="0" err="1"/>
              <a:t>bne</a:t>
            </a:r>
            <a:r>
              <a:rPr lang="en-HK" dirty="0"/>
              <a:t> MIPS instructions using a single clock cycle.</a:t>
            </a:r>
          </a:p>
          <a:p>
            <a:pPr lvl="1"/>
            <a:r>
              <a:rPr lang="en-HK" dirty="0"/>
              <a:t>The main control unit</a:t>
            </a:r>
          </a:p>
          <a:p>
            <a:pPr lvl="1"/>
            <a:r>
              <a:rPr lang="en-HK" dirty="0"/>
              <a:t>The ALU control unit</a:t>
            </a:r>
          </a:p>
          <a:p>
            <a:pPr lvl="1"/>
            <a:r>
              <a:rPr lang="en-HK" dirty="0"/>
              <a:t>The ALU unit</a:t>
            </a:r>
          </a:p>
          <a:p>
            <a:pPr lvl="1"/>
            <a:r>
              <a:rPr lang="en-HK" dirty="0"/>
              <a:t>Two adders</a:t>
            </a:r>
          </a:p>
          <a:p>
            <a:pPr lvl="1"/>
            <a:r>
              <a:rPr lang="en-HK" dirty="0"/>
              <a:t>The memory (instruction and data)</a:t>
            </a:r>
          </a:p>
          <a:p>
            <a:pPr lvl="1"/>
            <a:r>
              <a:rPr lang="en-HK" dirty="0"/>
              <a:t>Register file</a:t>
            </a:r>
          </a:p>
          <a:p>
            <a:pPr lvl="1"/>
            <a:r>
              <a:rPr lang="en-HK" dirty="0"/>
              <a:t>4 </a:t>
            </a:r>
            <a:r>
              <a:rPr lang="en-HK" dirty="0" err="1"/>
              <a:t>MUXes</a:t>
            </a:r>
            <a:endParaRPr lang="en-HK" dirty="0"/>
          </a:p>
          <a:p>
            <a:pPr lvl="1"/>
            <a:r>
              <a:rPr lang="en-HK" dirty="0"/>
              <a:t>Sign extend</a:t>
            </a:r>
          </a:p>
          <a:p>
            <a:pPr lvl="1"/>
            <a:r>
              <a:rPr lang="en-HK" dirty="0"/>
              <a:t>Bit shifter</a:t>
            </a:r>
          </a:p>
          <a:p>
            <a:pPr lvl="1"/>
            <a:r>
              <a:rPr lang="en-HK" dirty="0"/>
              <a:t>AND gate</a:t>
            </a:r>
          </a:p>
          <a:p>
            <a:pPr lvl="1"/>
            <a:r>
              <a:rPr lang="en-HK" dirty="0"/>
              <a:t>PC</a:t>
            </a:r>
          </a:p>
          <a:p>
            <a:pPr lvl="1"/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6AC4E-B226-43DD-B479-A298B1D8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6" descr="f04-21-P374493">
            <a:extLst>
              <a:ext uri="{FF2B5EF4-FFF2-40B4-BE49-F238E27FC236}">
                <a16:creationId xmlns:a16="http://schemas.microsoft.com/office/drawing/2014/main" id="{9D3F7F7E-1CAE-40B6-85A7-F84FFB96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58" y="1439693"/>
            <a:ext cx="5118510" cy="39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FA12-527E-40FB-B158-5F73F796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3CFA-8661-43A4-97B4-0B0A2E28F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Read B.7-B.8 in </a:t>
            </a:r>
            <a:r>
              <a:rPr lang="en-US" dirty="0"/>
              <a:t>David Patterson and John Hennessy, Computer Organization and Design, 5th edition, Morgan Kaufmann, 2014.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3523-02B2-4D60-8996-CF4B1F0D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7685-5AA5-4631-9A54-9382D8C0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5E691-1BE8-48F9-B82C-7F9D0C93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This set of slides are prepared mainly based on</a:t>
            </a:r>
          </a:p>
          <a:p>
            <a:pPr lvl="1"/>
            <a:r>
              <a:rPr lang="en-HK" dirty="0"/>
              <a:t>The slides prepared by K. </a:t>
            </a:r>
            <a:r>
              <a:rPr lang="en-HK" dirty="0" err="1"/>
              <a:t>Asanovic</a:t>
            </a:r>
            <a:r>
              <a:rPr lang="en-HK" dirty="0"/>
              <a:t> &amp; V. </a:t>
            </a:r>
            <a:r>
              <a:rPr lang="en-HK" dirty="0" err="1"/>
              <a:t>Stojanovic</a:t>
            </a:r>
            <a:r>
              <a:rPr lang="en-HK" dirty="0"/>
              <a:t> for CS61C at UC/Berkeley (</a:t>
            </a:r>
            <a:r>
              <a:rPr lang="en-US" dirty="0">
                <a:hlinkClick r:id="rId2"/>
              </a:rPr>
              <a:t>http://inst.eecs.Berkeley.edu/~cs61c/sp15</a:t>
            </a:r>
            <a:r>
              <a:rPr lang="en-HK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41E73-9AEC-42D0-A1D3-C0B954DA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895C999D-4211-4071-A731-553AD023C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Instruction Execution</a:t>
            </a:r>
            <a:endParaRPr lang="en-AU" altLang="en-US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86217E1-8761-4268-A809-461ED1316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The first two steps are the same for all instructions:</a:t>
            </a:r>
          </a:p>
          <a:p>
            <a:pPr lvl="1"/>
            <a:r>
              <a:rPr lang="en-US" altLang="en-US" dirty="0"/>
              <a:t>PC </a:t>
            </a:r>
            <a:r>
              <a:rPr lang="en-US" altLang="en-US" dirty="0">
                <a:sym typeface="Symbol" panose="05050102010706020507" pitchFamily="18" charset="2"/>
              </a:rPr>
              <a:t> instruction memory, fetch instruction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PC  PC + 4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Decode the instruction: The operation and operands (register numbers, immediate, target address)</a:t>
            </a:r>
          </a:p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Depending on the instruction class</a:t>
            </a:r>
          </a:p>
          <a:p>
            <a:pPr lvl="1" eaLnBrk="1" hangingPunct="1"/>
            <a:r>
              <a:rPr lang="en-US" altLang="en-US" dirty="0">
                <a:sym typeface="Symbol" panose="05050102010706020507" pitchFamily="18" charset="2"/>
              </a:rPr>
              <a:t>Use ALU to calculate</a:t>
            </a:r>
          </a:p>
          <a:p>
            <a:pPr lvl="2" eaLnBrk="1" hangingPunct="1"/>
            <a:r>
              <a:rPr lang="en-US" altLang="en-US" dirty="0">
                <a:sym typeface="Symbol" panose="05050102010706020507" pitchFamily="18" charset="2"/>
              </a:rPr>
              <a:t>Arithmetic-logical result</a:t>
            </a:r>
          </a:p>
          <a:p>
            <a:pPr lvl="2" eaLnBrk="1" hangingPunct="1"/>
            <a:r>
              <a:rPr lang="en-US" altLang="en-US" dirty="0">
                <a:sym typeface="Symbol" panose="05050102010706020507" pitchFamily="18" charset="2"/>
              </a:rPr>
              <a:t>Memory address for load/store</a:t>
            </a:r>
          </a:p>
          <a:p>
            <a:pPr lvl="2" eaLnBrk="1" hangingPunct="1"/>
            <a:r>
              <a:rPr lang="en-US" altLang="en-US" dirty="0">
                <a:sym typeface="Symbol" panose="05050102010706020507" pitchFamily="18" charset="2"/>
              </a:rPr>
              <a:t>Branch target address</a:t>
            </a:r>
          </a:p>
          <a:p>
            <a:pPr lvl="1" eaLnBrk="1" hangingPunct="1"/>
            <a:r>
              <a:rPr lang="en-US" altLang="en-US" dirty="0">
                <a:sym typeface="Symbol" panose="05050102010706020507" pitchFamily="18" charset="2"/>
              </a:rPr>
              <a:t>Access data memory for load/store</a:t>
            </a:r>
          </a:p>
          <a:p>
            <a:pPr lvl="1" eaLnBrk="1" hangingPunct="1"/>
            <a:r>
              <a:rPr lang="en-US" altLang="en-US" dirty="0">
                <a:sym typeface="Symbol" panose="05050102010706020507" pitchFamily="18" charset="2"/>
              </a:rPr>
              <a:t>PC  target address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C2290E-55C7-40C3-8C39-1250CC48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7BBEFB2C-6288-4D99-A920-B37A649C8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CPU Overview</a:t>
            </a:r>
            <a:endParaRPr lang="en-AU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49AB77-9000-43D7-8F55-E01AE68C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6148" name="Picture 4" descr="f04-01-P374493">
            <a:extLst>
              <a:ext uri="{FF2B5EF4-FFF2-40B4-BE49-F238E27FC236}">
                <a16:creationId xmlns:a16="http://schemas.microsoft.com/office/drawing/2014/main" id="{22968C94-35A3-491B-B9DB-85DF5F6D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31" y="1812028"/>
            <a:ext cx="7739062" cy="41925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40292-52F4-4D2A-9107-67DAA9B7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56735-27E0-4EE3-ABB6-4CA463DC2281}"/>
              </a:ext>
            </a:extLst>
          </p:cNvPr>
          <p:cNvSpPr/>
          <p:nvPr/>
        </p:nvSpPr>
        <p:spPr>
          <a:xfrm>
            <a:off x="7007838" y="3573075"/>
            <a:ext cx="922085" cy="25274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39F73-FFFE-46B9-BD78-A7E8924A4AA9}"/>
              </a:ext>
            </a:extLst>
          </p:cNvPr>
          <p:cNvSpPr/>
          <p:nvPr/>
        </p:nvSpPr>
        <p:spPr>
          <a:xfrm>
            <a:off x="5071462" y="3573075"/>
            <a:ext cx="1790380" cy="25274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AFC584-D923-47FF-BD01-2DE5FB29FE18}"/>
              </a:ext>
            </a:extLst>
          </p:cNvPr>
          <p:cNvSpPr/>
          <p:nvPr/>
        </p:nvSpPr>
        <p:spPr>
          <a:xfrm>
            <a:off x="8060551" y="3573075"/>
            <a:ext cx="1864418" cy="25274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7D2E6-CDD5-4E2B-A3A6-16EF3058769B}"/>
              </a:ext>
            </a:extLst>
          </p:cNvPr>
          <p:cNvSpPr/>
          <p:nvPr/>
        </p:nvSpPr>
        <p:spPr>
          <a:xfrm>
            <a:off x="2835371" y="3573075"/>
            <a:ext cx="2038652" cy="252740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D7FD-0D55-4340-AE01-AB3775FCA76C}"/>
              </a:ext>
            </a:extLst>
          </p:cNvPr>
          <p:cNvSpPr/>
          <p:nvPr/>
        </p:nvSpPr>
        <p:spPr>
          <a:xfrm>
            <a:off x="2182266" y="1959430"/>
            <a:ext cx="4218534" cy="1513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F6A41A-7CA6-42E6-8D95-D6F20EB4324B}"/>
              </a:ext>
            </a:extLst>
          </p:cNvPr>
          <p:cNvSpPr/>
          <p:nvPr/>
        </p:nvSpPr>
        <p:spPr>
          <a:xfrm>
            <a:off x="2182266" y="3573075"/>
            <a:ext cx="507109" cy="252740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4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>
            <a:extLst>
              <a:ext uri="{FF2B5EF4-FFF2-40B4-BE49-F238E27FC236}">
                <a16:creationId xmlns:a16="http://schemas.microsoft.com/office/drawing/2014/main" id="{2BDE7784-BA7F-4182-A5CD-49BBD145F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Multiplexers</a:t>
            </a:r>
            <a:endParaRPr lang="en-AU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BB1B6-F3B2-43CB-AD73-CF4930059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171" name="Picture 14" descr="f04-01-P374493">
            <a:extLst>
              <a:ext uri="{FF2B5EF4-FFF2-40B4-BE49-F238E27FC236}">
                <a16:creationId xmlns:a16="http://schemas.microsoft.com/office/drawing/2014/main" id="{192D5D81-3F26-40E7-93AE-61CEDF4F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8" y="1867391"/>
            <a:ext cx="7739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3">
            <a:extLst>
              <a:ext uri="{FF2B5EF4-FFF2-40B4-BE49-F238E27FC236}">
                <a16:creationId xmlns:a16="http://schemas.microsoft.com/office/drawing/2014/main" id="{FE07D19F-4E07-4DE3-A1CD-27CB942CB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626" y="3305666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Oval 4">
            <a:extLst>
              <a:ext uri="{FF2B5EF4-FFF2-40B4-BE49-F238E27FC236}">
                <a16:creationId xmlns:a16="http://schemas.microsoft.com/office/drawing/2014/main" id="{72DB6507-6F6E-49CA-B5C0-36F736F3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514" y="1505441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Line 6">
            <a:extLst>
              <a:ext uri="{FF2B5EF4-FFF2-40B4-BE49-F238E27FC236}">
                <a16:creationId xmlns:a16="http://schemas.microsoft.com/office/drawing/2014/main" id="{50EA9BA7-2822-4E7D-ACA8-8B1A7E5FD5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5413" y="1794365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7176" name="Arc 7">
            <a:extLst>
              <a:ext uri="{FF2B5EF4-FFF2-40B4-BE49-F238E27FC236}">
                <a16:creationId xmlns:a16="http://schemas.microsoft.com/office/drawing/2014/main" id="{CDF6F0DD-6EEC-4878-9AFE-405997A5E354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595414" y="2010265"/>
            <a:ext cx="287337" cy="215900"/>
          </a:xfrm>
          <a:custGeom>
            <a:avLst/>
            <a:gdLst>
              <a:gd name="T0" fmla="*/ 0 w 21600"/>
              <a:gd name="T1" fmla="*/ 0 h 21600"/>
              <a:gd name="T2" fmla="*/ 676401908 w 21600"/>
              <a:gd name="T3" fmla="*/ 215600141 h 21600"/>
              <a:gd name="T4" fmla="*/ 0 w 21600"/>
              <a:gd name="T5" fmla="*/ 21560014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7177" name="Line 8">
            <a:extLst>
              <a:ext uri="{FF2B5EF4-FFF2-40B4-BE49-F238E27FC236}">
                <a16:creationId xmlns:a16="http://schemas.microsoft.com/office/drawing/2014/main" id="{5AA22274-C753-4660-ABAA-C8552878F4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9601" y="3594590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7178" name="Arc 9">
            <a:extLst>
              <a:ext uri="{FF2B5EF4-FFF2-40B4-BE49-F238E27FC236}">
                <a16:creationId xmlns:a16="http://schemas.microsoft.com/office/drawing/2014/main" id="{F3EAEAEE-E6A4-4C2B-95E6-A6E59A4DA6ED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7619600" y="3810490"/>
            <a:ext cx="287338" cy="215900"/>
          </a:xfrm>
          <a:custGeom>
            <a:avLst/>
            <a:gdLst>
              <a:gd name="T0" fmla="*/ 0 w 21600"/>
              <a:gd name="T1" fmla="*/ 0 h 21600"/>
              <a:gd name="T2" fmla="*/ 676411499 w 21600"/>
              <a:gd name="T3" fmla="*/ 215600141 h 21600"/>
              <a:gd name="T4" fmla="*/ 0 w 21600"/>
              <a:gd name="T5" fmla="*/ 21560014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7179" name="Oval 10">
            <a:extLst>
              <a:ext uri="{FF2B5EF4-FFF2-40B4-BE49-F238E27FC236}">
                <a16:creationId xmlns:a16="http://schemas.microsoft.com/office/drawing/2014/main" id="{00BD63EF-F3AC-4AEC-900C-BA6A3AB8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951" y="4891577"/>
            <a:ext cx="936625" cy="8651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Line 11">
            <a:extLst>
              <a:ext uri="{FF2B5EF4-FFF2-40B4-BE49-F238E27FC236}">
                <a16:creationId xmlns:a16="http://schemas.microsoft.com/office/drawing/2014/main" id="{A6141760-2468-41AE-87F3-BF2CFC562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876" y="5107477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7181" name="Arc 12">
            <a:extLst>
              <a:ext uri="{FF2B5EF4-FFF2-40B4-BE49-F238E27FC236}">
                <a16:creationId xmlns:a16="http://schemas.microsoft.com/office/drawing/2014/main" id="{6B3BD3FE-5AA7-4CBA-BD4C-AC53140504F6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7146526" y="5323378"/>
            <a:ext cx="144463" cy="288925"/>
          </a:xfrm>
          <a:custGeom>
            <a:avLst/>
            <a:gdLst>
              <a:gd name="T0" fmla="*/ 0 w 21600"/>
              <a:gd name="T1" fmla="*/ 0 h 21600"/>
              <a:gd name="T2" fmla="*/ 43218030 w 21600"/>
              <a:gd name="T3" fmla="*/ 691479244 h 21600"/>
              <a:gd name="T4" fmla="*/ 0 w 21600"/>
              <a:gd name="T5" fmla="*/ 69147924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7182" name="Rectangle 13">
            <a:extLst>
              <a:ext uri="{FF2B5EF4-FFF2-40B4-BE49-F238E27FC236}">
                <a16:creationId xmlns:a16="http://schemas.microsoft.com/office/drawing/2014/main" id="{9C0E1444-741D-4194-9810-36BCD2767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001" y="1507028"/>
            <a:ext cx="3527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dirty="0">
                <a:latin typeface="+mn-lt"/>
              </a:rPr>
              <a:t>Can’t just join wires together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altLang="en-US" sz="2400" dirty="0">
                <a:latin typeface="+mn-lt"/>
              </a:rPr>
              <a:t>Use multiplexers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EDB1C-23A5-4F87-AE56-A24D32C1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83CEAEBF-39CD-4551-A663-C598D995F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</a:t>
            </a:r>
            <a:endParaRPr lang="en-AU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0B17FD-CD7D-4C68-842B-C19AE40FB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8195" name="Picture 5" descr="f04-02-P374493">
            <a:extLst>
              <a:ext uri="{FF2B5EF4-FFF2-40B4-BE49-F238E27FC236}">
                <a16:creationId xmlns:a16="http://schemas.microsoft.com/office/drawing/2014/main" id="{B0CF90B9-C319-405F-AE01-BBE6CDE6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94" y="322404"/>
            <a:ext cx="7695246" cy="57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F7159-FA50-4514-94DA-BBB77D53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1BC0BD46-726A-4252-9276-6BC53552F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Datapath</a:t>
            </a:r>
            <a:endParaRPr lang="en-AU" altLang="en-US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76867DB-A193-4468-A16F-04A8AD7CA2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Datapath</a:t>
            </a:r>
          </a:p>
          <a:p>
            <a:pPr lvl="1" eaLnBrk="1" hangingPunct="1"/>
            <a:r>
              <a:rPr lang="en-US" altLang="en-US"/>
              <a:t>Elements that process data and addresses</a:t>
            </a:r>
            <a:br>
              <a:rPr lang="en-US" altLang="en-US"/>
            </a:br>
            <a:r>
              <a:rPr lang="en-US" altLang="en-US"/>
              <a:t>in the CPU</a:t>
            </a:r>
          </a:p>
          <a:p>
            <a:pPr lvl="2" eaLnBrk="1" hangingPunct="1"/>
            <a:r>
              <a:rPr lang="en-US" altLang="en-US"/>
              <a:t>Registers, ALUs, mux’s, memories, …</a:t>
            </a:r>
          </a:p>
          <a:p>
            <a:pPr eaLnBrk="1" hangingPunct="1"/>
            <a:r>
              <a:rPr lang="en-US" altLang="en-US"/>
              <a:t>We will build a MIPS datapath incrementally</a:t>
            </a:r>
          </a:p>
          <a:p>
            <a:pPr lvl="1" eaLnBrk="1" hangingPunct="1"/>
            <a:r>
              <a:rPr lang="en-US" altLang="en-US"/>
              <a:t>Refining the overview design</a:t>
            </a:r>
            <a:endParaRPr lang="en-AU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29205-9204-4210-9221-ADEF584F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359298AA-4440-4A5E-A835-8013F39B2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Instruction Fetching</a:t>
            </a:r>
            <a:endParaRPr lang="en-AU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308C6F-86D3-4F48-8FD1-508E1D1E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4886632" cy="4527755"/>
          </a:xfrm>
        </p:spPr>
        <p:txBody>
          <a:bodyPr/>
          <a:lstStyle/>
          <a:p>
            <a:r>
              <a:rPr lang="en-HK" dirty="0"/>
              <a:t>Program counter</a:t>
            </a:r>
          </a:p>
          <a:p>
            <a:r>
              <a:rPr lang="en-HK" dirty="0"/>
              <a:t>Adder</a:t>
            </a:r>
          </a:p>
          <a:p>
            <a:r>
              <a:rPr lang="en-HK" dirty="0"/>
              <a:t>Instruction memory</a:t>
            </a:r>
          </a:p>
          <a:p>
            <a:r>
              <a:rPr lang="en-HK" dirty="0"/>
              <a:t>Which one(s) is combinational / sequential circuit?</a:t>
            </a:r>
          </a:p>
          <a:p>
            <a:r>
              <a:rPr lang="en-HK" dirty="0"/>
              <a:t>Do they need control signal?</a:t>
            </a: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AEEAEA29-B081-4029-A0DB-B6B001ABB052}"/>
              </a:ext>
            </a:extLst>
          </p:cNvPr>
          <p:cNvSpPr>
            <a:spLocks/>
          </p:cNvSpPr>
          <p:nvPr/>
        </p:nvSpPr>
        <p:spPr bwMode="auto">
          <a:xfrm>
            <a:off x="4124008" y="4437063"/>
            <a:ext cx="914400" cy="609600"/>
          </a:xfrm>
          <a:prstGeom prst="borderCallout1">
            <a:avLst>
              <a:gd name="adj1" fmla="val 18750"/>
              <a:gd name="adj2" fmla="val 108333"/>
              <a:gd name="adj3" fmla="val -16667"/>
              <a:gd name="adj4" fmla="val 1713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32-bit register</a:t>
            </a:r>
            <a:endParaRPr lang="en-AU" altLang="en-US"/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E66E9A24-0A61-412A-8D1A-AA9FB19D9665}"/>
              </a:ext>
            </a:extLst>
          </p:cNvPr>
          <p:cNvSpPr>
            <a:spLocks/>
          </p:cNvSpPr>
          <p:nvPr/>
        </p:nvSpPr>
        <p:spPr bwMode="auto">
          <a:xfrm>
            <a:off x="10615931" y="3860800"/>
            <a:ext cx="1439863" cy="863600"/>
          </a:xfrm>
          <a:prstGeom prst="borderCallout1">
            <a:avLst>
              <a:gd name="adj1" fmla="val 13236"/>
              <a:gd name="adj2" fmla="val -5292"/>
              <a:gd name="adj3" fmla="val -41912"/>
              <a:gd name="adj4" fmla="val -5545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Increment by 4 for next instruction</a:t>
            </a:r>
            <a:endParaRPr lang="en-AU" altLang="en-US"/>
          </a:p>
        </p:txBody>
      </p:sp>
      <p:pic>
        <p:nvPicPr>
          <p:cNvPr id="15366" name="Picture 6" descr="f04-06-P374493">
            <a:extLst>
              <a:ext uri="{FF2B5EF4-FFF2-40B4-BE49-F238E27FC236}">
                <a16:creationId xmlns:a16="http://schemas.microsoft.com/office/drawing/2014/main" id="{ACC782B6-5C47-449C-AE0A-CAAA6693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55" y="1628776"/>
            <a:ext cx="5143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83900-AED6-4ED5-9DDF-F5C0CB48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12969</TotalTime>
  <Words>1684</Words>
  <Application>Microsoft Office PowerPoint</Application>
  <PresentationFormat>Widescreen</PresentationFormat>
  <Paragraphs>416</Paragraphs>
  <Slides>39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Courier</vt:lpstr>
      <vt:lpstr>Arial</vt:lpstr>
      <vt:lpstr>Courier New</vt:lpstr>
      <vt:lpstr>Garamond</vt:lpstr>
      <vt:lpstr>Lucida Console</vt:lpstr>
      <vt:lpstr>Rockwell</vt:lpstr>
      <vt:lpstr>Rockwell Condensed</vt:lpstr>
      <vt:lpstr>Symbol</vt:lpstr>
      <vt:lpstr>Times New Roman</vt:lpstr>
      <vt:lpstr>Wingdings</vt:lpstr>
      <vt:lpstr>Wood Type</vt:lpstr>
      <vt:lpstr>7. Building datapath</vt:lpstr>
      <vt:lpstr>Goals of this lecture</vt:lpstr>
      <vt:lpstr>Instruction Processing</vt:lpstr>
      <vt:lpstr>Instruction Execution</vt:lpstr>
      <vt:lpstr>CPU Overview</vt:lpstr>
      <vt:lpstr>Multiplexers</vt:lpstr>
      <vt:lpstr>Control</vt:lpstr>
      <vt:lpstr>Building a Datapath</vt:lpstr>
      <vt:lpstr>Instruction Fetching</vt:lpstr>
      <vt:lpstr>R-Format Instructions</vt:lpstr>
      <vt:lpstr>Load/Store Instructions (I format)</vt:lpstr>
      <vt:lpstr>Branch Instructions (I format) 1/2</vt:lpstr>
      <vt:lpstr>Branch Instructions 2/2</vt:lpstr>
      <vt:lpstr>Composing the Elements</vt:lpstr>
      <vt:lpstr>R-format/Load/Store Datapath 1/2</vt:lpstr>
      <vt:lpstr>R-format/Load/Store Datapath 2/2</vt:lpstr>
      <vt:lpstr>Full Datapath for R-format, load/store and branch</vt:lpstr>
      <vt:lpstr>A simple implementation scheme</vt:lpstr>
      <vt:lpstr>ALU Control (from a Simple ALU) 1/4</vt:lpstr>
      <vt:lpstr>ALU Control 2/4</vt:lpstr>
      <vt:lpstr>ALU Control 3/4</vt:lpstr>
      <vt:lpstr>ALU control 4/4</vt:lpstr>
      <vt:lpstr>Review question</vt:lpstr>
      <vt:lpstr>Other seven control signals</vt:lpstr>
      <vt:lpstr>Instruction decoding</vt:lpstr>
      <vt:lpstr>Instruction decoding</vt:lpstr>
      <vt:lpstr>PowerPoint Presentation</vt:lpstr>
      <vt:lpstr>Data path for R-format instructions</vt:lpstr>
      <vt:lpstr>PowerPoint Presentation</vt:lpstr>
      <vt:lpstr>Data path for load instruction</vt:lpstr>
      <vt:lpstr>PowerPoint Presentation</vt:lpstr>
      <vt:lpstr>Data path for Branch-on-Equal Instruction</vt:lpstr>
      <vt:lpstr>PowerPoint Presentation</vt:lpstr>
      <vt:lpstr>Review question</vt:lpstr>
      <vt:lpstr>Review question</vt:lpstr>
      <vt:lpstr>Performance Issues</vt:lpstr>
      <vt:lpstr>Conclusions</vt:lpstr>
      <vt:lpstr>Reading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Course Introduction</dc:title>
  <dc:creator>Rocky Chang</dc:creator>
  <cp:lastModifiedBy>Rocky Chang</cp:lastModifiedBy>
  <cp:revision>257</cp:revision>
  <dcterms:created xsi:type="dcterms:W3CDTF">2017-08-25T07:41:56Z</dcterms:created>
  <dcterms:modified xsi:type="dcterms:W3CDTF">2017-11-06T14:43:41Z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