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10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21.xml" ContentType="application/vnd.openxmlformats-officedocument.presentationml.notesSlide+xml"/>
  <Override PartName="/ppt/ink/ink4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9" r:id="rId1"/>
  </p:sldMasterIdLst>
  <p:notesMasterIdLst>
    <p:notesMasterId r:id="rId52"/>
  </p:notesMasterIdLst>
  <p:handoutMasterIdLst>
    <p:handoutMasterId r:id="rId53"/>
  </p:handoutMasterIdLst>
  <p:sldIdLst>
    <p:sldId id="261" r:id="rId2"/>
    <p:sldId id="262" r:id="rId3"/>
    <p:sldId id="401" r:id="rId4"/>
    <p:sldId id="402" r:id="rId5"/>
    <p:sldId id="403" r:id="rId6"/>
    <p:sldId id="478" r:id="rId7"/>
    <p:sldId id="404" r:id="rId8"/>
    <p:sldId id="405" r:id="rId9"/>
    <p:sldId id="407" r:id="rId10"/>
    <p:sldId id="408" r:id="rId11"/>
    <p:sldId id="479" r:id="rId12"/>
    <p:sldId id="429" r:id="rId13"/>
    <p:sldId id="430" r:id="rId14"/>
    <p:sldId id="433" r:id="rId15"/>
    <p:sldId id="434" r:id="rId16"/>
    <p:sldId id="435" r:id="rId17"/>
    <p:sldId id="436" r:id="rId18"/>
    <p:sldId id="437" r:id="rId19"/>
    <p:sldId id="480" r:id="rId20"/>
    <p:sldId id="439" r:id="rId21"/>
    <p:sldId id="416" r:id="rId22"/>
    <p:sldId id="438" r:id="rId23"/>
    <p:sldId id="440" r:id="rId24"/>
    <p:sldId id="481" r:id="rId25"/>
    <p:sldId id="443" r:id="rId26"/>
    <p:sldId id="452" r:id="rId27"/>
    <p:sldId id="455" r:id="rId28"/>
    <p:sldId id="453" r:id="rId29"/>
    <p:sldId id="454" r:id="rId30"/>
    <p:sldId id="457" r:id="rId31"/>
    <p:sldId id="458" r:id="rId32"/>
    <p:sldId id="456" r:id="rId33"/>
    <p:sldId id="459" r:id="rId34"/>
    <p:sldId id="460" r:id="rId35"/>
    <p:sldId id="462" r:id="rId36"/>
    <p:sldId id="463" r:id="rId37"/>
    <p:sldId id="465" r:id="rId38"/>
    <p:sldId id="477" r:id="rId39"/>
    <p:sldId id="467" r:id="rId40"/>
    <p:sldId id="468" r:id="rId41"/>
    <p:sldId id="469" r:id="rId42"/>
    <p:sldId id="474" r:id="rId43"/>
    <p:sldId id="471" r:id="rId44"/>
    <p:sldId id="472" r:id="rId45"/>
    <p:sldId id="475" r:id="rId46"/>
    <p:sldId id="482" r:id="rId47"/>
    <p:sldId id="399" r:id="rId48"/>
    <p:sldId id="364" r:id="rId49"/>
    <p:sldId id="299" r:id="rId50"/>
    <p:sldId id="294" r:id="rId5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0041" autoAdjust="0"/>
  </p:normalViewPr>
  <p:slideViewPr>
    <p:cSldViewPr snapToGrid="0">
      <p:cViewPr varScale="1">
        <p:scale>
          <a:sx n="56" d="100"/>
          <a:sy n="56" d="100"/>
        </p:scale>
        <p:origin x="1002" y="75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966"/>
    </p:cViewPr>
  </p:sorterViewPr>
  <p:notesViewPr>
    <p:cSldViewPr snapToGrid="0">
      <p:cViewPr varScale="1">
        <p:scale>
          <a:sx n="49" d="100"/>
          <a:sy n="49" d="100"/>
        </p:scale>
        <p:origin x="2733" y="3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24T04:30:48.30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24333 19158,'0'0,"0"0,0 0,0 0,0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1040" units="cm"/>
          <inkml:channel name="Y" type="integer" max="17460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4T04:28:37.3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0 5606 127 391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416" units="cm"/>
          <inkml:channel name="Y" type="integer" max="6984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17-10-24T00:50:42.3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19725 3597 0,'0'0'15,"0"0"-15,0 0 16,0 0 15,0 0-31,0 0 16,0 0 0,0 0-1</inkml:trace>
  <inkml:trace contextRef="#ctx0" brushRef="#br0" timeOffset="38203.7418">19041 0 0,'0'0'0,"0"0"15,163 9 1,-113 0-1,-9-9 1,-14 5 0</inkml:trace>
  <inkml:trace contextRef="#ctx0" brushRef="#br0" timeOffset="39922.8304">20387 1157 0</inkml:trace>
  <inkml:trace contextRef="#ctx0" brushRef="#br0" timeOffset="40069.9561">20560 1306 0,'0'0'0</inkml:trace>
  <inkml:trace contextRef="#ctx0" brushRef="#br0" timeOffset="81901.2877">23439 1370 0</inkml:trace>
  <inkml:trace contextRef="#ctx0" brushRef="#br0" timeOffset="87460.6747">18959 8432 0,'0'0'16,"0"0"-1,0 0 1,0 0 0</inkml:trace>
  <inkml:trace contextRef="#ctx0" brushRef="#br0" timeOffset="88524.9166">29968 12541 0</inkml:trace>
  <inkml:trace contextRef="#ctx0" brushRef="#br0" timeOffset="109643.1943">25706 5964 0</inkml:trace>
  <inkml:trace contextRef="#ctx0" brushRef="#br0" timeOffset="142227.59">26572 15108 0,'0'0'0</inkml:trace>
  <inkml:trace contextRef="#ctx0" brushRef="#br0" timeOffset="159278.8746">22559 10877 0,'0'0'0,"0"0"16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416" units="cm"/>
          <inkml:channel name="Y" type="integer" max="6984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17-10-24T00:50:38.22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6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1" timeString="2017-10-24T04:29:19.276"/>
    </inkml:context>
    <inkml:brush xml:id="br1">
      <inkml:brushProperty name="width" value="0.025" units="cm"/>
      <inkml:brushProperty name="height" value="0.025" units="cm"/>
    </inkml:brush>
  </inkml:definitions>
  <inkml:trace contextRef="#ctx0" brushRef="#br0">20475 1452 0,'0'0'15,"0"0"17,0 0-32</inkml:trace>
  <inkml:trace contextRef="#ctx0" brushRef="#br0" timeOffset="556797">30718 12010 0</inkml:trace>
  <inkml:trace contextRef="#ctx0" brushRef="#br0" timeOffset="561203.5188">16308 0 0,'0'0'0,"0"0"16,0 0-1,0 0 1,0 0 15,0 0-31,0 0 16</inkml:trace>
  <inkml:trace contextRef="#ctx0" brushRef="#br0" timeOffset="564557.7007">26229 8083 0,'0'0'16,"0"0"-16,0 0 31</inkml:trace>
  <inkml:trace contextRef="#ctx0" brushRef="#br0" timeOffset="667962.5918">29190 7593 0</inkml:trace>
  <inkml:trace contextRef="#ctx0" brushRef="#br0" timeOffset="714520.1386">28261 7765 0,'0'0'16,"0"0"-16</inkml:trace>
  <inkml:trace contextRef="#ctx1" brushRef="#br1">26094 6452 8623,'12'0'53,"12"0"43</inkml:trace>
  <inkml:trace contextRef="#ctx1" brushRef="#br1" timeOffset="-150.1328">26771 6333 8836,'24'0'160,"-24"0"-48,-24 0-32</inkml:trace>
  <inkml:trace contextRef="#ctx1" brushRef="#br1" timeOffset="-152.1328">26771 6333 9188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en-US" smtClean="0"/>
              <a:t>10/19/2017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430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58788" y="722313"/>
            <a:ext cx="6396037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5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60890"/>
            <a:ext cx="5360988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567" tIns="47784" rIns="95567" bIns="47784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7879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58788" y="722313"/>
            <a:ext cx="6396037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56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60890"/>
            <a:ext cx="5360988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567" tIns="47784" rIns="95567" bIns="47784"/>
          <a:lstStyle/>
          <a:p>
            <a:r>
              <a:rPr lang="en-US" dirty="0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8701524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40963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6756408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6398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3970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D30F2-81E3-407C-8378-4B613BC01616}" type="slidenum">
              <a:rPr lang="zh-TW" altLang="en-GB" smtClean="0"/>
              <a:pPr/>
              <a:t>31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35155952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D30F2-81E3-407C-8378-4B613BC01616}" type="slidenum">
              <a:rPr lang="zh-TW" altLang="en-GB" smtClean="0"/>
              <a:pPr/>
              <a:t>33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42718393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HK" dirty="0" smtClean="0"/>
                  <a:t>The product</a:t>
                </a:r>
                <a:r>
                  <a:rPr lang="en-HK" baseline="0" dirty="0" smtClean="0"/>
                  <a:t> of sum is more complicated. It first find all the sums, and they “multiply” them together.  The process is actually a dual process compared to the SOP process.  Firstly, we are looking at all the 0 entries of F.  For each individual input X, if it is 0, we use X, if it is 1 we use negation of it. </a:t>
                </a:r>
              </a:p>
              <a:p>
                <a:r>
                  <a:rPr lang="en-HK" baseline="0" dirty="0" smtClean="0"/>
                  <a:t>This expression may not make logical sense yet. But, this where the name POS comes from.</a:t>
                </a:r>
              </a:p>
              <a:p>
                <a:endParaRPr lang="en-HK" baseline="0" dirty="0" smtClean="0"/>
              </a:p>
              <a:p>
                <a:pPr marL="0" indent="0">
                  <a:buNone/>
                </a:pPr>
                <a:r>
                  <a:rPr lang="en-HK" baseline="0" dirty="0" smtClean="0"/>
                  <a:t>If we use the involution property, we will get </a:t>
                </a:r>
                <a:endParaRPr lang="en-HK" sz="12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120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𝐹=((𝐴+𝐵+𝐶)) ̿⋅((𝐴+𝐵+𝐶 ̅)) ̿⋅((𝐴+𝐵 ̅+𝐶)) ̿⋅((𝐴 ̅+𝐵+𝐶)) ̿</a:t>
                </a:r>
                <a:endParaRPr lang="en-US" dirty="0" smtClean="0"/>
              </a:p>
              <a:p>
                <a:pPr marL="0" indent="0">
                  <a:buNone/>
                </a:pPr>
                <a:endParaRPr lang="en-HK" dirty="0" smtClean="0"/>
              </a:p>
              <a:p>
                <a:pPr marL="0" indent="0">
                  <a:buNone/>
                </a:pPr>
                <a:r>
                  <a:rPr lang="en-HK" dirty="0" smtClean="0"/>
                  <a:t>If</a:t>
                </a:r>
                <a:r>
                  <a:rPr lang="en-HK" baseline="0" dirty="0" smtClean="0"/>
                  <a:t> we apply the </a:t>
                </a:r>
                <a:r>
                  <a:rPr lang="en-HK" baseline="0" dirty="0" err="1" smtClean="0"/>
                  <a:t>DeMorgen’s</a:t>
                </a:r>
                <a:r>
                  <a:rPr lang="en-HK" baseline="0" dirty="0" smtClean="0"/>
                  <a:t> property, we will get the last expression:</a:t>
                </a:r>
              </a:p>
              <a:p>
                <a:pPr marL="0" indent="0">
                  <a:buNone/>
                </a:pPr>
                <a:r>
                  <a:rPr lang="en-US" sz="1200" i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𝐹=</a:t>
                </a:r>
                <a:r>
                  <a:rPr lang="en-US" sz="120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(𝐴 ̅𝐵 ̅𝐶 ̅ ) ̅⋅ (𝐴 ̅𝐵 ̅𝐶) ̅⋅ (𝐴 ̅𝐵𝐶 ̅ ) ̅⋅ (𝐴𝐵 ̅𝐶 ̅ ) ̅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HK" dirty="0" smtClean="0"/>
                  <a:t>This expression actually says:</a:t>
                </a:r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dirty="0" smtClean="0"/>
                  <a:t>F </a:t>
                </a:r>
                <a:r>
                  <a:rPr lang="en-US" altLang="zh-CN" sz="1200" dirty="0" smtClean="0"/>
                  <a:t>=  NOT(Item0) AND NOT(Item 1) AND NOT(Item 2) AND NOT(Item 4)</a:t>
                </a:r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HK" altLang="zh-TW" sz="1200" dirty="0" smtClean="0">
                  <a:solidFill>
                    <a:srgbClr val="CC0000"/>
                  </a:solidFill>
                </a:endParaRPr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HK" altLang="zh-TW" sz="1200" dirty="0" smtClean="0">
                    <a:solidFill>
                      <a:srgbClr val="CC0000"/>
                    </a:solidFill>
                  </a:rPr>
                  <a:t>Basically,</a:t>
                </a:r>
                <a:r>
                  <a:rPr lang="en-HK" altLang="zh-TW" sz="1200" baseline="0" dirty="0" smtClean="0">
                    <a:solidFill>
                      <a:srgbClr val="CC0000"/>
                    </a:solidFill>
                  </a:rPr>
                  <a:t> this one excludes all the 0 cases of F, and thus, logically is equivalent to the rest of them which are all the 1’s. </a:t>
                </a:r>
                <a:endParaRPr lang="en-US" altLang="zh-TW" sz="1200" dirty="0" smtClean="0">
                  <a:solidFill>
                    <a:srgbClr val="CC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D30F2-81E3-407C-8378-4B613BC01616}" type="slidenum">
              <a:rPr lang="zh-TW" altLang="en-GB" smtClean="0"/>
              <a:pPr/>
              <a:t>35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40817594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D30F2-81E3-407C-8378-4B613BC01616}" type="slidenum">
              <a:rPr lang="zh-TW" altLang="en-GB" smtClean="0"/>
              <a:pPr/>
              <a:t>36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6319917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79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5939" y="4341813"/>
            <a:ext cx="5910262" cy="4116387"/>
          </a:xfrm>
          <a:noFill/>
        </p:spPr>
        <p:txBody>
          <a:bodyPr wrap="square" lIns="90475" tIns="44444" rIns="90475" bIns="44444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2531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00050" y="585788"/>
            <a:ext cx="6070600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321891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3717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01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76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052562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96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933903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EBCB8B-FAA5-3B47-87E3-416EDB1B4713}" type="slidenum">
              <a:rPr lang="en-US"/>
              <a:pPr/>
              <a:t>9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319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1747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714053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888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58788" y="722313"/>
            <a:ext cx="6396037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19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60890"/>
            <a:ext cx="5360988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567" tIns="47784" rIns="95567" bIns="47784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2950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58788" y="722313"/>
            <a:ext cx="6396037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19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60890"/>
            <a:ext cx="5360988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567" tIns="47784" rIns="95567" bIns="47784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70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8AB38-F6CF-4584-9ADC-617CEC41BF3F}" type="datetime1">
              <a:rPr lang="en-US" smtClean="0"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94B1815-6637-45FE-90CA-56F049C75EA0}"/>
              </a:ext>
            </a:extLst>
          </p:cNvPr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512A57B-691B-4819-B1EF-A72D8B13F573}"/>
                </a:ext>
              </a:extLst>
            </p:cNvPr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BD37A89-7017-4ABA-9525-67C4EA4E558F}"/>
                </a:ext>
              </a:extLst>
            </p:cNvPr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7EEA86D-DAA8-46C2-A4DF-92F328305825}"/>
                </a:ext>
              </a:extLst>
            </p:cNvPr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77F80B7-A4C9-490A-ABB7-0532CBC59E40}"/>
                </a:ext>
              </a:extLst>
            </p:cNvPr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BDEA8D0-8118-4B29-A1B7-E61AF74813A3}"/>
                </a:ext>
              </a:extLst>
            </p:cNvPr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AD413C8-60CD-4B2D-BE96-5AB487D63E6B}"/>
                </a:ext>
              </a:extLst>
            </p:cNvPr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23CF422-0626-47DC-9D82-29A2E6E2D4BC}"/>
                </a:ext>
              </a:extLst>
            </p:cNvPr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79EBC75-5C4C-40AA-A3D8-B53B3056D538}"/>
                </a:ext>
              </a:extLst>
            </p:cNvPr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11EA4D8-DC81-45A2-8961-6BF53A00265C}"/>
                </a:ext>
              </a:extLst>
            </p:cNvPr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510FD8C-F934-49A0-970A-EFC8370FD079}"/>
                </a:ext>
              </a:extLst>
            </p:cNvPr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6E0D79E-1DBD-4CBD-A380-79808BCECED9}"/>
                </a:ext>
              </a:extLst>
            </p:cNvPr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3D00827-EEC8-4CB0-86E8-974EE80A03B9}"/>
                </a:ext>
              </a:extLst>
            </p:cNvPr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FDAE016-E5E5-4823-B309-9AC4B3058961}"/>
                </a:ext>
              </a:extLst>
            </p:cNvPr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06BD079-2FB5-4183-ADE9-05A54F2F8B32}"/>
                </a:ext>
              </a:extLst>
            </p:cNvPr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52E76A1-BFFE-4B70-A631-B03ACF4EB470}"/>
                </a:ext>
              </a:extLst>
            </p:cNvPr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70F9C64-03F4-4601-8586-B770165CCC35}"/>
                </a:ext>
              </a:extLst>
            </p:cNvPr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FA7DFDD3-8B2A-4DB9-A206-5DB00F8D669F}"/>
                </a:ext>
              </a:extLst>
            </p:cNvPr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122D5D28-2D90-49A6-8F45-8A65E7AD2FAE}"/>
                  </a:ext>
                </a:extLst>
              </p:cNvPr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B36D35C7-A7EB-43A9-A7BC-020C80D7CF6E}"/>
                  </a:ext>
                </a:extLst>
              </p:cNvPr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B96EB555-B42B-42AC-98D3-CDC6C7F64A99}"/>
                  </a:ext>
                </a:extLst>
              </p:cNvPr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DBE062FB-6B80-48B3-AD8C-E549CA68F29B}"/>
                  </a:ext>
                </a:extLst>
              </p:cNvPr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4A21FB15-1F2A-4916-87DE-AC7F128BF147}"/>
                  </a:ext>
                </a:extLst>
              </p:cNvPr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E1DDF8BD-838C-4289-AF5B-6BDCA2D280AB}"/>
                  </a:ext>
                </a:extLst>
              </p:cNvPr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2614D71A-D061-44CE-96DA-912186C7D01A}"/>
                    </a:ext>
                  </a:extLst>
                </p:cNvPr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621A827C-1C7A-414F-8897-8375A9B01CB9}"/>
                    </a:ext>
                  </a:extLst>
                </p:cNvPr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EBB71C06-6750-41E2-B5F4-5FF21E032B85}"/>
                    </a:ext>
                  </a:extLst>
                </p:cNvPr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D7564B25-C7CA-4269-8F17-1419391D48A1}"/>
                    </a:ext>
                  </a:extLst>
                </p:cNvPr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48BD3809-AECB-43F6-A036-45AFEAA34A72}"/>
                    </a:ext>
                  </a:extLst>
                </p:cNvPr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5FC5ADAF-76DB-492B-8C7D-4365B4041700}"/>
                  </a:ext>
                </a:extLst>
              </p:cNvPr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E4DAA5F8-C119-4EB0-9729-365FD010705D}"/>
                  </a:ext>
                </a:extLst>
              </p:cNvPr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67773776-3DA9-4205-B259-6BF7194EF9ED}"/>
                  </a:ext>
                </a:extLst>
              </p:cNvPr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C2F0EF13-ABEC-4D29-8ABA-2A81BC3A54BB}"/>
                  </a:ext>
                </a:extLst>
              </p:cNvPr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D57EEDF9-FE49-47C3-99F8-92CD429FA3FE}"/>
                  </a:ext>
                </a:extLst>
              </p:cNvPr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6FF0B4A-8450-42F1-A1E8-E4196F32AB1C}"/>
                </a:ext>
              </a:extLst>
            </p:cNvPr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0D30B583-C0AF-40EB-A683-D2AC73253A74}"/>
                  </a:ext>
                </a:extLst>
              </p:cNvPr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54B31CCC-C31C-4B5B-889D-B2EF1ABBC2D8}"/>
                  </a:ext>
                </a:extLst>
              </p:cNvPr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4E09BDF1-44FD-4315-997A-83AC6C4F1367}"/>
                  </a:ext>
                </a:extLst>
              </p:cNvPr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71B49990-71FC-432A-ACDB-697E9FCB400C}"/>
                  </a:ext>
                </a:extLst>
              </p:cNvPr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5FFF154B-6F5D-4AE2-95E5-ECD9335C2F20}"/>
                  </a:ext>
                </a:extLst>
              </p:cNvPr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8350D6E9-A120-421F-90DC-76509E448A91}"/>
                  </a:ext>
                </a:extLst>
              </p:cNvPr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F2BD728F-0A3D-477E-ABE8-86F314BBDFD8}"/>
                    </a:ext>
                  </a:extLst>
                </p:cNvPr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C307B97E-B006-4924-9B0C-0A08FF7259F0}"/>
                    </a:ext>
                  </a:extLst>
                </p:cNvPr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64DA0FDB-2771-4084-9D04-017E8A81C323}"/>
                    </a:ext>
                  </a:extLst>
                </p:cNvPr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A12E1152-FEEF-4727-BC61-0ADBEE4F4803}"/>
                    </a:ext>
                  </a:extLst>
                </p:cNvPr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CE5F5086-6FC9-4388-AA5B-6578A8E4CB1A}"/>
                    </a:ext>
                  </a:extLst>
                </p:cNvPr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107229A7-E035-42F1-9FAF-8812BCE4E7B5}"/>
                  </a:ext>
                </a:extLst>
              </p:cNvPr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27E9BBE6-978A-434E-ACED-22B8A32B89E2}"/>
                  </a:ext>
                </a:extLst>
              </p:cNvPr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6F7F19BA-64A0-4E6B-A774-E8CE9A1548EB}"/>
                  </a:ext>
                </a:extLst>
              </p:cNvPr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157B368F-E99C-4336-ACE4-A2655AC91A5F}"/>
                  </a:ext>
                </a:extLst>
              </p:cNvPr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CB70EF63-34A6-4F1F-9001-326D8DDFBEF6}"/>
                  </a:ext>
                </a:extLst>
              </p:cNvPr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9FE81AE-F731-48CC-AB72-DB01EB3D13B0}"/>
              </a:ext>
            </a:extLst>
          </p:cNvPr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75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1115-3C9A-419A-9622-6ACA43CE92A3}" type="datetime1">
              <a:rPr lang="en-US" smtClean="0"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35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1563F-0E19-425F-9446-33F1442B8C0B}" type="datetime1">
              <a:rPr lang="en-US" smtClean="0"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87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2AC0B-BFEE-4556-8356-51B9476AA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838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Online Image Placeholder 2">
            <a:extLst>
              <a:ext uri="{FF2B5EF4-FFF2-40B4-BE49-F238E27FC236}">
                <a16:creationId xmlns:a16="http://schemas.microsoft.com/office/drawing/2014/main" id="{79401D11-F4F5-46D2-A684-9053EB033262}"/>
              </a:ext>
            </a:extLst>
          </p:cNvPr>
          <p:cNvSpPr>
            <a:spLocks noGrp="1"/>
          </p:cNvSpPr>
          <p:nvPr>
            <p:ph type="clipArt" sz="half" idx="1"/>
          </p:nvPr>
        </p:nvSpPr>
        <p:spPr>
          <a:xfrm>
            <a:off x="914400" y="1752600"/>
            <a:ext cx="5080000" cy="4343400"/>
          </a:xfrm>
        </p:spPr>
        <p:txBody>
          <a:bodyPr/>
          <a:lstStyle/>
          <a:p>
            <a:pPr lvl="0"/>
            <a:endParaRPr lang="en-HK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F5A084-666A-4BB9-9245-75A57DEDF5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97600" y="1752600"/>
            <a:ext cx="5080000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0A9EBE-ACA0-4C32-AC0B-CCF4CF43F2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38806-B744-4AC3-9B25-7A1ACC53F3DA}" type="datetime1">
              <a:rPr lang="en-US" altLang="en-US" smtClean="0"/>
              <a:t>10/19/2017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994867-9798-41C0-97DE-D96165444A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Add a footer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7ED1A6-E610-45A5-8939-EF96E880F1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5E01C-75CB-448A-B171-096B90E5F1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8969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90828-75F4-4F77-B6A3-6FCC10145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838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C06E67-6D87-4F9F-AF60-75535350F26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914400" y="1752600"/>
            <a:ext cx="5080000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Online Image Placeholder 3">
            <a:extLst>
              <a:ext uri="{FF2B5EF4-FFF2-40B4-BE49-F238E27FC236}">
                <a16:creationId xmlns:a16="http://schemas.microsoft.com/office/drawing/2014/main" id="{D9D2E017-55F6-45B9-82D7-D58AABB849DD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>
          <a:xfrm>
            <a:off x="6197600" y="1752600"/>
            <a:ext cx="5080000" cy="4343400"/>
          </a:xfrm>
        </p:spPr>
        <p:txBody>
          <a:bodyPr/>
          <a:lstStyle/>
          <a:p>
            <a:pPr lvl="0"/>
            <a:endParaRPr lang="en-HK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E93A50-E873-493E-ABA9-DDFDD77139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31B6B-8C30-4FAA-AFEB-921787E79852}" type="datetime1">
              <a:rPr lang="en-US" altLang="en-US" smtClean="0"/>
              <a:t>10/19/2017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488A92-A2F1-4662-AD7B-EF03E882EB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Add a footer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AD3357-77AE-4ECD-8554-149B661B32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160C8-52D0-4083-8BC4-9EF1E7DB3D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8133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51" y="0"/>
            <a:ext cx="10363200" cy="6096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39234" y="1011238"/>
            <a:ext cx="11044767" cy="5054600"/>
          </a:xfrm>
        </p:spPr>
        <p:txBody>
          <a:bodyPr/>
          <a:lstStyle/>
          <a:p>
            <a:endParaRPr lang="en-US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800" y="609600"/>
            <a:ext cx="1168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472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685800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447800"/>
            <a:ext cx="5384800" cy="4648200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447800"/>
            <a:ext cx="5384800" cy="2247900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48100"/>
            <a:ext cx="5384800" cy="2247900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Add a footer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9D9E8F-8C32-4673-B33B-54E40DE4D627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908E8-8B0B-4437-9851-E5E9685FB3B2}" type="datetime1">
              <a:rPr lang="en-US" altLang="zh-TW" smtClean="0"/>
              <a:t>10/19/2017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015009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968" y="322404"/>
            <a:ext cx="11656240" cy="122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968" y="1644445"/>
            <a:ext cx="11656240" cy="452775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2EC31-F474-45A8-9BE1-F6FD91A9F7AA}" type="datetime1">
              <a:rPr lang="en-US" smtClean="0"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4968" y="6272784"/>
            <a:ext cx="6327648" cy="365125"/>
          </a:xfr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85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E72FEDDB-44B6-4F66-99D2-74A15ABB49DE}" type="datetime1">
              <a:rPr lang="en-US" smtClean="0"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89C0C21-2C7F-4DF4-8913-536CE9FAABD2}"/>
              </a:ext>
            </a:extLst>
          </p:cNvPr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2F81AE0-52CE-4B7B-92CF-3F0349B64B52}"/>
                </a:ext>
              </a:extLst>
            </p:cNvPr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720F98B-6175-4538-8F7A-44BC9BCFD6CD}"/>
                </a:ext>
              </a:extLst>
            </p:cNvPr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C95905B-5166-4AB4-9883-90578FA9C62A}"/>
                </a:ext>
              </a:extLst>
            </p:cNvPr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AF77A44-FDFB-499F-AF20-EC53006C1068}"/>
                </a:ext>
              </a:extLst>
            </p:cNvPr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545138D-57F7-47F1-BD3A-6BC5C5569A02}"/>
                </a:ext>
              </a:extLst>
            </p:cNvPr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1C1DBB6-7E05-434C-9090-A1E4B20014D7}"/>
                </a:ext>
              </a:extLst>
            </p:cNvPr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2068B51-708C-4935-AD6F-0E0D1B6C6EC2}"/>
                </a:ext>
              </a:extLst>
            </p:cNvPr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9C40FAA-96CD-44D8-8A95-AF533041D11A}"/>
                </a:ext>
              </a:extLst>
            </p:cNvPr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6768162-81F8-438A-B939-5021720B4145}"/>
                </a:ext>
              </a:extLst>
            </p:cNvPr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1DC3829-36E2-48DA-BE58-84625BA92757}"/>
                </a:ext>
              </a:extLst>
            </p:cNvPr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B4CFC72-ECDF-4873-A8AC-4C9CB5DA30EF}"/>
                </a:ext>
              </a:extLst>
            </p:cNvPr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C5C56FC-5CCC-4DD6-A267-2AF3572BFF9D}"/>
                </a:ext>
              </a:extLst>
            </p:cNvPr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7BD16AB-3ED5-42E7-94CB-A4A43590DD57}"/>
                </a:ext>
              </a:extLst>
            </p:cNvPr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C62D55C-034D-47F8-A031-11940E070EEA}"/>
                </a:ext>
              </a:extLst>
            </p:cNvPr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D7FDC44-B2E2-4FDC-A60B-FD4CAFE0DEAE}"/>
                </a:ext>
              </a:extLst>
            </p:cNvPr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F088FA2-DFC5-4930-9006-939526E641ED}"/>
                </a:ext>
              </a:extLst>
            </p:cNvPr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9945ACF-3A20-40D0-9E48-2488E03C2E58}"/>
                </a:ext>
              </a:extLst>
            </p:cNvPr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3A7DD927-BF4B-4A70-8921-01AAE9094EEC}"/>
                  </a:ext>
                </a:extLst>
              </p:cNvPr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BBF504C3-A0DC-4A28-A99A-BAC5F09F25A6}"/>
                  </a:ext>
                </a:extLst>
              </p:cNvPr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D230B1DC-386B-4C4E-9DA3-3F35C5BDE2A4}"/>
                  </a:ext>
                </a:extLst>
              </p:cNvPr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A9566D01-CE0B-4477-9E67-08A3FC089990}"/>
                  </a:ext>
                </a:extLst>
              </p:cNvPr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3ACDA888-3197-4F4F-AD1A-0A590FB94970}"/>
                  </a:ext>
                </a:extLst>
              </p:cNvPr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A9A5587D-EF7D-4238-B20B-680950697525}"/>
                  </a:ext>
                </a:extLst>
              </p:cNvPr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CDD8E03E-8C2A-40D4-9118-E482BD8B08B8}"/>
                    </a:ext>
                  </a:extLst>
                </p:cNvPr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8170DADC-48D6-4F4D-9B30-B90362C46CC7}"/>
                    </a:ext>
                  </a:extLst>
                </p:cNvPr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D1380322-1C0F-4078-8408-7942FCA2F4B7}"/>
                    </a:ext>
                  </a:extLst>
                </p:cNvPr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7E565D2F-6642-4E21-89DF-CDD75A87BDB8}"/>
                    </a:ext>
                  </a:extLst>
                </p:cNvPr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28578CB5-3FCA-4384-B744-3BB045714A56}"/>
                    </a:ext>
                  </a:extLst>
                </p:cNvPr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28B2A6AD-2A9E-41A8-B9A6-48624A69E3DE}"/>
                  </a:ext>
                </a:extLst>
              </p:cNvPr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B1F05190-6966-49D4-800C-4934D809C5F6}"/>
                  </a:ext>
                </a:extLst>
              </p:cNvPr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79C28F09-4EF4-406A-9557-80061CBDC6C3}"/>
                  </a:ext>
                </a:extLst>
              </p:cNvPr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583F38F8-9053-41D0-AE65-09E09474EE28}"/>
                  </a:ext>
                </a:extLst>
              </p:cNvPr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4E890A18-7677-4F44-98E9-58A906DD5309}"/>
                  </a:ext>
                </a:extLst>
              </p:cNvPr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8C36381-79D7-423F-9948-89A934E0E1D9}"/>
                </a:ext>
              </a:extLst>
            </p:cNvPr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2526EA17-52B3-4121-B6E1-0441C54B4C58}"/>
                  </a:ext>
                </a:extLst>
              </p:cNvPr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261ED61E-A1B4-441E-839E-1878D8419DB9}"/>
                  </a:ext>
                </a:extLst>
              </p:cNvPr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537D9146-CA85-4C3F-AF97-D4B8209B740A}"/>
                  </a:ext>
                </a:extLst>
              </p:cNvPr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D41A8A8E-197C-4544-92A9-947AF013E715}"/>
                  </a:ext>
                </a:extLst>
              </p:cNvPr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65F0BE34-80BD-4E1E-BFB4-84FE0B0F9F64}"/>
                  </a:ext>
                </a:extLst>
              </p:cNvPr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546DC0F3-647E-4723-97F2-8A4CA1F0BF3A}"/>
                  </a:ext>
                </a:extLst>
              </p:cNvPr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099770F6-CC83-4368-A2D5-2B0910352559}"/>
                    </a:ext>
                  </a:extLst>
                </p:cNvPr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452F1A1B-2A85-42A1-A915-8DC9F053D033}"/>
                    </a:ext>
                  </a:extLst>
                </p:cNvPr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EE6922FB-62B7-4F99-9651-AD1286C2F5B3}"/>
                    </a:ext>
                  </a:extLst>
                </p:cNvPr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AC346E0E-E16A-4342-824C-545148E508E1}"/>
                    </a:ext>
                  </a:extLst>
                </p:cNvPr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BE755AC4-2878-4038-93BB-7EE08705D2BF}"/>
                    </a:ext>
                  </a:extLst>
                </p:cNvPr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B31869C2-FD44-44F1-BFED-FDAFF9D32767}"/>
                  </a:ext>
                </a:extLst>
              </p:cNvPr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631C4298-6CFF-4B54-8BB2-ABF89BF32D76}"/>
                  </a:ext>
                </a:extLst>
              </p:cNvPr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C0893F3E-AEAD-40E7-A0F5-AFBE7FD34738}"/>
                  </a:ext>
                </a:extLst>
              </p:cNvPr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42B01750-BC5D-4222-929E-B2AA7C8C53F5}"/>
                  </a:ext>
                </a:extLst>
              </p:cNvPr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47DF8078-7ACC-49B6-A3A3-A6E34212329C}"/>
                  </a:ext>
                </a:extLst>
              </p:cNvPr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F1A626E-EF6B-4DFC-AD00-DA193F40B226}"/>
              </a:ext>
            </a:extLst>
          </p:cNvPr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15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318" y="427224"/>
            <a:ext cx="11673890" cy="11720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7318" y="1783830"/>
            <a:ext cx="5718748" cy="438837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5908" y="1783830"/>
            <a:ext cx="5715300" cy="438837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56F4C-013E-47AC-9203-43CA94CE32E1}" type="datetime1">
              <a:rPr lang="en-US" smtClean="0"/>
              <a:t>10/19/2017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60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63E3F-AD9E-49EA-8265-41A2C6A0473E}" type="datetime1">
              <a:rPr lang="en-US" smtClean="0"/>
              <a:t>10/19/2017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97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6F47B-D836-4975-A410-DCFF7A053A69}" type="datetime1">
              <a:rPr lang="en-US" smtClean="0"/>
              <a:t>10/19/2017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39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65190-C792-471D-8842-5ADB15665D41}" type="datetime1">
              <a:rPr lang="en-US" smtClean="0"/>
              <a:t>10/19/2017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6082496-6B41-43F6-B78E-5AB41D899D4D}"/>
              </a:ext>
            </a:extLst>
          </p:cNvPr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01CD138-361C-4CBD-B96D-71EC1D7BCD66}"/>
                </a:ext>
              </a:extLst>
            </p:cNvPr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071CB9F-621F-4271-91D6-02FB863A1EED}"/>
                </a:ext>
              </a:extLst>
            </p:cNvPr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33F5C22-4210-4E07-853E-4F503C9BDC44}"/>
                </a:ext>
              </a:extLst>
            </p:cNvPr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43C23CE-B153-4817-84B3-E7A1D0E6E9E9}"/>
                </a:ext>
              </a:extLst>
            </p:cNvPr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1F41920-1704-417F-8C17-5713EA67B4B1}"/>
                </a:ext>
              </a:extLst>
            </p:cNvPr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A716497-72FA-4443-AC44-1B9C0F88050E}"/>
                </a:ext>
              </a:extLst>
            </p:cNvPr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B1AA8FB-B206-4B29-BFB9-34B5F7666EE1}"/>
                </a:ext>
              </a:extLst>
            </p:cNvPr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2A4DE85-D950-449F-9FC8-681CDD1222DB}"/>
                </a:ext>
              </a:extLst>
            </p:cNvPr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0B87ACE-DED3-4203-A41D-D6766E0EEBAC}"/>
                </a:ext>
              </a:extLst>
            </p:cNvPr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73ADA99-5325-4C58-9647-4994D05789F5}"/>
                </a:ext>
              </a:extLst>
            </p:cNvPr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9E76410-C9E0-4340-9879-CFB457EE3F6C}"/>
                </a:ext>
              </a:extLst>
            </p:cNvPr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71E7225-1ABB-4C50-8067-DC275CD997B4}"/>
                </a:ext>
              </a:extLst>
            </p:cNvPr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0E6F1D4-F641-4852-8424-08024E69FE00}"/>
                </a:ext>
              </a:extLst>
            </p:cNvPr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9077F2C-9016-4BB6-9119-FE7A58265BAD}"/>
                </a:ext>
              </a:extLst>
            </p:cNvPr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4BDFA4A-AE80-4678-A8D1-10CD42ECFD08}"/>
                </a:ext>
              </a:extLst>
            </p:cNvPr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C9354FF-7DAA-44E4-B3B1-0B2A5F4CB7B7}"/>
                </a:ext>
              </a:extLst>
            </p:cNvPr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B2D1AC5-9731-4C3E-8521-267058993DAD}"/>
                </a:ext>
              </a:extLst>
            </p:cNvPr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7264E401-4D32-48F5-BD0C-214C3D357C49}"/>
                  </a:ext>
                </a:extLst>
              </p:cNvPr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FD36013D-316E-4D76-A720-44345F69B716}"/>
                  </a:ext>
                </a:extLst>
              </p:cNvPr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0374157E-41DC-4599-B360-E81E35A95471}"/>
                  </a:ext>
                </a:extLst>
              </p:cNvPr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FDA910F1-0534-44BE-B1EB-2F7826CF1A4D}"/>
                  </a:ext>
                </a:extLst>
              </p:cNvPr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DE076ADC-1E1F-423C-94BA-FAD494D3F3FB}"/>
                  </a:ext>
                </a:extLst>
              </p:cNvPr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FD92F55D-1AFE-459B-B8FA-F011E249A270}"/>
                  </a:ext>
                </a:extLst>
              </p:cNvPr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E9213A0D-79BD-494E-9DC7-BECF8ADBC940}"/>
                    </a:ext>
                  </a:extLst>
                </p:cNvPr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DF72B767-011F-4766-8E3C-2D451264306C}"/>
                    </a:ext>
                  </a:extLst>
                </p:cNvPr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D8DA5AD3-E609-4E4F-8605-F74E7F605F40}"/>
                    </a:ext>
                  </a:extLst>
                </p:cNvPr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AF6022E0-2A1F-43D4-9835-FCA635D75E5F}"/>
                    </a:ext>
                  </a:extLst>
                </p:cNvPr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40071748-8BC1-455A-99B1-A0928170946E}"/>
                    </a:ext>
                  </a:extLst>
                </p:cNvPr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FBA4A150-CB6D-45F6-832A-1C4B5D6B2798}"/>
                  </a:ext>
                </a:extLst>
              </p:cNvPr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D68BF99B-FD41-4618-B7E5-7E42A9C0CB32}"/>
                  </a:ext>
                </a:extLst>
              </p:cNvPr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0CAF55D6-8CA5-4AB5-93B5-115A8023984B}"/>
                  </a:ext>
                </a:extLst>
              </p:cNvPr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BEDD4683-292A-4104-8010-B970E60812AE}"/>
                  </a:ext>
                </a:extLst>
              </p:cNvPr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2703165D-8EE9-4F5E-900E-BD71189D577B}"/>
                  </a:ext>
                </a:extLst>
              </p:cNvPr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558E5F9-DE8E-40F2-AC88-1A1B02D9F94E}"/>
                </a:ext>
              </a:extLst>
            </p:cNvPr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321EBE0-7152-4C06-826F-F469B99ECCCE}"/>
                  </a:ext>
                </a:extLst>
              </p:cNvPr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48281ABB-0EA3-4072-A11F-90C33C0BA613}"/>
                  </a:ext>
                </a:extLst>
              </p:cNvPr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8DB0571F-4527-4BE6-AD27-F60CEB5E774D}"/>
                  </a:ext>
                </a:extLst>
              </p:cNvPr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9599E98F-7DA3-436B-9EE5-F22A094EDE5F}"/>
                  </a:ext>
                </a:extLst>
              </p:cNvPr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5D16E78-E733-4FC1-B88C-A4670E30833B}"/>
                  </a:ext>
                </a:extLst>
              </p:cNvPr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35E562E9-55FA-4CC5-A4D3-3D0FEAD73A03}"/>
                  </a:ext>
                </a:extLst>
              </p:cNvPr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B329ADE3-6312-41FF-9160-64BAA96AA423}"/>
                    </a:ext>
                  </a:extLst>
                </p:cNvPr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7D4B2672-D2E2-4308-AD5C-917CF816ED8F}"/>
                    </a:ext>
                  </a:extLst>
                </p:cNvPr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8677D8F4-8E3C-43CB-95E2-7379C82DC7B0}"/>
                    </a:ext>
                  </a:extLst>
                </p:cNvPr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E735AC23-ED51-4C57-A496-6D2B5EDB2D20}"/>
                    </a:ext>
                  </a:extLst>
                </p:cNvPr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9A22CDBF-66A7-4499-B35E-23183C324591}"/>
                    </a:ext>
                  </a:extLst>
                </p:cNvPr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8A965D1A-5D5A-4B91-AFE8-EF1DE2AFB0C5}"/>
                  </a:ext>
                </a:extLst>
              </p:cNvPr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04E12ED8-F24E-4045-A66B-CD1006E41CE8}"/>
                  </a:ext>
                </a:extLst>
              </p:cNvPr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A09EEBED-53FD-4A1D-A9BE-08D65B1F6468}"/>
                  </a:ext>
                </a:extLst>
              </p:cNvPr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2CF790A9-0975-4EA4-9434-615982853A1F}"/>
                  </a:ext>
                </a:extLst>
              </p:cNvPr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1492D26B-48F5-406D-B388-503B7BBAE5FF}"/>
                  </a:ext>
                </a:extLst>
              </p:cNvPr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9340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CCD4D-5713-476D-B194-3148F73E239C}" type="datetime1">
              <a:rPr lang="en-US" smtClean="0"/>
              <a:t>10/19/2017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7DE6BC9-C2AF-4E87-842C-DF9B41F34233}"/>
              </a:ext>
            </a:extLst>
          </p:cNvPr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75A3C9F-740C-43E9-8280-499C08D28697}"/>
                </a:ext>
              </a:extLst>
            </p:cNvPr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4A5DAF9-A127-42C2-BC68-922657D43D17}"/>
                </a:ext>
              </a:extLst>
            </p:cNvPr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3694770-D61B-4833-B048-44CEEEA46DFD}"/>
                </a:ext>
              </a:extLst>
            </p:cNvPr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BEC904E-BC93-4634-80EC-B8C61768DD64}"/>
                </a:ext>
              </a:extLst>
            </p:cNvPr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2EE1503-8F25-4A60-B5C9-AC29D5C25F8C}"/>
                </a:ext>
              </a:extLst>
            </p:cNvPr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F39747F-B9AD-428D-952B-79413EE91ECF}"/>
                </a:ext>
              </a:extLst>
            </p:cNvPr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A3F0CAB-C54A-4F4F-81B3-AB70D69B1BF1}"/>
                </a:ext>
              </a:extLst>
            </p:cNvPr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98A4FB-B224-4EA1-B331-F26182EAFA9F}"/>
                </a:ext>
              </a:extLst>
            </p:cNvPr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F55206E-A771-4B31-B788-43E23E0F87C0}"/>
                </a:ext>
              </a:extLst>
            </p:cNvPr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4DBED5C-9A66-4D4A-B9A0-9900890AF793}"/>
                </a:ext>
              </a:extLst>
            </p:cNvPr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CF4A7F8-F055-4BC2-99F7-C29F296C2AB1}"/>
                </a:ext>
              </a:extLst>
            </p:cNvPr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019CFBF-F25D-475D-A36D-7F3C5B9F17D3}"/>
                </a:ext>
              </a:extLst>
            </p:cNvPr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879A8D5-17CB-4C08-BE88-3A076F99DA7E}"/>
                </a:ext>
              </a:extLst>
            </p:cNvPr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A41A166-DDC7-41B7-A202-3C873F1AF2EE}"/>
                </a:ext>
              </a:extLst>
            </p:cNvPr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BBF06F1-BD61-427A-8D66-95322CBA1A0F}"/>
                </a:ext>
              </a:extLst>
            </p:cNvPr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B229049-2F0F-4F62-B7E0-A015A126638C}"/>
                </a:ext>
              </a:extLst>
            </p:cNvPr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7FEE644F-4BF6-42C3-964C-9121E0E9F76A}"/>
                </a:ext>
              </a:extLst>
            </p:cNvPr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3876FA09-5164-4FE4-8588-879D42F58FDC}"/>
                  </a:ext>
                </a:extLst>
              </p:cNvPr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2C568F27-2EB5-42BC-A7A1-80CB34D0D381}"/>
                  </a:ext>
                </a:extLst>
              </p:cNvPr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DFCBA1B1-593F-4F38-8E8B-2ACEAD339D3E}"/>
                  </a:ext>
                </a:extLst>
              </p:cNvPr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1CFC7839-9151-4A17-AAC6-EAE7E0AA9D91}"/>
                  </a:ext>
                </a:extLst>
              </p:cNvPr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260E1E87-7AED-49A2-92C6-93BB1EEBC532}"/>
                  </a:ext>
                </a:extLst>
              </p:cNvPr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67D0A34F-428C-4B1E-8E33-B4338AACA967}"/>
                  </a:ext>
                </a:extLst>
              </p:cNvPr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92E966A5-6ABA-45CC-B956-8B1B4E9B4F5E}"/>
                    </a:ext>
                  </a:extLst>
                </p:cNvPr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9B7F8DEC-78CE-4ADD-A1C9-3CB636FCB3B5}"/>
                    </a:ext>
                  </a:extLst>
                </p:cNvPr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DDBC2031-A9B7-47DF-A6CB-1B4280EADBA9}"/>
                    </a:ext>
                  </a:extLst>
                </p:cNvPr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961A4C17-6AA6-47EE-BF6E-30FC67D07463}"/>
                    </a:ext>
                  </a:extLst>
                </p:cNvPr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53BA697C-9C3F-47C6-81BC-057D2192471C}"/>
                    </a:ext>
                  </a:extLst>
                </p:cNvPr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2E401E47-530C-4D35-9170-2242B000AB29}"/>
                  </a:ext>
                </a:extLst>
              </p:cNvPr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6B52341F-B4AB-494E-8A32-88F2C2EAE634}"/>
                  </a:ext>
                </a:extLst>
              </p:cNvPr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093BA049-89CC-4D80-A2DD-6511AAB40417}"/>
                  </a:ext>
                </a:extLst>
              </p:cNvPr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A6602D15-6221-439E-B8B9-04432B198DCE}"/>
                  </a:ext>
                </a:extLst>
              </p:cNvPr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0527FC12-DC35-4F63-B9A8-785CBCBD033D}"/>
                  </a:ext>
                </a:extLst>
              </p:cNvPr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61E02AD-2361-471B-8EAF-56A6723C1D26}"/>
                </a:ext>
              </a:extLst>
            </p:cNvPr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CAA662B-6ED3-412C-9443-88EA59F46E50}"/>
                  </a:ext>
                </a:extLst>
              </p:cNvPr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4097D845-EF50-4F2A-9CDE-E2D4BC75B5E0}"/>
                  </a:ext>
                </a:extLst>
              </p:cNvPr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650FAF1C-64E3-4C6A-ACE3-863F8C5F54A9}"/>
                  </a:ext>
                </a:extLst>
              </p:cNvPr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D9129178-FC07-43D1-8B46-1ABF201A7438}"/>
                  </a:ext>
                </a:extLst>
              </p:cNvPr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19ED4491-FBC9-4A3C-A49E-0D296AE4AB36}"/>
                  </a:ext>
                </a:extLst>
              </p:cNvPr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B5D28A3A-08E1-41E5-9198-114C8B447402}"/>
                  </a:ext>
                </a:extLst>
              </p:cNvPr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1A3B7C59-D2C7-4A7C-AA53-479E9A76E9E4}"/>
                    </a:ext>
                  </a:extLst>
                </p:cNvPr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EE46F3DF-A83A-4FDB-BC11-3E780FDE5143}"/>
                    </a:ext>
                  </a:extLst>
                </p:cNvPr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79B807CF-EB79-4BEF-A66A-59BB6106EE7E}"/>
                    </a:ext>
                  </a:extLst>
                </p:cNvPr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9566525D-BDEC-44D4-9366-80B56A79B897}"/>
                    </a:ext>
                  </a:extLst>
                </p:cNvPr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F40636CE-6A6C-4295-9922-8DFE7453D7A0}"/>
                    </a:ext>
                  </a:extLst>
                </p:cNvPr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ABA26EBA-982B-4667-9BDD-D16110A367FF}"/>
                  </a:ext>
                </a:extLst>
              </p:cNvPr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5A93FAAA-9FDE-420E-A626-8F0934991C04}"/>
                  </a:ext>
                </a:extLst>
              </p:cNvPr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3503750F-C0FC-4DF0-997B-BC9438217710}"/>
                  </a:ext>
                </a:extLst>
              </p:cNvPr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E016AA5A-2249-4B75-BBC0-30DB7A20D55B}"/>
                  </a:ext>
                </a:extLst>
              </p:cNvPr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AEDDB16B-22AF-4DBD-A7EB-78FD8065A52F}"/>
                  </a:ext>
                </a:extLst>
              </p:cNvPr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0F25D957-8F75-4199-B247-CA48259BBD80}"/>
              </a:ext>
            </a:extLst>
          </p:cNvPr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41A97F78-7313-4502-9DCF-2CB1AFC7282F}"/>
              </a:ext>
            </a:extLst>
          </p:cNvPr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43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35A11-CE18-47C4-A0A2-C42496A6B156}" type="datetime1">
              <a:rPr lang="en-US" smtClean="0"/>
              <a:t>10/19/2017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46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B972D419-4C04-4260-AE5F-6DB79C90EC43}" type="datetime1">
              <a:rPr lang="en-US" smtClean="0"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137CDE0-0C08-44B9-BBA4-4A82F44E1122}"/>
              </a:ext>
            </a:extLst>
          </p:cNvPr>
          <p:cNvGrpSpPr/>
          <p:nvPr userDrawn="1"/>
        </p:nvGrpSpPr>
        <p:grpSpPr bwMode="hidden">
          <a:xfrm>
            <a:off x="-1" y="-195943"/>
            <a:ext cx="12192002" cy="6858000"/>
            <a:chOff x="-1" y="0"/>
            <a:chExt cx="12192002" cy="685800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FD2DEBB-E043-40BB-9FE5-D24791A94692}"/>
                </a:ext>
              </a:extLst>
            </p:cNvPr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3DA2C32-9B66-42F6-982D-9E0C86DC1597}"/>
                </a:ext>
              </a:extLst>
            </p:cNvPr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5735605-B25C-4C95-A2BC-891F38EAF6EF}"/>
                </a:ext>
              </a:extLst>
            </p:cNvPr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8D95A2D-9B0A-44ED-BEC5-6603388AD55C}"/>
                </a:ext>
              </a:extLst>
            </p:cNvPr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CCF83A0-E46B-4F29-B4BD-44533A0C8D21}"/>
                </a:ext>
              </a:extLst>
            </p:cNvPr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B05CCF5-FFCC-4D4F-9439-2D6B049A61DC}"/>
                </a:ext>
              </a:extLst>
            </p:cNvPr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C8087EA-724F-4EC9-8974-4A1A4503EDCD}"/>
                </a:ext>
              </a:extLst>
            </p:cNvPr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B15C055-2187-4A5B-9A48-94B27C52DFAE}"/>
                </a:ext>
              </a:extLst>
            </p:cNvPr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D32E2C8-CE09-49F2-8C63-3405FE838782}"/>
                </a:ext>
              </a:extLst>
            </p:cNvPr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BE3D7A5-2A62-4568-849B-3B6DDD05C5A6}"/>
                </a:ext>
              </a:extLst>
            </p:cNvPr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BC50CC1-5454-42EE-BE28-7BE695F6E625}"/>
                </a:ext>
              </a:extLst>
            </p:cNvPr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227199E-26EC-448E-9778-585DE48D79C6}"/>
                </a:ext>
              </a:extLst>
            </p:cNvPr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B6A7472-EACE-4350-A6B9-1BF6DC057EB7}"/>
                </a:ext>
              </a:extLst>
            </p:cNvPr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71DE8E8-71CA-4C26-A190-6378C3C11116}"/>
                </a:ext>
              </a:extLst>
            </p:cNvPr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AEC373F-9391-45B1-B3A8-C9B79619ADED}"/>
                </a:ext>
              </a:extLst>
            </p:cNvPr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DC91622-7B5D-4BE0-BD76-FB963332313C}"/>
                </a:ext>
              </a:extLst>
            </p:cNvPr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CEBECA6-681A-420A-8B35-CA4B2E397E96}"/>
                </a:ext>
              </a:extLst>
            </p:cNvPr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9F690461-30D7-49BF-8D1B-DF2801FDAB85}"/>
                  </a:ext>
                </a:extLst>
              </p:cNvPr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94396CAF-C029-4120-A7BB-BB38B8513461}"/>
                  </a:ext>
                </a:extLst>
              </p:cNvPr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CA749525-6499-49EA-B33D-0EA8C8779B5C}"/>
                  </a:ext>
                </a:extLst>
              </p:cNvPr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BF181A53-511F-43FF-BC47-50B1369B87DD}"/>
                  </a:ext>
                </a:extLst>
              </p:cNvPr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568D3CB7-82A1-4BA7-BB2F-83733B428A00}"/>
                  </a:ext>
                </a:extLst>
              </p:cNvPr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56B7BD1A-E114-4283-9F6D-C7682AD9B899}"/>
                  </a:ext>
                </a:extLst>
              </p:cNvPr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69FE327B-BDAC-47BE-A958-BCFC8C2DADD9}"/>
                    </a:ext>
                  </a:extLst>
                </p:cNvPr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787716F7-AD46-439D-96A9-E3E530DF52CA}"/>
                    </a:ext>
                  </a:extLst>
                </p:cNvPr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24EDE8C4-1A61-4BAF-B91A-0882147C3652}"/>
                    </a:ext>
                  </a:extLst>
                </p:cNvPr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DDFB456D-6A68-4465-823E-94A7A1C24F96}"/>
                    </a:ext>
                  </a:extLst>
                </p:cNvPr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5DE058D4-A081-4A4D-A431-59FACBB6FEFE}"/>
                    </a:ext>
                  </a:extLst>
                </p:cNvPr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52B87959-D6BC-4011-B012-CE7EAEEA077B}"/>
                  </a:ext>
                </a:extLst>
              </p:cNvPr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988A4C26-B0F9-4041-B2A7-BC952CA144BE}"/>
                  </a:ext>
                </a:extLst>
              </p:cNvPr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08165D14-C3FD-42D7-94E2-9ED01CFCEA74}"/>
                  </a:ext>
                </a:extLst>
              </p:cNvPr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49C19BCE-A06D-4542-9A42-8F532AAA9260}"/>
                  </a:ext>
                </a:extLst>
              </p:cNvPr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121B1619-9B18-4E35-A93A-9B141AA9FFC5}"/>
                  </a:ext>
                </a:extLst>
              </p:cNvPr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7879B36-B5A2-4D3E-A0CF-55D0189B2BFA}"/>
                </a:ext>
              </a:extLst>
            </p:cNvPr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698AB7E1-C1C2-49A2-8186-C09EA5F5D815}"/>
                  </a:ext>
                </a:extLst>
              </p:cNvPr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3CF0DC2D-16EC-462B-A078-813943F2CA11}"/>
                  </a:ext>
                </a:extLst>
              </p:cNvPr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4C58BA09-62E6-4D61-BA2B-04010CA9A397}"/>
                  </a:ext>
                </a:extLst>
              </p:cNvPr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7B1F19DD-4058-412C-A5B6-571F3217A1E9}"/>
                  </a:ext>
                </a:extLst>
              </p:cNvPr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91A2735E-55DC-4D31-878B-6F8B1BE14138}"/>
                  </a:ext>
                </a:extLst>
              </p:cNvPr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565CC575-64DB-4710-B964-CDA2DBC4BB9A}"/>
                  </a:ext>
                </a:extLst>
              </p:cNvPr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E5ACD655-2F96-4149-B272-C804CF1347C0}"/>
                    </a:ext>
                  </a:extLst>
                </p:cNvPr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F7FCAF7C-420F-4EED-95BE-105948B9E7CC}"/>
                    </a:ext>
                  </a:extLst>
                </p:cNvPr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66196B72-98C0-4C8C-8108-92C0C5EC3070}"/>
                    </a:ext>
                  </a:extLst>
                </p:cNvPr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7A29150C-A4F9-4DA6-A584-A2E1B9D51037}"/>
                    </a:ext>
                  </a:extLst>
                </p:cNvPr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BABD40EC-F86F-475E-A4F1-816BEA4D8C40}"/>
                    </a:ext>
                  </a:extLst>
                </p:cNvPr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EC5B306C-DEFA-4991-85DB-F96B80B30B2D}"/>
                  </a:ext>
                </a:extLst>
              </p:cNvPr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0B2F1F74-03C9-4205-9816-1FD2A4564DBF}"/>
                  </a:ext>
                </a:extLst>
              </p:cNvPr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526A08DE-CEE3-4F1F-8E38-2E25490436F0}"/>
                  </a:ext>
                </a:extLst>
              </p:cNvPr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AED1CE90-9A94-4BB0-9195-9E15A9EECEA8}"/>
                  </a:ext>
                </a:extLst>
              </p:cNvPr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2973FCCA-809D-42AE-8BD9-85DDE10BC446}"/>
                  </a:ext>
                </a:extLst>
              </p:cNvPr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3ABD0D9-6224-4906-9489-204E6FAFC1DA}"/>
              </a:ext>
            </a:extLst>
          </p:cNvPr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747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5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customXml" Target="../ink/ink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image" Target="../media/image10.pn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tags" Target="../tags/tag33.xml"/><Relationship Id="rId18" Type="http://schemas.openxmlformats.org/officeDocument/2006/relationships/tags" Target="../tags/tag38.xml"/><Relationship Id="rId26" Type="http://schemas.openxmlformats.org/officeDocument/2006/relationships/tags" Target="../tags/tag46.xml"/><Relationship Id="rId39" Type="http://schemas.openxmlformats.org/officeDocument/2006/relationships/tags" Target="../tags/tag59.xml"/><Relationship Id="rId3" Type="http://schemas.openxmlformats.org/officeDocument/2006/relationships/tags" Target="../tags/tag23.xml"/><Relationship Id="rId21" Type="http://schemas.openxmlformats.org/officeDocument/2006/relationships/tags" Target="../tags/tag41.xml"/><Relationship Id="rId34" Type="http://schemas.openxmlformats.org/officeDocument/2006/relationships/tags" Target="../tags/tag54.xml"/><Relationship Id="rId42" Type="http://schemas.openxmlformats.org/officeDocument/2006/relationships/slideLayout" Target="../slideLayouts/slideLayout2.xml"/><Relationship Id="rId7" Type="http://schemas.openxmlformats.org/officeDocument/2006/relationships/tags" Target="../tags/tag27.xml"/><Relationship Id="rId12" Type="http://schemas.openxmlformats.org/officeDocument/2006/relationships/tags" Target="../tags/tag32.xml"/><Relationship Id="rId17" Type="http://schemas.openxmlformats.org/officeDocument/2006/relationships/tags" Target="../tags/tag37.xml"/><Relationship Id="rId25" Type="http://schemas.openxmlformats.org/officeDocument/2006/relationships/tags" Target="../tags/tag45.xml"/><Relationship Id="rId33" Type="http://schemas.openxmlformats.org/officeDocument/2006/relationships/tags" Target="../tags/tag53.xml"/><Relationship Id="rId38" Type="http://schemas.openxmlformats.org/officeDocument/2006/relationships/tags" Target="../tags/tag58.xml"/><Relationship Id="rId2" Type="http://schemas.openxmlformats.org/officeDocument/2006/relationships/tags" Target="../tags/tag22.xml"/><Relationship Id="rId16" Type="http://schemas.openxmlformats.org/officeDocument/2006/relationships/tags" Target="../tags/tag36.xml"/><Relationship Id="rId20" Type="http://schemas.openxmlformats.org/officeDocument/2006/relationships/tags" Target="../tags/tag40.xml"/><Relationship Id="rId29" Type="http://schemas.openxmlformats.org/officeDocument/2006/relationships/tags" Target="../tags/tag49.xml"/><Relationship Id="rId41" Type="http://schemas.openxmlformats.org/officeDocument/2006/relationships/tags" Target="../tags/tag61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24" Type="http://schemas.openxmlformats.org/officeDocument/2006/relationships/tags" Target="../tags/tag44.xml"/><Relationship Id="rId32" Type="http://schemas.openxmlformats.org/officeDocument/2006/relationships/tags" Target="../tags/tag52.xml"/><Relationship Id="rId37" Type="http://schemas.openxmlformats.org/officeDocument/2006/relationships/tags" Target="../tags/tag57.xml"/><Relationship Id="rId40" Type="http://schemas.openxmlformats.org/officeDocument/2006/relationships/tags" Target="../tags/tag60.xml"/><Relationship Id="rId5" Type="http://schemas.openxmlformats.org/officeDocument/2006/relationships/tags" Target="../tags/tag25.xml"/><Relationship Id="rId15" Type="http://schemas.openxmlformats.org/officeDocument/2006/relationships/tags" Target="../tags/tag35.xml"/><Relationship Id="rId23" Type="http://schemas.openxmlformats.org/officeDocument/2006/relationships/tags" Target="../tags/tag43.xml"/><Relationship Id="rId28" Type="http://schemas.openxmlformats.org/officeDocument/2006/relationships/tags" Target="../tags/tag48.xml"/><Relationship Id="rId36" Type="http://schemas.openxmlformats.org/officeDocument/2006/relationships/tags" Target="../tags/tag56.xml"/><Relationship Id="rId10" Type="http://schemas.openxmlformats.org/officeDocument/2006/relationships/tags" Target="../tags/tag30.xml"/><Relationship Id="rId19" Type="http://schemas.openxmlformats.org/officeDocument/2006/relationships/tags" Target="../tags/tag39.xml"/><Relationship Id="rId31" Type="http://schemas.openxmlformats.org/officeDocument/2006/relationships/tags" Target="../tags/tag51.xml"/><Relationship Id="rId44" Type="http://schemas.openxmlformats.org/officeDocument/2006/relationships/image" Target="../media/image11.png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tags" Target="../tags/tag34.xml"/><Relationship Id="rId22" Type="http://schemas.openxmlformats.org/officeDocument/2006/relationships/tags" Target="../tags/tag42.xml"/><Relationship Id="rId27" Type="http://schemas.openxmlformats.org/officeDocument/2006/relationships/tags" Target="../tags/tag47.xml"/><Relationship Id="rId30" Type="http://schemas.openxmlformats.org/officeDocument/2006/relationships/tags" Target="../tags/tag50.xml"/><Relationship Id="rId35" Type="http://schemas.openxmlformats.org/officeDocument/2006/relationships/tags" Target="../tags/tag55.xml"/><Relationship Id="rId43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13" Type="http://schemas.openxmlformats.org/officeDocument/2006/relationships/tags" Target="../tags/tag74.xml"/><Relationship Id="rId18" Type="http://schemas.openxmlformats.org/officeDocument/2006/relationships/tags" Target="../tags/tag79.xml"/><Relationship Id="rId26" Type="http://schemas.openxmlformats.org/officeDocument/2006/relationships/tags" Target="../tags/tag87.xml"/><Relationship Id="rId39" Type="http://schemas.openxmlformats.org/officeDocument/2006/relationships/tags" Target="../tags/tag100.xml"/><Relationship Id="rId3" Type="http://schemas.openxmlformats.org/officeDocument/2006/relationships/tags" Target="../tags/tag64.xml"/><Relationship Id="rId21" Type="http://schemas.openxmlformats.org/officeDocument/2006/relationships/tags" Target="../tags/tag82.xml"/><Relationship Id="rId34" Type="http://schemas.openxmlformats.org/officeDocument/2006/relationships/tags" Target="../tags/tag95.xml"/><Relationship Id="rId42" Type="http://schemas.openxmlformats.org/officeDocument/2006/relationships/slideLayout" Target="../slideLayouts/slideLayout2.xml"/><Relationship Id="rId7" Type="http://schemas.openxmlformats.org/officeDocument/2006/relationships/tags" Target="../tags/tag68.xml"/><Relationship Id="rId12" Type="http://schemas.openxmlformats.org/officeDocument/2006/relationships/tags" Target="../tags/tag73.xml"/><Relationship Id="rId17" Type="http://schemas.openxmlformats.org/officeDocument/2006/relationships/tags" Target="../tags/tag78.xml"/><Relationship Id="rId25" Type="http://schemas.openxmlformats.org/officeDocument/2006/relationships/tags" Target="../tags/tag86.xml"/><Relationship Id="rId33" Type="http://schemas.openxmlformats.org/officeDocument/2006/relationships/tags" Target="../tags/tag94.xml"/><Relationship Id="rId38" Type="http://schemas.openxmlformats.org/officeDocument/2006/relationships/tags" Target="../tags/tag99.xml"/><Relationship Id="rId2" Type="http://schemas.openxmlformats.org/officeDocument/2006/relationships/tags" Target="../tags/tag63.xml"/><Relationship Id="rId16" Type="http://schemas.openxmlformats.org/officeDocument/2006/relationships/tags" Target="../tags/tag77.xml"/><Relationship Id="rId20" Type="http://schemas.openxmlformats.org/officeDocument/2006/relationships/tags" Target="../tags/tag81.xml"/><Relationship Id="rId29" Type="http://schemas.openxmlformats.org/officeDocument/2006/relationships/tags" Target="../tags/tag90.xml"/><Relationship Id="rId41" Type="http://schemas.openxmlformats.org/officeDocument/2006/relationships/tags" Target="../tags/tag102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tags" Target="../tags/tag72.xml"/><Relationship Id="rId24" Type="http://schemas.openxmlformats.org/officeDocument/2006/relationships/tags" Target="../tags/tag85.xml"/><Relationship Id="rId32" Type="http://schemas.openxmlformats.org/officeDocument/2006/relationships/tags" Target="../tags/tag93.xml"/><Relationship Id="rId37" Type="http://schemas.openxmlformats.org/officeDocument/2006/relationships/tags" Target="../tags/tag98.xml"/><Relationship Id="rId40" Type="http://schemas.openxmlformats.org/officeDocument/2006/relationships/tags" Target="../tags/tag101.xml"/><Relationship Id="rId5" Type="http://schemas.openxmlformats.org/officeDocument/2006/relationships/tags" Target="../tags/tag66.xml"/><Relationship Id="rId15" Type="http://schemas.openxmlformats.org/officeDocument/2006/relationships/tags" Target="../tags/tag76.xml"/><Relationship Id="rId23" Type="http://schemas.openxmlformats.org/officeDocument/2006/relationships/tags" Target="../tags/tag84.xml"/><Relationship Id="rId28" Type="http://schemas.openxmlformats.org/officeDocument/2006/relationships/tags" Target="../tags/tag89.xml"/><Relationship Id="rId36" Type="http://schemas.openxmlformats.org/officeDocument/2006/relationships/tags" Target="../tags/tag97.xml"/><Relationship Id="rId10" Type="http://schemas.openxmlformats.org/officeDocument/2006/relationships/tags" Target="../tags/tag71.xml"/><Relationship Id="rId19" Type="http://schemas.openxmlformats.org/officeDocument/2006/relationships/tags" Target="../tags/tag80.xml"/><Relationship Id="rId31" Type="http://schemas.openxmlformats.org/officeDocument/2006/relationships/tags" Target="../tags/tag92.xml"/><Relationship Id="rId44" Type="http://schemas.openxmlformats.org/officeDocument/2006/relationships/image" Target="../media/image12.png"/><Relationship Id="rId4" Type="http://schemas.openxmlformats.org/officeDocument/2006/relationships/tags" Target="../tags/tag65.xml"/><Relationship Id="rId9" Type="http://schemas.openxmlformats.org/officeDocument/2006/relationships/tags" Target="../tags/tag70.xml"/><Relationship Id="rId14" Type="http://schemas.openxmlformats.org/officeDocument/2006/relationships/tags" Target="../tags/tag75.xml"/><Relationship Id="rId22" Type="http://schemas.openxmlformats.org/officeDocument/2006/relationships/tags" Target="../tags/tag83.xml"/><Relationship Id="rId27" Type="http://schemas.openxmlformats.org/officeDocument/2006/relationships/tags" Target="../tags/tag88.xml"/><Relationship Id="rId30" Type="http://schemas.openxmlformats.org/officeDocument/2006/relationships/tags" Target="../tags/tag91.xml"/><Relationship Id="rId35" Type="http://schemas.openxmlformats.org/officeDocument/2006/relationships/tags" Target="../tags/tag96.xml"/><Relationship Id="rId43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13" Type="http://schemas.openxmlformats.org/officeDocument/2006/relationships/tags" Target="../tags/tag115.xml"/><Relationship Id="rId18" Type="http://schemas.openxmlformats.org/officeDocument/2006/relationships/tags" Target="../tags/tag120.xml"/><Relationship Id="rId3" Type="http://schemas.openxmlformats.org/officeDocument/2006/relationships/tags" Target="../tags/tag105.xml"/><Relationship Id="rId21" Type="http://schemas.openxmlformats.org/officeDocument/2006/relationships/tags" Target="../tags/tag123.xml"/><Relationship Id="rId7" Type="http://schemas.openxmlformats.org/officeDocument/2006/relationships/tags" Target="../tags/tag109.xml"/><Relationship Id="rId12" Type="http://schemas.openxmlformats.org/officeDocument/2006/relationships/tags" Target="../tags/tag114.xml"/><Relationship Id="rId17" Type="http://schemas.openxmlformats.org/officeDocument/2006/relationships/tags" Target="../tags/tag119.xml"/><Relationship Id="rId2" Type="http://schemas.openxmlformats.org/officeDocument/2006/relationships/tags" Target="../tags/tag104.xml"/><Relationship Id="rId16" Type="http://schemas.openxmlformats.org/officeDocument/2006/relationships/tags" Target="../tags/tag118.xml"/><Relationship Id="rId20" Type="http://schemas.openxmlformats.org/officeDocument/2006/relationships/tags" Target="../tags/tag122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tags" Target="../tags/tag113.xml"/><Relationship Id="rId24" Type="http://schemas.openxmlformats.org/officeDocument/2006/relationships/notesSlide" Target="../notesSlides/notesSlide14.xml"/><Relationship Id="rId5" Type="http://schemas.openxmlformats.org/officeDocument/2006/relationships/tags" Target="../tags/tag107.xml"/><Relationship Id="rId15" Type="http://schemas.openxmlformats.org/officeDocument/2006/relationships/tags" Target="../tags/tag117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112.xml"/><Relationship Id="rId19" Type="http://schemas.openxmlformats.org/officeDocument/2006/relationships/tags" Target="../tags/tag121.xml"/><Relationship Id="rId4" Type="http://schemas.openxmlformats.org/officeDocument/2006/relationships/tags" Target="../tags/tag106.xml"/><Relationship Id="rId9" Type="http://schemas.openxmlformats.org/officeDocument/2006/relationships/tags" Target="../tags/tag111.xml"/><Relationship Id="rId14" Type="http://schemas.openxmlformats.org/officeDocument/2006/relationships/tags" Target="../tags/tag116.xml"/><Relationship Id="rId22" Type="http://schemas.openxmlformats.org/officeDocument/2006/relationships/tags" Target="../tags/tag1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oleObject" Target="../embeddings/oleObject3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6.xml"/><Relationship Id="rId1" Type="http://schemas.openxmlformats.org/officeDocument/2006/relationships/tags" Target="../tags/tag1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customXml" Target="../ink/ink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inst.eecs.berkeley.edu/~cs61c/sp15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4. Transistors and logic gates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Rocky K. C. Chang</a:t>
            </a:r>
          </a:p>
          <a:p>
            <a:r>
              <a:rPr lang="en-US" dirty="0"/>
              <a:t>Version 0.1, 14 October 2017</a:t>
            </a:r>
          </a:p>
        </p:txBody>
      </p:sp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CMOS Transistors</a:t>
            </a:r>
          </a:p>
        </p:txBody>
      </p:sp>
      <p:sp>
        <p:nvSpPr>
          <p:cNvPr id="30724" name="Rectangle 14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Modern digital systems designed in CMOS</a:t>
            </a:r>
          </a:p>
          <a:p>
            <a:pPr lvl="1" eaLnBrk="1" hangingPunct="1"/>
            <a:r>
              <a:rPr lang="en-US" dirty="0"/>
              <a:t>MOS: Metal-Oxide on Semiconductor</a:t>
            </a:r>
          </a:p>
          <a:p>
            <a:pPr lvl="1" eaLnBrk="1" hangingPunct="1"/>
            <a:r>
              <a:rPr lang="en-US" dirty="0"/>
              <a:t>C for complementary: use pairs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dirty="0"/>
              <a:t>of normally-open and normally-closed switches</a:t>
            </a:r>
          </a:p>
          <a:p>
            <a:pPr lvl="1" eaLnBrk="1" hangingPunct="1"/>
            <a:r>
              <a:rPr lang="en-US" dirty="0"/>
              <a:t>CMOS transistors act as voltage-controlled switches.</a:t>
            </a:r>
          </a:p>
          <a:p>
            <a:pPr eaLnBrk="1" hangingPunct="1"/>
            <a:r>
              <a:rPr lang="en-US" dirty="0"/>
              <a:t>NMOS transistors</a:t>
            </a:r>
          </a:p>
          <a:p>
            <a:pPr lvl="1"/>
            <a:r>
              <a:rPr lang="en-US" dirty="0"/>
              <a:t>Switch closed (open) for a high (low) voltage</a:t>
            </a:r>
          </a:p>
          <a:p>
            <a:pPr eaLnBrk="1" hangingPunct="1"/>
            <a:r>
              <a:rPr lang="en-US" dirty="0"/>
              <a:t>PMOS transistors</a:t>
            </a:r>
          </a:p>
          <a:p>
            <a:pPr lvl="1"/>
            <a:r>
              <a:rPr lang="en-US"/>
              <a:t>Switch closed (open) </a:t>
            </a:r>
            <a:r>
              <a:rPr lang="en-US" dirty="0"/>
              <a:t>for </a:t>
            </a:r>
            <a:r>
              <a:rPr lang="en-US"/>
              <a:t>a low </a:t>
            </a:r>
            <a:r>
              <a:rPr lang="en-US" dirty="0"/>
              <a:t>(high) voltage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279603-9B5A-5A4D-B49B-F39CD0D292C2}" type="slidenum">
              <a:rPr lang="en-US"/>
              <a:pPr>
                <a:defRPr/>
              </a:pPr>
              <a:t>10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5DEE32-708F-4AAE-B537-9B9F38CE6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2170" y="3060265"/>
            <a:ext cx="3960102" cy="302494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A41E80D-7A5A-4F58-AB65-23F20897B08E}"/>
                  </a:ext>
                </a:extLst>
              </p14:cNvPr>
              <p14:cNvContentPartPr/>
              <p14:nvPr/>
            </p14:nvContentPartPr>
            <p14:xfrm>
              <a:off x="5905045" y="6682695"/>
              <a:ext cx="180" cy="1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A41E80D-7A5A-4F58-AB65-23F20897B08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96225" y="6673875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591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41F10-FD0D-442D-9435-D97F4C609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CMOS Inverter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B0C48-B179-48AB-A6CA-328D8BE5C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B28628-F639-48F7-B48F-337774786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11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E878502-573E-43E6-A2FB-BE3E942AAC8C}"/>
              </a:ext>
            </a:extLst>
          </p:cNvPr>
          <p:cNvGrpSpPr/>
          <p:nvPr/>
        </p:nvGrpSpPr>
        <p:grpSpPr>
          <a:xfrm>
            <a:off x="452864" y="2574090"/>
            <a:ext cx="3409099" cy="3315893"/>
            <a:chOff x="2015904" y="1295400"/>
            <a:chExt cx="2206161" cy="2211904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34A86ED-891D-41EA-8191-1F4803122EF4}"/>
                </a:ext>
              </a:extLst>
            </p:cNvPr>
            <p:cNvCxnSpPr/>
            <p:nvPr/>
          </p:nvCxnSpPr>
          <p:spPr>
            <a:xfrm>
              <a:off x="3151777" y="1295400"/>
              <a:ext cx="650875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Line 15">
              <a:extLst>
                <a:ext uri="{FF2B5EF4-FFF2-40B4-BE49-F238E27FC236}">
                  <a16:creationId xmlns:a16="http://schemas.microsoft.com/office/drawing/2014/main" id="{B1FBA69B-93D9-48CF-B9AB-A2369DF6DD6E}"/>
                </a:ext>
              </a:extLst>
            </p:cNvPr>
            <p:cNvSpPr>
              <a:spLocks noChangeShapeType="1"/>
            </p:cNvSpPr>
            <p:nvPr>
              <p:custDataLst>
                <p:tags r:id="rId1"/>
              </p:custDataLst>
            </p:nvPr>
          </p:nvSpPr>
          <p:spPr bwMode="auto">
            <a:xfrm>
              <a:off x="2701009" y="2560086"/>
              <a:ext cx="486954" cy="5511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" name="Line 17">
              <a:extLst>
                <a:ext uri="{FF2B5EF4-FFF2-40B4-BE49-F238E27FC236}">
                  <a16:creationId xmlns:a16="http://schemas.microsoft.com/office/drawing/2014/main" id="{3B527DD2-7EFA-4002-96E5-D8BD65FD91CB}"/>
                </a:ext>
              </a:extLst>
            </p:cNvPr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>
              <a:off x="3453463" y="2777223"/>
              <a:ext cx="1224" cy="21713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oval"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" name="Line 18">
              <a:extLst>
                <a:ext uri="{FF2B5EF4-FFF2-40B4-BE49-F238E27FC236}">
                  <a16:creationId xmlns:a16="http://schemas.microsoft.com/office/drawing/2014/main" id="{DD016E14-8EA1-4F0A-9507-48C6CB4591E9}"/>
                </a:ext>
              </a:extLst>
            </p:cNvPr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>
              <a:off x="3276056" y="2341844"/>
              <a:ext cx="1223" cy="43537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" name="Line 19">
              <a:extLst>
                <a:ext uri="{FF2B5EF4-FFF2-40B4-BE49-F238E27FC236}">
                  <a16:creationId xmlns:a16="http://schemas.microsoft.com/office/drawing/2014/main" id="{71CC33FD-9691-4AAC-B029-6E13A447D99C}"/>
                </a:ext>
              </a:extLst>
            </p:cNvPr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3276056" y="2777224"/>
              <a:ext cx="177408" cy="1103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" name="Line 20">
              <a:extLst>
                <a:ext uri="{FF2B5EF4-FFF2-40B4-BE49-F238E27FC236}">
                  <a16:creationId xmlns:a16="http://schemas.microsoft.com/office/drawing/2014/main" id="{E30DC725-78B3-4757-962D-5B138AB61006}"/>
                </a:ext>
              </a:extLst>
            </p:cNvPr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>
              <a:off x="3276056" y="2341845"/>
              <a:ext cx="177408" cy="1102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" name="Line 21">
              <a:extLst>
                <a:ext uri="{FF2B5EF4-FFF2-40B4-BE49-F238E27FC236}">
                  <a16:creationId xmlns:a16="http://schemas.microsoft.com/office/drawing/2014/main" id="{A368082D-535C-4675-B1F6-99C4032F81FA}"/>
                </a:ext>
              </a:extLst>
            </p:cNvPr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3187964" y="2341844"/>
              <a:ext cx="1223" cy="43537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" name="Line 4">
              <a:extLst>
                <a:ext uri="{FF2B5EF4-FFF2-40B4-BE49-F238E27FC236}">
                  <a16:creationId xmlns:a16="http://schemas.microsoft.com/office/drawing/2014/main" id="{C2FA34D7-F431-422B-A789-341D32349293}"/>
                </a:ext>
              </a:extLst>
            </p:cNvPr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2706375" y="1754087"/>
              <a:ext cx="353592" cy="1102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" name="Line 5">
              <a:extLst>
                <a:ext uri="{FF2B5EF4-FFF2-40B4-BE49-F238E27FC236}">
                  <a16:creationId xmlns:a16="http://schemas.microsoft.com/office/drawing/2014/main" id="{591F1C5A-F419-49AA-92CB-F2A1C7C28985}"/>
                </a:ext>
              </a:extLst>
            </p:cNvPr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3458829" y="1319811"/>
              <a:ext cx="1224" cy="21713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 type="oval"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" name="Line 6">
              <a:extLst>
                <a:ext uri="{FF2B5EF4-FFF2-40B4-BE49-F238E27FC236}">
                  <a16:creationId xmlns:a16="http://schemas.microsoft.com/office/drawing/2014/main" id="{A400A50E-5C52-4670-93DC-87DE33616579}"/>
                </a:ext>
              </a:extLst>
            </p:cNvPr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3456945" y="1971225"/>
              <a:ext cx="1885" cy="384687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6" name="Line 7">
              <a:extLst>
                <a:ext uri="{FF2B5EF4-FFF2-40B4-BE49-F238E27FC236}">
                  <a16:creationId xmlns:a16="http://schemas.microsoft.com/office/drawing/2014/main" id="{A5AC730A-1C1F-48A4-9EEF-53844161C398}"/>
                </a:ext>
              </a:extLst>
            </p:cNvPr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3282645" y="1536950"/>
              <a:ext cx="1224" cy="435379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7" name="Line 8">
              <a:extLst>
                <a:ext uri="{FF2B5EF4-FFF2-40B4-BE49-F238E27FC236}">
                  <a16:creationId xmlns:a16="http://schemas.microsoft.com/office/drawing/2014/main" id="{A435327A-4F2B-4346-8810-C18FFFDEFD07}"/>
                </a:ext>
              </a:extLst>
            </p:cNvPr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3282645" y="1971225"/>
              <a:ext cx="177408" cy="1103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8" name="Line 9">
              <a:extLst>
                <a:ext uri="{FF2B5EF4-FFF2-40B4-BE49-F238E27FC236}">
                  <a16:creationId xmlns:a16="http://schemas.microsoft.com/office/drawing/2014/main" id="{BE0D51E3-CBBE-4A9D-9712-63A7F9E7B79B}"/>
                </a:ext>
              </a:extLst>
            </p:cNvPr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3282645" y="1536949"/>
              <a:ext cx="177408" cy="1103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9" name="Line 10">
              <a:extLst>
                <a:ext uri="{FF2B5EF4-FFF2-40B4-BE49-F238E27FC236}">
                  <a16:creationId xmlns:a16="http://schemas.microsoft.com/office/drawing/2014/main" id="{3CA77123-15F5-4BEF-A384-15523845D298}"/>
                </a:ext>
              </a:extLst>
            </p:cNvPr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3193331" y="1536950"/>
              <a:ext cx="1223" cy="435379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" name="Oval 11">
              <a:extLst>
                <a:ext uri="{FF2B5EF4-FFF2-40B4-BE49-F238E27FC236}">
                  <a16:creationId xmlns:a16="http://schemas.microsoft.com/office/drawing/2014/main" id="{C730894C-3D76-40E4-BD8C-AA0C06C185B2}"/>
                </a:ext>
              </a:extLst>
            </p:cNvPr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059969" y="1718816"/>
              <a:ext cx="90539" cy="73849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30" tIns="45715" rIns="91430" bIns="45715" anchor="ctr"/>
            <a:lstStyle/>
            <a:p>
              <a:endParaRPr lang="en-US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" name="Text Box 30">
              <a:extLst>
                <a:ext uri="{FF2B5EF4-FFF2-40B4-BE49-F238E27FC236}">
                  <a16:creationId xmlns:a16="http://schemas.microsoft.com/office/drawing/2014/main" id="{BA3F69E9-3AC4-4C2E-8DDB-BAD1E67DF630}"/>
                </a:ext>
              </a:extLst>
            </p:cNvPr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015904" y="1997357"/>
              <a:ext cx="222385" cy="25979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9991" tIns="46795" rIns="89991" bIns="46795">
              <a:spAutoFit/>
            </a:bodyPr>
            <a:lstStyle/>
            <a:p>
              <a:pPr eaLnBrk="1" hangingPunct="1">
                <a:lnSpc>
                  <a:spcPct val="116000"/>
                </a:lnSpc>
              </a:pPr>
              <a:r>
                <a:rPr lang="en-US" dirty="0"/>
                <a:t>A</a:t>
              </a:r>
            </a:p>
          </p:txBody>
        </p:sp>
        <p:sp>
          <p:nvSpPr>
            <p:cNvPr id="22" name="Text Box 30">
              <a:extLst>
                <a:ext uri="{FF2B5EF4-FFF2-40B4-BE49-F238E27FC236}">
                  <a16:creationId xmlns:a16="http://schemas.microsoft.com/office/drawing/2014/main" id="{6FEFACFC-6F91-4F55-A79F-4FE2553C71FD}"/>
                </a:ext>
              </a:extLst>
            </p:cNvPr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017315" y="1971225"/>
              <a:ext cx="204750" cy="25979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9991" tIns="46795" rIns="89991" bIns="46795">
              <a:spAutoFit/>
            </a:bodyPr>
            <a:lstStyle/>
            <a:p>
              <a:pPr eaLnBrk="1" hangingPunct="1">
                <a:lnSpc>
                  <a:spcPct val="116000"/>
                </a:lnSpc>
              </a:pPr>
              <a:r>
                <a:rPr lang="en-US" dirty="0"/>
                <a:t>B</a:t>
              </a:r>
            </a:p>
          </p:txBody>
        </p:sp>
        <p:sp>
          <p:nvSpPr>
            <p:cNvPr id="24" name="Text Box 30">
              <a:extLst>
                <a:ext uri="{FF2B5EF4-FFF2-40B4-BE49-F238E27FC236}">
                  <a16:creationId xmlns:a16="http://schemas.microsoft.com/office/drawing/2014/main" id="{67E7014B-57F4-4A8A-87D8-88A179F7F6F7}"/>
                </a:ext>
              </a:extLst>
            </p:cNvPr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883171" y="3229933"/>
              <a:ext cx="1059788" cy="27737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9991" tIns="46795" rIns="89991" bIns="46795">
              <a:spAutoFit/>
            </a:bodyPr>
            <a:lstStyle/>
            <a:p>
              <a:pPr eaLnBrk="1" hangingPunct="1">
                <a:lnSpc>
                  <a:spcPct val="116000"/>
                </a:lnSpc>
              </a:pPr>
              <a:r>
                <a:rPr lang="en-US" dirty="0" err="1"/>
                <a:t>Vss</a:t>
              </a:r>
              <a:r>
                <a:rPr lang="en-US" dirty="0"/>
                <a:t> = Ground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10A07A1-6B89-4EA6-9962-980421613051}"/>
                </a:ext>
              </a:extLst>
            </p:cNvPr>
            <p:cNvCxnSpPr/>
            <p:nvPr>
              <p:custDataLst>
                <p:tags r:id="rId18"/>
              </p:custDataLst>
            </p:nvPr>
          </p:nvCxnSpPr>
          <p:spPr>
            <a:xfrm rot="5400000">
              <a:off x="2298490" y="2157709"/>
              <a:ext cx="810407" cy="536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76BEA2B-FC56-4D78-9D67-FA18210BEC17}"/>
                </a:ext>
              </a:extLst>
            </p:cNvPr>
            <p:cNvCxnSpPr/>
            <p:nvPr>
              <p:custDataLst>
                <p:tags r:id="rId19"/>
              </p:custDataLst>
            </p:nvPr>
          </p:nvCxnSpPr>
          <p:spPr>
            <a:xfrm rot="10800000">
              <a:off x="2247357" y="2127253"/>
              <a:ext cx="451945" cy="0"/>
            </a:xfrm>
            <a:prstGeom prst="line">
              <a:avLst/>
            </a:prstGeom>
            <a:ln w="28575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92521C7-8D32-4599-8CC4-314123239B9B}"/>
                </a:ext>
              </a:extLst>
            </p:cNvPr>
            <p:cNvCxnSpPr/>
            <p:nvPr>
              <p:custDataLst>
                <p:tags r:id="rId20"/>
              </p:custDataLst>
            </p:nvPr>
          </p:nvCxnSpPr>
          <p:spPr>
            <a:xfrm>
              <a:off x="3453465" y="2127253"/>
              <a:ext cx="459021" cy="0"/>
            </a:xfrm>
            <a:prstGeom prst="line">
              <a:avLst/>
            </a:prstGeom>
            <a:ln w="28575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9F3F988-00BA-45FF-91CF-51DA51A25924}"/>
                </a:ext>
              </a:extLst>
            </p:cNvPr>
            <p:cNvCxnSpPr/>
            <p:nvPr/>
          </p:nvCxnSpPr>
          <p:spPr>
            <a:xfrm>
              <a:off x="3151777" y="3005138"/>
              <a:ext cx="650875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66DAA3F-1ABA-4AFE-A0B4-5EC7134C1425}"/>
                </a:ext>
              </a:extLst>
            </p:cNvPr>
            <p:cNvCxnSpPr/>
            <p:nvPr/>
          </p:nvCxnSpPr>
          <p:spPr>
            <a:xfrm>
              <a:off x="3394663" y="3200400"/>
              <a:ext cx="152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B5557FF-A744-4E51-8BCD-0E0096BA90E0}"/>
                </a:ext>
              </a:extLst>
            </p:cNvPr>
            <p:cNvCxnSpPr/>
            <p:nvPr/>
          </p:nvCxnSpPr>
          <p:spPr>
            <a:xfrm>
              <a:off x="3304176" y="3124200"/>
              <a:ext cx="304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5" descr="C09NF11">
            <a:extLst>
              <a:ext uri="{FF2B5EF4-FFF2-40B4-BE49-F238E27FC236}">
                <a16:creationId xmlns:a16="http://schemas.microsoft.com/office/drawing/2014/main" id="{18ABE0DB-DD6E-4401-B192-CF5696CB2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765" y="3099044"/>
            <a:ext cx="7537455" cy="183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9C8135C6-C114-4CDE-8421-9DACF6F3001B}"/>
              </a:ext>
            </a:extLst>
          </p:cNvPr>
          <p:cNvSpPr/>
          <p:nvPr/>
        </p:nvSpPr>
        <p:spPr>
          <a:xfrm>
            <a:off x="2343493" y="2245405"/>
            <a:ext cx="636713" cy="3872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6000"/>
              </a:lnSpc>
            </a:pPr>
            <a:r>
              <a:rPr lang="en-US" dirty="0" err="1"/>
              <a:t>Vdd</a:t>
            </a:r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904B43C-48D7-40A4-9846-1572E5F469EE}"/>
              </a:ext>
            </a:extLst>
          </p:cNvPr>
          <p:cNvSpPr/>
          <p:nvPr/>
        </p:nvSpPr>
        <p:spPr>
          <a:xfrm>
            <a:off x="1887768" y="2342490"/>
            <a:ext cx="1495815" cy="13717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18F02D5-9762-490E-B174-156849F11DDF}"/>
              </a:ext>
            </a:extLst>
          </p:cNvPr>
          <p:cNvSpPr/>
          <p:nvPr/>
        </p:nvSpPr>
        <p:spPr>
          <a:xfrm>
            <a:off x="1880935" y="3976685"/>
            <a:ext cx="1495815" cy="13717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639CC56-D9FB-4298-BDF3-A2014D04256F}"/>
              </a:ext>
            </a:extLst>
          </p:cNvPr>
          <p:cNvSpPr txBox="1"/>
          <p:nvPr/>
        </p:nvSpPr>
        <p:spPr>
          <a:xfrm>
            <a:off x="1039965" y="2522133"/>
            <a:ext cx="1082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b="1" dirty="0"/>
              <a:t>PMOS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F6EEDA5-BD8D-4728-9C0A-EE622128E00D}"/>
              </a:ext>
            </a:extLst>
          </p:cNvPr>
          <p:cNvSpPr txBox="1"/>
          <p:nvPr/>
        </p:nvSpPr>
        <p:spPr>
          <a:xfrm>
            <a:off x="989050" y="4931790"/>
            <a:ext cx="1082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b="1" dirty="0"/>
              <a:t>NMOS</a:t>
            </a:r>
          </a:p>
        </p:txBody>
      </p:sp>
    </p:spTree>
    <p:extLst>
      <p:ext uri="{BB962C8B-B14F-4D97-AF65-F5344CB8AC3E}">
        <p14:creationId xmlns:p14="http://schemas.microsoft.com/office/powerpoint/2010/main" val="22489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62" name="Rectangle 2"/>
          <p:cNvSpPr>
            <a:spLocks noChangeArrowheads="1"/>
          </p:cNvSpPr>
          <p:nvPr/>
        </p:nvSpPr>
        <p:spPr bwMode="auto">
          <a:xfrm>
            <a:off x="1752601" y="1409351"/>
            <a:ext cx="4454525" cy="41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dirty="0"/>
              <a:t>NMOS Transistor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>
              <a:buClr>
                <a:schemeClr val="tx2"/>
              </a:buClr>
            </a:pPr>
            <a:endParaRPr lang="en-US" sz="2400" dirty="0"/>
          </a:p>
          <a:p>
            <a:pPr marL="176213" indent="-176213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Connect source to drain when V</a:t>
            </a:r>
            <a:r>
              <a:rPr lang="en-US" sz="2400" baseline="-25000" dirty="0"/>
              <a:t>G</a:t>
            </a:r>
            <a:r>
              <a:rPr lang="en-US" sz="2400" dirty="0"/>
              <a:t> = </a:t>
            </a:r>
            <a:r>
              <a:rPr lang="en-US" sz="2400" dirty="0" err="1"/>
              <a:t>V</a:t>
            </a:r>
            <a:r>
              <a:rPr lang="en-US" sz="2400" baseline="-25000" dirty="0" err="1"/>
              <a:t>supply</a:t>
            </a:r>
            <a:endParaRPr lang="en-US" sz="2400" baseline="-25000" dirty="0"/>
          </a:p>
          <a:p>
            <a:pPr>
              <a:spcBef>
                <a:spcPct val="20000"/>
              </a:spcBef>
              <a:buClr>
                <a:schemeClr val="tx2"/>
              </a:buClr>
            </a:pPr>
            <a:endParaRPr lang="en-US" sz="2800" baseline="-25000" dirty="0">
              <a:latin typeface="Helvetica" charset="0"/>
            </a:endParaRPr>
          </a:p>
        </p:txBody>
      </p:sp>
      <p:sp>
        <p:nvSpPr>
          <p:cNvPr id="1218583" name="Text Box 23"/>
          <p:cNvSpPr txBox="1">
            <a:spLocks noChangeArrowheads="1"/>
          </p:cNvSpPr>
          <p:nvPr/>
        </p:nvSpPr>
        <p:spPr bwMode="auto">
          <a:xfrm>
            <a:off x="725424" y="3548668"/>
            <a:ext cx="1050288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>
                <a:latin typeface="Arial" charset="0"/>
              </a:rPr>
              <a:t>V</a:t>
            </a:r>
            <a:r>
              <a:rPr lang="en-US" baseline="-25000" dirty="0">
                <a:latin typeface="Arial" charset="0"/>
              </a:rPr>
              <a:t>S</a:t>
            </a:r>
            <a:r>
              <a:rPr lang="en-US" dirty="0">
                <a:latin typeface="Arial" charset="0"/>
              </a:rPr>
              <a:t> = 0 V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1218585" name="Text Box 25"/>
          <p:cNvSpPr txBox="1">
            <a:spLocks noChangeArrowheads="1"/>
          </p:cNvSpPr>
          <p:nvPr/>
        </p:nvSpPr>
        <p:spPr bwMode="auto">
          <a:xfrm>
            <a:off x="496824" y="2705529"/>
            <a:ext cx="458780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>
                <a:latin typeface="Arial" charset="0"/>
              </a:rPr>
              <a:t>V</a:t>
            </a:r>
            <a:r>
              <a:rPr lang="en-US" baseline="-25000" dirty="0">
                <a:latin typeface="Arial" charset="0"/>
              </a:rPr>
              <a:t>G</a:t>
            </a:r>
          </a:p>
        </p:txBody>
      </p:sp>
      <p:sp>
        <p:nvSpPr>
          <p:cNvPr id="1218573" name="Line 13"/>
          <p:cNvSpPr>
            <a:spLocks noChangeShapeType="1"/>
          </p:cNvSpPr>
          <p:nvPr/>
        </p:nvSpPr>
        <p:spPr bwMode="auto">
          <a:xfrm>
            <a:off x="877824" y="2972405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4" name="Line 14"/>
          <p:cNvSpPr>
            <a:spLocks noChangeShapeType="1"/>
          </p:cNvSpPr>
          <p:nvPr/>
        </p:nvSpPr>
        <p:spPr bwMode="auto">
          <a:xfrm>
            <a:off x="1952716" y="2058005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5" name="Line 15"/>
          <p:cNvSpPr>
            <a:spLocks noChangeShapeType="1"/>
          </p:cNvSpPr>
          <p:nvPr/>
        </p:nvSpPr>
        <p:spPr bwMode="auto">
          <a:xfrm>
            <a:off x="1952716" y="3429605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6" name="Line 16"/>
          <p:cNvSpPr>
            <a:spLocks noChangeShapeType="1"/>
          </p:cNvSpPr>
          <p:nvPr/>
        </p:nvSpPr>
        <p:spPr bwMode="auto">
          <a:xfrm>
            <a:off x="1639824" y="2515205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7" name="Line 17"/>
          <p:cNvSpPr>
            <a:spLocks noChangeShapeType="1"/>
          </p:cNvSpPr>
          <p:nvPr/>
        </p:nvSpPr>
        <p:spPr bwMode="auto">
          <a:xfrm>
            <a:off x="1639824" y="3429605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8" name="Line 18"/>
          <p:cNvSpPr>
            <a:spLocks noChangeShapeType="1"/>
          </p:cNvSpPr>
          <p:nvPr/>
        </p:nvSpPr>
        <p:spPr bwMode="auto">
          <a:xfrm>
            <a:off x="1639824" y="2515205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9" name="Line 19"/>
          <p:cNvSpPr>
            <a:spLocks noChangeShapeType="1"/>
          </p:cNvSpPr>
          <p:nvPr/>
        </p:nvSpPr>
        <p:spPr bwMode="auto">
          <a:xfrm>
            <a:off x="1487424" y="2515205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639825" y="3886805"/>
            <a:ext cx="650875" cy="195262"/>
            <a:chOff x="6996113" y="3538538"/>
            <a:chExt cx="650875" cy="195262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6996113" y="3538538"/>
              <a:ext cx="650875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7239000" y="3733800"/>
              <a:ext cx="152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7148513" y="3657600"/>
              <a:ext cx="304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3523547" y="2012123"/>
            <a:ext cx="650875" cy="2069944"/>
            <a:chOff x="7882041" y="1663856"/>
            <a:chExt cx="650875" cy="2069944"/>
          </a:xfrm>
        </p:grpSpPr>
        <p:sp>
          <p:nvSpPr>
            <p:cNvPr id="33" name="Line 14"/>
            <p:cNvSpPr>
              <a:spLocks noChangeShapeType="1"/>
            </p:cNvSpPr>
            <p:nvPr/>
          </p:nvSpPr>
          <p:spPr bwMode="auto">
            <a:xfrm>
              <a:off x="8206100" y="1663856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oval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15"/>
            <p:cNvSpPr>
              <a:spLocks noChangeShapeType="1"/>
            </p:cNvSpPr>
            <p:nvPr/>
          </p:nvSpPr>
          <p:spPr bwMode="auto">
            <a:xfrm>
              <a:off x="8206100" y="3048000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16"/>
            <p:cNvSpPr>
              <a:spLocks noChangeShapeType="1"/>
            </p:cNvSpPr>
            <p:nvPr/>
          </p:nvSpPr>
          <p:spPr bwMode="auto">
            <a:xfrm>
              <a:off x="8206100" y="2149475"/>
              <a:ext cx="0" cy="914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7882041" y="3538538"/>
              <a:ext cx="650875" cy="195262"/>
              <a:chOff x="6996113" y="3538538"/>
              <a:chExt cx="650875" cy="195262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>
                <a:off x="6996113" y="3538538"/>
                <a:ext cx="650875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7239000" y="3733800"/>
                <a:ext cx="152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7148513" y="3657600"/>
                <a:ext cx="304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oup 9"/>
          <p:cNvGrpSpPr/>
          <p:nvPr/>
        </p:nvGrpSpPr>
        <p:grpSpPr>
          <a:xfrm>
            <a:off x="5254937" y="2012123"/>
            <a:ext cx="650875" cy="2069944"/>
            <a:chOff x="8528283" y="1663856"/>
            <a:chExt cx="650875" cy="2069944"/>
          </a:xfrm>
        </p:grpSpPr>
        <p:sp>
          <p:nvSpPr>
            <p:cNvPr id="41" name="Line 14"/>
            <p:cNvSpPr>
              <a:spLocks noChangeShapeType="1"/>
            </p:cNvSpPr>
            <p:nvPr/>
          </p:nvSpPr>
          <p:spPr bwMode="auto">
            <a:xfrm>
              <a:off x="8852342" y="1663856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oval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15"/>
            <p:cNvSpPr>
              <a:spLocks noChangeShapeType="1"/>
            </p:cNvSpPr>
            <p:nvPr/>
          </p:nvSpPr>
          <p:spPr bwMode="auto">
            <a:xfrm>
              <a:off x="8852342" y="3048000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16"/>
            <p:cNvSpPr>
              <a:spLocks noChangeShapeType="1"/>
            </p:cNvSpPr>
            <p:nvPr/>
          </p:nvSpPr>
          <p:spPr bwMode="auto">
            <a:xfrm>
              <a:off x="8680682" y="2121057"/>
              <a:ext cx="171659" cy="94281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8528283" y="3538538"/>
              <a:ext cx="650875" cy="195262"/>
              <a:chOff x="6996113" y="3538538"/>
              <a:chExt cx="650875" cy="195262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>
                <a:off x="6996113" y="3538538"/>
                <a:ext cx="650875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7239000" y="3733800"/>
                <a:ext cx="152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7148513" y="3657600"/>
                <a:ext cx="304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5" name="Text Box 24"/>
          <p:cNvSpPr txBox="1">
            <a:spLocks noChangeArrowheads="1"/>
          </p:cNvSpPr>
          <p:nvPr/>
        </p:nvSpPr>
        <p:spPr bwMode="auto">
          <a:xfrm>
            <a:off x="2487808" y="2677829"/>
            <a:ext cx="1322798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>
                <a:latin typeface="Arial" charset="0"/>
              </a:rPr>
              <a:t>V</a:t>
            </a:r>
            <a:r>
              <a:rPr lang="en-US" baseline="-25000" dirty="0">
                <a:latin typeface="Arial" charset="0"/>
              </a:rPr>
              <a:t>G </a:t>
            </a:r>
            <a:r>
              <a:rPr lang="en-US" dirty="0">
                <a:latin typeface="Arial" charset="0"/>
              </a:rPr>
              <a:t>= </a:t>
            </a:r>
            <a:r>
              <a:rPr lang="en-US" dirty="0" err="1">
                <a:latin typeface="Arial" charset="0"/>
              </a:rPr>
              <a:t>V</a:t>
            </a:r>
            <a:r>
              <a:rPr lang="en-US" baseline="-25000" dirty="0" err="1">
                <a:latin typeface="Arial" charset="0"/>
              </a:rPr>
              <a:t>Supply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76" name="Text Box 24"/>
          <p:cNvSpPr txBox="1">
            <a:spLocks noChangeArrowheads="1"/>
          </p:cNvSpPr>
          <p:nvPr/>
        </p:nvSpPr>
        <p:spPr bwMode="auto">
          <a:xfrm>
            <a:off x="4298728" y="2768760"/>
            <a:ext cx="1047082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>
                <a:latin typeface="Arial" charset="0"/>
              </a:rPr>
              <a:t>V</a:t>
            </a:r>
            <a:r>
              <a:rPr lang="en-US" baseline="-25000" dirty="0">
                <a:latin typeface="Arial" charset="0"/>
              </a:rPr>
              <a:t>G </a:t>
            </a:r>
            <a:r>
              <a:rPr lang="en-US" dirty="0">
                <a:latin typeface="Arial" charset="0"/>
              </a:rPr>
              <a:t>= 0 V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121856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NMOS and PMOS Transistors</a:t>
            </a:r>
          </a:p>
        </p:txBody>
      </p:sp>
      <p:sp>
        <p:nvSpPr>
          <p:cNvPr id="12185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662738" y="1409350"/>
            <a:ext cx="4386263" cy="4596402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/>
              <a:t>PMOS Transistor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Connect source to drain when V</a:t>
            </a:r>
            <a:r>
              <a:rPr lang="en-US" sz="2400" baseline="-25000" dirty="0"/>
              <a:t>G</a:t>
            </a:r>
            <a:r>
              <a:rPr lang="en-US" sz="2400" dirty="0"/>
              <a:t> = 0 V</a:t>
            </a:r>
          </a:p>
        </p:txBody>
      </p:sp>
      <p:sp>
        <p:nvSpPr>
          <p:cNvPr id="1218565" name="Line 5"/>
          <p:cNvSpPr>
            <a:spLocks noChangeShapeType="1"/>
          </p:cNvSpPr>
          <p:nvPr/>
        </p:nvSpPr>
        <p:spPr bwMode="auto">
          <a:xfrm>
            <a:off x="6488112" y="3098451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66" name="Line 6"/>
          <p:cNvSpPr>
            <a:spLocks noChangeShapeType="1"/>
          </p:cNvSpPr>
          <p:nvPr/>
        </p:nvSpPr>
        <p:spPr bwMode="auto">
          <a:xfrm>
            <a:off x="7783512" y="2184051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67" name="Line 7"/>
          <p:cNvSpPr>
            <a:spLocks noChangeShapeType="1"/>
          </p:cNvSpPr>
          <p:nvPr/>
        </p:nvSpPr>
        <p:spPr bwMode="auto">
          <a:xfrm>
            <a:off x="7783512" y="3555651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68" name="Line 8"/>
          <p:cNvSpPr>
            <a:spLocks noChangeShapeType="1"/>
          </p:cNvSpPr>
          <p:nvPr/>
        </p:nvSpPr>
        <p:spPr bwMode="auto">
          <a:xfrm>
            <a:off x="7478712" y="2641251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69" name="Line 9"/>
          <p:cNvSpPr>
            <a:spLocks noChangeShapeType="1"/>
          </p:cNvSpPr>
          <p:nvPr/>
        </p:nvSpPr>
        <p:spPr bwMode="auto">
          <a:xfrm>
            <a:off x="7478712" y="3555651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0" name="Line 10"/>
          <p:cNvSpPr>
            <a:spLocks noChangeShapeType="1"/>
          </p:cNvSpPr>
          <p:nvPr/>
        </p:nvSpPr>
        <p:spPr bwMode="auto">
          <a:xfrm>
            <a:off x="7478712" y="2641251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1" name="Line 11"/>
          <p:cNvSpPr>
            <a:spLocks noChangeShapeType="1"/>
          </p:cNvSpPr>
          <p:nvPr/>
        </p:nvSpPr>
        <p:spPr bwMode="auto">
          <a:xfrm>
            <a:off x="7326312" y="2641251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2" name="Oval 12"/>
          <p:cNvSpPr>
            <a:spLocks noChangeArrowheads="1"/>
          </p:cNvSpPr>
          <p:nvPr/>
        </p:nvSpPr>
        <p:spPr bwMode="auto">
          <a:xfrm>
            <a:off x="7096125" y="3023839"/>
            <a:ext cx="155575" cy="155575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584" name="Text Box 24"/>
          <p:cNvSpPr txBox="1">
            <a:spLocks noChangeArrowheads="1"/>
          </p:cNvSpPr>
          <p:nvPr/>
        </p:nvSpPr>
        <p:spPr bwMode="auto">
          <a:xfrm>
            <a:off x="6329362" y="2701577"/>
            <a:ext cx="458780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>
                <a:latin typeface="Arial" charset="0"/>
              </a:rPr>
              <a:t>V</a:t>
            </a:r>
            <a:r>
              <a:rPr lang="en-US" baseline="-25000" dirty="0">
                <a:latin typeface="Arial" charset="0"/>
              </a:rPr>
              <a:t>G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11665896" y="2154044"/>
            <a:ext cx="0" cy="1841344"/>
            <a:chOff x="8206100" y="1663856"/>
            <a:chExt cx="0" cy="1841344"/>
          </a:xfrm>
        </p:grpSpPr>
        <p:sp>
          <p:nvSpPr>
            <p:cNvPr id="57" name="Line 14"/>
            <p:cNvSpPr>
              <a:spLocks noChangeShapeType="1"/>
            </p:cNvSpPr>
            <p:nvPr/>
          </p:nvSpPr>
          <p:spPr bwMode="auto">
            <a:xfrm>
              <a:off x="8206100" y="1663856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oval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15"/>
            <p:cNvSpPr>
              <a:spLocks noChangeShapeType="1"/>
            </p:cNvSpPr>
            <p:nvPr/>
          </p:nvSpPr>
          <p:spPr bwMode="auto">
            <a:xfrm>
              <a:off x="8206100" y="3048000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16"/>
            <p:cNvSpPr>
              <a:spLocks noChangeShapeType="1"/>
            </p:cNvSpPr>
            <p:nvPr/>
          </p:nvSpPr>
          <p:spPr bwMode="auto">
            <a:xfrm>
              <a:off x="8206100" y="2149475"/>
              <a:ext cx="0" cy="914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9660043" y="2154044"/>
            <a:ext cx="173036" cy="1841344"/>
            <a:chOff x="8680682" y="1663856"/>
            <a:chExt cx="173036" cy="1841344"/>
          </a:xfrm>
        </p:grpSpPr>
        <p:sp>
          <p:nvSpPr>
            <p:cNvPr id="65" name="Line 14"/>
            <p:cNvSpPr>
              <a:spLocks noChangeShapeType="1"/>
            </p:cNvSpPr>
            <p:nvPr/>
          </p:nvSpPr>
          <p:spPr bwMode="auto">
            <a:xfrm>
              <a:off x="8852342" y="1663856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oval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15"/>
            <p:cNvSpPr>
              <a:spLocks noChangeShapeType="1"/>
            </p:cNvSpPr>
            <p:nvPr/>
          </p:nvSpPr>
          <p:spPr bwMode="auto">
            <a:xfrm>
              <a:off x="8852342" y="3048000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16"/>
            <p:cNvSpPr>
              <a:spLocks noChangeShapeType="1"/>
            </p:cNvSpPr>
            <p:nvPr/>
          </p:nvSpPr>
          <p:spPr bwMode="auto">
            <a:xfrm flipH="1">
              <a:off x="8680682" y="2151064"/>
              <a:ext cx="173036" cy="88106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" name="Text Box 24"/>
          <p:cNvSpPr txBox="1">
            <a:spLocks noChangeArrowheads="1"/>
          </p:cNvSpPr>
          <p:nvPr/>
        </p:nvSpPr>
        <p:spPr bwMode="auto">
          <a:xfrm>
            <a:off x="8382246" y="2823325"/>
            <a:ext cx="1322798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>
                <a:latin typeface="Arial" charset="0"/>
              </a:rPr>
              <a:t>V</a:t>
            </a:r>
            <a:r>
              <a:rPr lang="en-US" baseline="-25000" dirty="0">
                <a:latin typeface="Arial" charset="0"/>
              </a:rPr>
              <a:t>G </a:t>
            </a:r>
            <a:r>
              <a:rPr lang="en-US" dirty="0">
                <a:latin typeface="Arial" charset="0"/>
              </a:rPr>
              <a:t>= </a:t>
            </a:r>
            <a:r>
              <a:rPr lang="en-US" dirty="0" err="1">
                <a:latin typeface="Arial" charset="0"/>
              </a:rPr>
              <a:t>V</a:t>
            </a:r>
            <a:r>
              <a:rPr lang="en-US" baseline="-25000" dirty="0" err="1">
                <a:latin typeface="Arial" charset="0"/>
              </a:rPr>
              <a:t>Supply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74" name="Text Box 24"/>
          <p:cNvSpPr txBox="1">
            <a:spLocks noChangeArrowheads="1"/>
          </p:cNvSpPr>
          <p:nvPr/>
        </p:nvSpPr>
        <p:spPr bwMode="auto">
          <a:xfrm>
            <a:off x="10618814" y="2894806"/>
            <a:ext cx="1047082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>
                <a:latin typeface="Arial" charset="0"/>
              </a:rPr>
              <a:t>V</a:t>
            </a:r>
            <a:r>
              <a:rPr lang="en-US" baseline="-25000" dirty="0">
                <a:latin typeface="Arial" charset="0"/>
              </a:rPr>
              <a:t>G </a:t>
            </a:r>
            <a:r>
              <a:rPr lang="en-US" dirty="0">
                <a:latin typeface="Arial" charset="0"/>
              </a:rPr>
              <a:t>= 0 V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77" name="Text Box 22"/>
          <p:cNvSpPr txBox="1">
            <a:spLocks noChangeArrowheads="1"/>
          </p:cNvSpPr>
          <p:nvPr/>
        </p:nvSpPr>
        <p:spPr bwMode="auto">
          <a:xfrm>
            <a:off x="1487424" y="2012497"/>
            <a:ext cx="449162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>
                <a:latin typeface="Arial" charset="0"/>
              </a:rPr>
              <a:t>V</a:t>
            </a:r>
            <a:r>
              <a:rPr lang="en-US" baseline="-25000" dirty="0">
                <a:latin typeface="Arial" charset="0"/>
              </a:rPr>
              <a:t>D</a:t>
            </a:r>
          </a:p>
        </p:txBody>
      </p:sp>
      <p:sp>
        <p:nvSpPr>
          <p:cNvPr id="78" name="Text Box 22"/>
          <p:cNvSpPr txBox="1">
            <a:spLocks noChangeArrowheads="1"/>
          </p:cNvSpPr>
          <p:nvPr/>
        </p:nvSpPr>
        <p:spPr bwMode="auto">
          <a:xfrm>
            <a:off x="2978778" y="2024668"/>
            <a:ext cx="973343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>
                <a:latin typeface="Arial" charset="0"/>
              </a:rPr>
              <a:t>V</a:t>
            </a:r>
            <a:r>
              <a:rPr lang="en-US" baseline="-25000" dirty="0">
                <a:latin typeface="Arial" charset="0"/>
              </a:rPr>
              <a:t>D </a:t>
            </a:r>
            <a:r>
              <a:rPr lang="en-US" dirty="0">
                <a:latin typeface="Arial" charset="0"/>
              </a:rPr>
              <a:t>= 0V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037721" y="4045337"/>
            <a:ext cx="202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Closed switch</a:t>
            </a:r>
          </a:p>
          <a:p>
            <a:r>
              <a:rPr lang="en-US" dirty="0"/>
              <a:t>When V</a:t>
            </a:r>
            <a:r>
              <a:rPr lang="en-US" baseline="-25000" dirty="0"/>
              <a:t>G</a:t>
            </a:r>
            <a:r>
              <a:rPr lang="en-US" dirty="0"/>
              <a:t> = </a:t>
            </a:r>
            <a:r>
              <a:rPr lang="en-US" dirty="0" err="1"/>
              <a:t>V</a:t>
            </a:r>
            <a:r>
              <a:rPr lang="en-US" baseline="-25000" dirty="0" err="1"/>
              <a:t>supply</a:t>
            </a:r>
            <a:endParaRPr lang="en-US" baseline="-25000" dirty="0"/>
          </a:p>
        </p:txBody>
      </p:sp>
      <p:sp>
        <p:nvSpPr>
          <p:cNvPr id="80" name="TextBox 79"/>
          <p:cNvSpPr txBox="1"/>
          <p:nvPr/>
        </p:nvSpPr>
        <p:spPr>
          <a:xfrm>
            <a:off x="8902057" y="4011134"/>
            <a:ext cx="1784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Closed switch</a:t>
            </a:r>
          </a:p>
          <a:p>
            <a:pPr algn="r"/>
            <a:r>
              <a:rPr lang="en-US" dirty="0"/>
              <a:t>When V</a:t>
            </a:r>
            <a:r>
              <a:rPr lang="en-US" baseline="-25000" dirty="0"/>
              <a:t>G</a:t>
            </a:r>
            <a:r>
              <a:rPr lang="en-US" dirty="0"/>
              <a:t> =  0 V</a:t>
            </a:r>
            <a:endParaRPr lang="en-US" baseline="-25000" dirty="0"/>
          </a:p>
        </p:txBody>
      </p:sp>
      <p:sp>
        <p:nvSpPr>
          <p:cNvPr id="81" name="Text Box 20"/>
          <p:cNvSpPr txBox="1">
            <a:spLocks noChangeArrowheads="1"/>
          </p:cNvSpPr>
          <p:nvPr/>
        </p:nvSpPr>
        <p:spPr bwMode="auto">
          <a:xfrm>
            <a:off x="7326313" y="1790352"/>
            <a:ext cx="780983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err="1">
                <a:latin typeface="Arial" charset="0"/>
              </a:rPr>
              <a:t>V</a:t>
            </a:r>
            <a:r>
              <a:rPr lang="en-US" baseline="-25000" dirty="0" err="1">
                <a:latin typeface="Arial" charset="0"/>
              </a:rPr>
              <a:t>supply</a:t>
            </a:r>
            <a:endParaRPr lang="en-US" baseline="-25000" dirty="0">
              <a:latin typeface="Arial" charset="0"/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>
            <a:off x="7442021" y="2171351"/>
            <a:ext cx="65087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 Box 20"/>
          <p:cNvSpPr txBox="1">
            <a:spLocks noChangeArrowheads="1"/>
          </p:cNvSpPr>
          <p:nvPr/>
        </p:nvSpPr>
        <p:spPr bwMode="auto">
          <a:xfrm>
            <a:off x="6553200" y="2217701"/>
            <a:ext cx="1300356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6000"/>
              </a:lnSpc>
              <a:buClr>
                <a:srgbClr val="40458C"/>
              </a:buClr>
              <a:buSzPct val="100000"/>
            </a:pPr>
            <a:r>
              <a:rPr lang="en-US" dirty="0">
                <a:latin typeface="Arial" charset="0"/>
              </a:rPr>
              <a:t>V</a:t>
            </a:r>
            <a:r>
              <a:rPr lang="en-US" baseline="-25000" dirty="0">
                <a:latin typeface="Arial" charset="0"/>
              </a:rPr>
              <a:t>S</a:t>
            </a:r>
            <a:r>
              <a:rPr lang="en-US" dirty="0">
                <a:latin typeface="Arial" charset="0"/>
              </a:rPr>
              <a:t> = </a:t>
            </a:r>
            <a:r>
              <a:rPr lang="en-US" dirty="0" err="1">
                <a:latin typeface="Arial" charset="0"/>
              </a:rPr>
              <a:t>V</a:t>
            </a:r>
            <a:r>
              <a:rPr lang="en-US" baseline="-25000" dirty="0" err="1">
                <a:latin typeface="Arial" charset="0"/>
              </a:rPr>
              <a:t>supply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84" name="Text Box 20"/>
          <p:cNvSpPr txBox="1">
            <a:spLocks noChangeArrowheads="1"/>
          </p:cNvSpPr>
          <p:nvPr/>
        </p:nvSpPr>
        <p:spPr bwMode="auto">
          <a:xfrm>
            <a:off x="9416978" y="1790352"/>
            <a:ext cx="780983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err="1">
                <a:latin typeface="Arial" charset="0"/>
              </a:rPr>
              <a:t>V</a:t>
            </a:r>
            <a:r>
              <a:rPr lang="en-US" baseline="-25000" dirty="0" err="1">
                <a:latin typeface="Arial" charset="0"/>
              </a:rPr>
              <a:t>supply</a:t>
            </a:r>
            <a:endParaRPr lang="en-US" baseline="-25000" dirty="0">
              <a:latin typeface="Arial" charset="0"/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>
            <a:off x="9532686" y="2171351"/>
            <a:ext cx="65087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 Box 20"/>
          <p:cNvSpPr txBox="1">
            <a:spLocks noChangeArrowheads="1"/>
          </p:cNvSpPr>
          <p:nvPr/>
        </p:nvSpPr>
        <p:spPr bwMode="auto">
          <a:xfrm>
            <a:off x="11251170" y="1790352"/>
            <a:ext cx="780983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err="1">
                <a:latin typeface="Arial" charset="0"/>
              </a:rPr>
              <a:t>V</a:t>
            </a:r>
            <a:r>
              <a:rPr lang="en-US" baseline="-25000" dirty="0" err="1">
                <a:latin typeface="Arial" charset="0"/>
              </a:rPr>
              <a:t>supply</a:t>
            </a:r>
            <a:endParaRPr lang="en-US" baseline="-25000" dirty="0">
              <a:latin typeface="Arial" charset="0"/>
            </a:endParaRPr>
          </a:p>
        </p:txBody>
      </p:sp>
      <p:cxnSp>
        <p:nvCxnSpPr>
          <p:cNvPr id="87" name="Straight Connector 86"/>
          <p:cNvCxnSpPr/>
          <p:nvPr/>
        </p:nvCxnSpPr>
        <p:spPr>
          <a:xfrm>
            <a:off x="11366878" y="2171351"/>
            <a:ext cx="65087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 Box 21"/>
          <p:cNvSpPr txBox="1">
            <a:spLocks noChangeArrowheads="1"/>
          </p:cNvSpPr>
          <p:nvPr/>
        </p:nvSpPr>
        <p:spPr bwMode="auto">
          <a:xfrm>
            <a:off x="7162800" y="3674714"/>
            <a:ext cx="449162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>
                <a:latin typeface="Arial" charset="0"/>
              </a:rPr>
              <a:t>V</a:t>
            </a:r>
            <a:r>
              <a:rPr lang="en-US" baseline="-25000" dirty="0">
                <a:latin typeface="Arial" charset="0"/>
              </a:rPr>
              <a:t>D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856065" y="5545996"/>
            <a:ext cx="5325205" cy="1109662"/>
            <a:chOff x="3308044" y="5638800"/>
            <a:chExt cx="4037966" cy="1109662"/>
          </a:xfrm>
        </p:grpSpPr>
        <p:sp>
          <p:nvSpPr>
            <p:cNvPr id="2" name="TextBox 1"/>
            <p:cNvSpPr txBox="1"/>
            <p:nvPr/>
          </p:nvSpPr>
          <p:spPr>
            <a:xfrm>
              <a:off x="3327710" y="5638800"/>
              <a:ext cx="4018300" cy="9233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V</a:t>
              </a:r>
              <a:r>
                <a:rPr lang="en-US" baseline="-25000" dirty="0"/>
                <a:t>S</a:t>
              </a:r>
              <a:r>
                <a:rPr lang="en-US" dirty="0"/>
                <a:t>: voltage at the source; V</a:t>
              </a:r>
              <a:r>
                <a:rPr lang="en-US" baseline="-25000" dirty="0"/>
                <a:t>D</a:t>
              </a:r>
              <a:r>
                <a:rPr lang="en-US" dirty="0"/>
                <a:t>: voltage at the drain; </a:t>
              </a:r>
            </a:p>
            <a:p>
              <a:r>
                <a:rPr lang="en-US" dirty="0" err="1"/>
                <a:t>V</a:t>
              </a:r>
              <a:r>
                <a:rPr lang="en-US" baseline="-25000" dirty="0" err="1"/>
                <a:t>supply</a:t>
              </a:r>
              <a:r>
                <a:rPr lang="en-US" dirty="0"/>
                <a:t>: max voltage (aka a logical 1)</a:t>
              </a:r>
            </a:p>
            <a:p>
              <a:r>
                <a:rPr lang="en-US" dirty="0"/>
                <a:t>         (ground): min voltage (aka a logical 0)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3308044" y="6596418"/>
              <a:ext cx="560386" cy="152044"/>
              <a:chOff x="3865562" y="3657956"/>
              <a:chExt cx="650875" cy="152044"/>
            </a:xfrm>
          </p:grpSpPr>
          <p:cxnSp>
            <p:nvCxnSpPr>
              <p:cNvPr id="89" name="Straight Connector 88"/>
              <p:cNvCxnSpPr/>
              <p:nvPr/>
            </p:nvCxnSpPr>
            <p:spPr>
              <a:xfrm>
                <a:off x="3865562" y="3657956"/>
                <a:ext cx="650875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4129087" y="3810000"/>
                <a:ext cx="152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4038600" y="3733800"/>
                <a:ext cx="304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6258526" y="1426128"/>
            <a:ext cx="0" cy="390088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 Box 22"/>
          <p:cNvSpPr txBox="1">
            <a:spLocks noChangeArrowheads="1"/>
          </p:cNvSpPr>
          <p:nvPr/>
        </p:nvSpPr>
        <p:spPr bwMode="auto">
          <a:xfrm>
            <a:off x="10668317" y="3599213"/>
            <a:ext cx="1287532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>
                <a:latin typeface="Arial" charset="0"/>
              </a:rPr>
              <a:t>V</a:t>
            </a:r>
            <a:r>
              <a:rPr lang="en-US" baseline="-25000" dirty="0">
                <a:latin typeface="Arial" charset="0"/>
              </a:rPr>
              <a:t>D </a:t>
            </a:r>
            <a:r>
              <a:rPr lang="en-US" dirty="0">
                <a:latin typeface="Arial" charset="0"/>
              </a:rPr>
              <a:t>= </a:t>
            </a:r>
            <a:r>
              <a:rPr lang="en-US" dirty="0" err="1">
                <a:latin typeface="Arial" charset="0"/>
              </a:rPr>
              <a:t>V</a:t>
            </a:r>
            <a:r>
              <a:rPr lang="en-US" baseline="-25000" dirty="0" err="1">
                <a:latin typeface="Arial" charset="0"/>
              </a:rPr>
              <a:t>supply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B1CB3-968A-438D-B323-7049496FE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12</a:t>
            </a:fld>
            <a:endParaRPr lang="en-US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BBD96DF8-496E-4384-8784-18121EC87CB0}"/>
              </a:ext>
            </a:extLst>
          </p:cNvPr>
          <p:cNvSpPr/>
          <p:nvPr/>
        </p:nvSpPr>
        <p:spPr>
          <a:xfrm>
            <a:off x="1039037" y="1925366"/>
            <a:ext cx="1325977" cy="22824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8CA42D4D-3F39-4324-BB0C-8E5B6D2745BA}"/>
              </a:ext>
            </a:extLst>
          </p:cNvPr>
          <p:cNvSpPr/>
          <p:nvPr/>
        </p:nvSpPr>
        <p:spPr>
          <a:xfrm>
            <a:off x="6897680" y="1904255"/>
            <a:ext cx="1325977" cy="22824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8A27CF7-69B7-4B42-990D-900A9162F842}"/>
              </a:ext>
            </a:extLst>
          </p:cNvPr>
          <p:cNvSpPr/>
          <p:nvPr/>
        </p:nvSpPr>
        <p:spPr>
          <a:xfrm>
            <a:off x="12808" y="6135036"/>
            <a:ext cx="27357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Adapted from slides prepared by Hakim Weatherspoon of Cornell University</a:t>
            </a:r>
            <a:endParaRPr lang="en-HK" sz="1400" dirty="0"/>
          </a:p>
        </p:txBody>
      </p:sp>
    </p:spTree>
    <p:extLst>
      <p:ext uri="{BB962C8B-B14F-4D97-AF65-F5344CB8AC3E}">
        <p14:creationId xmlns:p14="http://schemas.microsoft.com/office/powerpoint/2010/main" val="13281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1218564" grpId="0" build="p"/>
      <p:bldP spid="1218565" grpId="0" animBg="1"/>
      <p:bldP spid="1218566" grpId="0" animBg="1"/>
      <p:bldP spid="1218567" grpId="0" animBg="1"/>
      <p:bldP spid="1218568" grpId="0" animBg="1"/>
      <p:bldP spid="1218569" grpId="0" animBg="1"/>
      <p:bldP spid="1218570" grpId="0" animBg="1"/>
      <p:bldP spid="1218571" grpId="0" animBg="1"/>
      <p:bldP spid="1218572" grpId="0" animBg="1"/>
      <p:bldP spid="1218584" grpId="0"/>
      <p:bldP spid="72" grpId="0"/>
      <p:bldP spid="74" grpId="0"/>
      <p:bldP spid="78" grpId="0"/>
      <p:bldP spid="79" grpId="0"/>
      <p:bldP spid="80" grpId="0"/>
      <p:bldP spid="81" grpId="0"/>
      <p:bldP spid="83" grpId="0"/>
      <p:bldP spid="84" grpId="0"/>
      <p:bldP spid="86" grpId="0"/>
      <p:bldP spid="88" grpId="0"/>
      <p:bldP spid="9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62" name="Rectangle 2"/>
          <p:cNvSpPr>
            <a:spLocks noChangeArrowheads="1"/>
          </p:cNvSpPr>
          <p:nvPr/>
        </p:nvSpPr>
        <p:spPr bwMode="auto">
          <a:xfrm>
            <a:off x="1752601" y="1375794"/>
            <a:ext cx="4454525" cy="5177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dirty="0"/>
              <a:t>NMOS Transistor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10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400" dirty="0"/>
              <a:t>Connect source to drain when gate = 1</a:t>
            </a:r>
          </a:p>
        </p:txBody>
      </p:sp>
      <p:sp>
        <p:nvSpPr>
          <p:cNvPr id="1218582" name="Text Box 22"/>
          <p:cNvSpPr txBox="1">
            <a:spLocks noChangeArrowheads="1"/>
          </p:cNvSpPr>
          <p:nvPr/>
        </p:nvSpPr>
        <p:spPr bwMode="auto">
          <a:xfrm>
            <a:off x="1466012" y="1973924"/>
            <a:ext cx="351378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>
                <a:latin typeface="Arial" charset="0"/>
              </a:rPr>
              <a:t>D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1218583" name="Text Box 23"/>
          <p:cNvSpPr txBox="1">
            <a:spLocks noChangeArrowheads="1"/>
          </p:cNvSpPr>
          <p:nvPr/>
        </p:nvSpPr>
        <p:spPr bwMode="auto">
          <a:xfrm>
            <a:off x="1008813" y="3510095"/>
            <a:ext cx="883575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>
                <a:latin typeface="Arial" charset="0"/>
              </a:rPr>
              <a:t>S = 0V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1218585" name="Text Box 25"/>
          <p:cNvSpPr txBox="1">
            <a:spLocks noChangeArrowheads="1"/>
          </p:cNvSpPr>
          <p:nvPr/>
        </p:nvSpPr>
        <p:spPr bwMode="auto">
          <a:xfrm>
            <a:off x="475412" y="2666956"/>
            <a:ext cx="364202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>
                <a:latin typeface="Arial" charset="0"/>
              </a:rPr>
              <a:t>G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1218573" name="Line 13"/>
          <p:cNvSpPr>
            <a:spLocks noChangeShapeType="1"/>
          </p:cNvSpPr>
          <p:nvPr/>
        </p:nvSpPr>
        <p:spPr bwMode="auto">
          <a:xfrm>
            <a:off x="856412" y="2933832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4" name="Line 14"/>
          <p:cNvSpPr>
            <a:spLocks noChangeShapeType="1"/>
          </p:cNvSpPr>
          <p:nvPr/>
        </p:nvSpPr>
        <p:spPr bwMode="auto">
          <a:xfrm>
            <a:off x="1923212" y="2019432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5" name="Line 15"/>
          <p:cNvSpPr>
            <a:spLocks noChangeShapeType="1"/>
          </p:cNvSpPr>
          <p:nvPr/>
        </p:nvSpPr>
        <p:spPr bwMode="auto">
          <a:xfrm>
            <a:off x="1923212" y="3391032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6" name="Line 16"/>
          <p:cNvSpPr>
            <a:spLocks noChangeShapeType="1"/>
          </p:cNvSpPr>
          <p:nvPr/>
        </p:nvSpPr>
        <p:spPr bwMode="auto">
          <a:xfrm>
            <a:off x="1618412" y="2476632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7" name="Line 17"/>
          <p:cNvSpPr>
            <a:spLocks noChangeShapeType="1"/>
          </p:cNvSpPr>
          <p:nvPr/>
        </p:nvSpPr>
        <p:spPr bwMode="auto">
          <a:xfrm>
            <a:off x="1618412" y="3391032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8" name="Line 18"/>
          <p:cNvSpPr>
            <a:spLocks noChangeShapeType="1"/>
          </p:cNvSpPr>
          <p:nvPr/>
        </p:nvSpPr>
        <p:spPr bwMode="auto">
          <a:xfrm>
            <a:off x="1618412" y="2476632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9" name="Line 19"/>
          <p:cNvSpPr>
            <a:spLocks noChangeShapeType="1"/>
          </p:cNvSpPr>
          <p:nvPr/>
        </p:nvSpPr>
        <p:spPr bwMode="auto">
          <a:xfrm>
            <a:off x="1466012" y="2476632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618413" y="3848232"/>
            <a:ext cx="650875" cy="195262"/>
            <a:chOff x="6996113" y="3538538"/>
            <a:chExt cx="650875" cy="195262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6996113" y="3538538"/>
              <a:ext cx="650875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7239000" y="3733800"/>
              <a:ext cx="152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7148513" y="3657600"/>
              <a:ext cx="304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3340295" y="1973550"/>
            <a:ext cx="650875" cy="2069944"/>
            <a:chOff x="7882041" y="1663856"/>
            <a:chExt cx="650875" cy="2069944"/>
          </a:xfrm>
        </p:grpSpPr>
        <p:sp>
          <p:nvSpPr>
            <p:cNvPr id="33" name="Line 14"/>
            <p:cNvSpPr>
              <a:spLocks noChangeShapeType="1"/>
            </p:cNvSpPr>
            <p:nvPr/>
          </p:nvSpPr>
          <p:spPr bwMode="auto">
            <a:xfrm>
              <a:off x="8206100" y="1663856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oval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15"/>
            <p:cNvSpPr>
              <a:spLocks noChangeShapeType="1"/>
            </p:cNvSpPr>
            <p:nvPr/>
          </p:nvSpPr>
          <p:spPr bwMode="auto">
            <a:xfrm>
              <a:off x="8206100" y="3048000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16"/>
            <p:cNvSpPr>
              <a:spLocks noChangeShapeType="1"/>
            </p:cNvSpPr>
            <p:nvPr/>
          </p:nvSpPr>
          <p:spPr bwMode="auto">
            <a:xfrm>
              <a:off x="8206100" y="2149475"/>
              <a:ext cx="0" cy="914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7882041" y="3538538"/>
              <a:ext cx="650875" cy="195262"/>
              <a:chOff x="6996113" y="3538538"/>
              <a:chExt cx="650875" cy="195262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>
                <a:off x="6996113" y="3538538"/>
                <a:ext cx="650875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7239000" y="3733800"/>
                <a:ext cx="152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7148513" y="3657600"/>
                <a:ext cx="304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oup 9"/>
          <p:cNvGrpSpPr/>
          <p:nvPr/>
        </p:nvGrpSpPr>
        <p:grpSpPr>
          <a:xfrm>
            <a:off x="5257801" y="1973550"/>
            <a:ext cx="650875" cy="2069944"/>
            <a:chOff x="8528283" y="1663856"/>
            <a:chExt cx="650875" cy="2069944"/>
          </a:xfrm>
        </p:grpSpPr>
        <p:sp>
          <p:nvSpPr>
            <p:cNvPr id="41" name="Line 14"/>
            <p:cNvSpPr>
              <a:spLocks noChangeShapeType="1"/>
            </p:cNvSpPr>
            <p:nvPr/>
          </p:nvSpPr>
          <p:spPr bwMode="auto">
            <a:xfrm>
              <a:off x="8852342" y="1663856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oval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15"/>
            <p:cNvSpPr>
              <a:spLocks noChangeShapeType="1"/>
            </p:cNvSpPr>
            <p:nvPr/>
          </p:nvSpPr>
          <p:spPr bwMode="auto">
            <a:xfrm>
              <a:off x="8852342" y="3048000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16"/>
            <p:cNvSpPr>
              <a:spLocks noChangeShapeType="1"/>
            </p:cNvSpPr>
            <p:nvPr/>
          </p:nvSpPr>
          <p:spPr bwMode="auto">
            <a:xfrm>
              <a:off x="8680682" y="2121057"/>
              <a:ext cx="171659" cy="94281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8528283" y="3538538"/>
              <a:ext cx="650875" cy="195262"/>
              <a:chOff x="6996113" y="3538538"/>
              <a:chExt cx="650875" cy="195262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>
                <a:off x="6996113" y="3538538"/>
                <a:ext cx="650875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7239000" y="3733800"/>
                <a:ext cx="152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7148513" y="3657600"/>
                <a:ext cx="304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5" name="Text Box 24"/>
          <p:cNvSpPr txBox="1">
            <a:spLocks noChangeArrowheads="1"/>
          </p:cNvSpPr>
          <p:nvPr/>
        </p:nvSpPr>
        <p:spPr bwMode="auto">
          <a:xfrm>
            <a:off x="2702068" y="2723400"/>
            <a:ext cx="734496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>
                <a:latin typeface="Arial" charset="0"/>
              </a:rPr>
              <a:t>G</a:t>
            </a:r>
            <a:r>
              <a:rPr lang="en-US" baseline="-25000" dirty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= 1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76" name="Text Box 24"/>
          <p:cNvSpPr txBox="1">
            <a:spLocks noChangeArrowheads="1"/>
          </p:cNvSpPr>
          <p:nvPr/>
        </p:nvSpPr>
        <p:spPr bwMode="auto">
          <a:xfrm>
            <a:off x="4572000" y="2730187"/>
            <a:ext cx="734496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>
                <a:latin typeface="Arial" charset="0"/>
              </a:rPr>
              <a:t>G</a:t>
            </a:r>
            <a:r>
              <a:rPr lang="en-US" baseline="-25000" dirty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= 0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121856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NMOS and PMOS Transistors</a:t>
            </a:r>
          </a:p>
        </p:txBody>
      </p:sp>
      <p:sp>
        <p:nvSpPr>
          <p:cNvPr id="12185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662738" y="1375794"/>
            <a:ext cx="4386263" cy="4066828"/>
          </a:xfrm>
          <a:ln>
            <a:noFill/>
          </a:ln>
        </p:spPr>
        <p:txBody>
          <a:bodyPr>
            <a:normAutofit lnSpcReduction="10000"/>
          </a:bodyPr>
          <a:lstStyle/>
          <a:p>
            <a:r>
              <a:rPr lang="en-US" dirty="0"/>
              <a:t>PMOS Transistor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endParaRPr lang="en-US" sz="1000" dirty="0"/>
          </a:p>
          <a:p>
            <a:r>
              <a:rPr lang="en-US" sz="2400" dirty="0"/>
              <a:t>Connect source to drain when gate = 0</a:t>
            </a:r>
          </a:p>
        </p:txBody>
      </p:sp>
      <p:sp>
        <p:nvSpPr>
          <p:cNvPr id="1218565" name="Line 5"/>
          <p:cNvSpPr>
            <a:spLocks noChangeShapeType="1"/>
          </p:cNvSpPr>
          <p:nvPr/>
        </p:nvSpPr>
        <p:spPr bwMode="auto">
          <a:xfrm>
            <a:off x="6488112" y="3031339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66" name="Line 6"/>
          <p:cNvSpPr>
            <a:spLocks noChangeShapeType="1"/>
          </p:cNvSpPr>
          <p:nvPr/>
        </p:nvSpPr>
        <p:spPr bwMode="auto">
          <a:xfrm>
            <a:off x="7783512" y="2116939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67" name="Line 7"/>
          <p:cNvSpPr>
            <a:spLocks noChangeShapeType="1"/>
          </p:cNvSpPr>
          <p:nvPr/>
        </p:nvSpPr>
        <p:spPr bwMode="auto">
          <a:xfrm>
            <a:off x="7783512" y="3488539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68" name="Line 8"/>
          <p:cNvSpPr>
            <a:spLocks noChangeShapeType="1"/>
          </p:cNvSpPr>
          <p:nvPr/>
        </p:nvSpPr>
        <p:spPr bwMode="auto">
          <a:xfrm>
            <a:off x="7478712" y="2574139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69" name="Line 9"/>
          <p:cNvSpPr>
            <a:spLocks noChangeShapeType="1"/>
          </p:cNvSpPr>
          <p:nvPr/>
        </p:nvSpPr>
        <p:spPr bwMode="auto">
          <a:xfrm>
            <a:off x="7478712" y="3488539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0" name="Line 10"/>
          <p:cNvSpPr>
            <a:spLocks noChangeShapeType="1"/>
          </p:cNvSpPr>
          <p:nvPr/>
        </p:nvSpPr>
        <p:spPr bwMode="auto">
          <a:xfrm>
            <a:off x="7478712" y="2574139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1" name="Line 11"/>
          <p:cNvSpPr>
            <a:spLocks noChangeShapeType="1"/>
          </p:cNvSpPr>
          <p:nvPr/>
        </p:nvSpPr>
        <p:spPr bwMode="auto">
          <a:xfrm>
            <a:off x="7326312" y="2574139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2" name="Oval 12"/>
          <p:cNvSpPr>
            <a:spLocks noChangeArrowheads="1"/>
          </p:cNvSpPr>
          <p:nvPr/>
        </p:nvSpPr>
        <p:spPr bwMode="auto">
          <a:xfrm>
            <a:off x="7096125" y="2956727"/>
            <a:ext cx="155575" cy="155575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580" name="Text Box 20"/>
          <p:cNvSpPr txBox="1">
            <a:spLocks noChangeArrowheads="1"/>
          </p:cNvSpPr>
          <p:nvPr/>
        </p:nvSpPr>
        <p:spPr bwMode="auto">
          <a:xfrm>
            <a:off x="7326313" y="1723240"/>
            <a:ext cx="780983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err="1">
                <a:latin typeface="Arial" charset="0"/>
              </a:rPr>
              <a:t>V</a:t>
            </a:r>
            <a:r>
              <a:rPr lang="en-US" baseline="-25000" dirty="0" err="1">
                <a:latin typeface="Arial" charset="0"/>
              </a:rPr>
              <a:t>supply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1218581" name="Text Box 21"/>
          <p:cNvSpPr txBox="1">
            <a:spLocks noChangeArrowheads="1"/>
          </p:cNvSpPr>
          <p:nvPr/>
        </p:nvSpPr>
        <p:spPr bwMode="auto">
          <a:xfrm>
            <a:off x="7162800" y="3607602"/>
            <a:ext cx="351378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>
                <a:latin typeface="Arial" charset="0"/>
              </a:rPr>
              <a:t>D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1218584" name="Text Box 24"/>
          <p:cNvSpPr txBox="1">
            <a:spLocks noChangeArrowheads="1"/>
          </p:cNvSpPr>
          <p:nvPr/>
        </p:nvSpPr>
        <p:spPr bwMode="auto">
          <a:xfrm>
            <a:off x="6329362" y="2634465"/>
            <a:ext cx="364202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>
                <a:latin typeface="Arial" charset="0"/>
              </a:rPr>
              <a:t>G</a:t>
            </a:r>
            <a:endParaRPr lang="en-US" baseline="-25000" dirty="0">
              <a:latin typeface="Arial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11479780" y="2086932"/>
            <a:ext cx="0" cy="1841344"/>
            <a:chOff x="8206100" y="1663856"/>
            <a:chExt cx="0" cy="1841344"/>
          </a:xfrm>
        </p:grpSpPr>
        <p:sp>
          <p:nvSpPr>
            <p:cNvPr id="57" name="Line 14"/>
            <p:cNvSpPr>
              <a:spLocks noChangeShapeType="1"/>
            </p:cNvSpPr>
            <p:nvPr/>
          </p:nvSpPr>
          <p:spPr bwMode="auto">
            <a:xfrm>
              <a:off x="8206100" y="1663856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oval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15"/>
            <p:cNvSpPr>
              <a:spLocks noChangeShapeType="1"/>
            </p:cNvSpPr>
            <p:nvPr/>
          </p:nvSpPr>
          <p:spPr bwMode="auto">
            <a:xfrm>
              <a:off x="8206100" y="3048000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16"/>
            <p:cNvSpPr>
              <a:spLocks noChangeShapeType="1"/>
            </p:cNvSpPr>
            <p:nvPr/>
          </p:nvSpPr>
          <p:spPr bwMode="auto">
            <a:xfrm>
              <a:off x="8206100" y="2149475"/>
              <a:ext cx="0" cy="914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9303995" y="2086932"/>
            <a:ext cx="173036" cy="1841344"/>
            <a:chOff x="8680682" y="1663856"/>
            <a:chExt cx="173036" cy="1841344"/>
          </a:xfrm>
        </p:grpSpPr>
        <p:sp>
          <p:nvSpPr>
            <p:cNvPr id="65" name="Line 14"/>
            <p:cNvSpPr>
              <a:spLocks noChangeShapeType="1"/>
            </p:cNvSpPr>
            <p:nvPr/>
          </p:nvSpPr>
          <p:spPr bwMode="auto">
            <a:xfrm>
              <a:off x="8852342" y="1663856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oval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15"/>
            <p:cNvSpPr>
              <a:spLocks noChangeShapeType="1"/>
            </p:cNvSpPr>
            <p:nvPr/>
          </p:nvSpPr>
          <p:spPr bwMode="auto">
            <a:xfrm>
              <a:off x="8852342" y="3048000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16"/>
            <p:cNvSpPr>
              <a:spLocks noChangeShapeType="1"/>
            </p:cNvSpPr>
            <p:nvPr/>
          </p:nvSpPr>
          <p:spPr bwMode="auto">
            <a:xfrm flipH="1">
              <a:off x="8680682" y="2151064"/>
              <a:ext cx="173036" cy="88106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" name="Text Box 24"/>
          <p:cNvSpPr txBox="1">
            <a:spLocks noChangeArrowheads="1"/>
          </p:cNvSpPr>
          <p:nvPr/>
        </p:nvSpPr>
        <p:spPr bwMode="auto">
          <a:xfrm>
            <a:off x="8507072" y="2756213"/>
            <a:ext cx="734496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>
                <a:latin typeface="Arial" charset="0"/>
              </a:rPr>
              <a:t>G</a:t>
            </a:r>
            <a:r>
              <a:rPr lang="en-US" baseline="-25000" dirty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= 1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74" name="Text Box 24"/>
          <p:cNvSpPr txBox="1">
            <a:spLocks noChangeArrowheads="1"/>
          </p:cNvSpPr>
          <p:nvPr/>
        </p:nvSpPr>
        <p:spPr bwMode="auto">
          <a:xfrm>
            <a:off x="10500084" y="2827694"/>
            <a:ext cx="734496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>
                <a:latin typeface="Arial" charset="0"/>
              </a:rPr>
              <a:t>G</a:t>
            </a:r>
            <a:r>
              <a:rPr lang="en-US" baseline="-25000" dirty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= 0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73" name="Text Box 22"/>
          <p:cNvSpPr txBox="1">
            <a:spLocks noChangeArrowheads="1"/>
          </p:cNvSpPr>
          <p:nvPr/>
        </p:nvSpPr>
        <p:spPr bwMode="auto">
          <a:xfrm>
            <a:off x="2795525" y="1986095"/>
            <a:ext cx="721672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>
                <a:latin typeface="Arial" charset="0"/>
              </a:rPr>
              <a:t>D</a:t>
            </a:r>
            <a:r>
              <a:rPr lang="en-US" baseline="-25000" dirty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= </a:t>
            </a:r>
            <a:r>
              <a:rPr lang="en-US" dirty="0">
                <a:solidFill>
                  <a:schemeClr val="accent1"/>
                </a:solidFill>
                <a:latin typeface="Arial" charset="0"/>
              </a:rPr>
              <a:t>0</a:t>
            </a:r>
            <a:endParaRPr lang="en-US" baseline="-25000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44160" y="3999703"/>
            <a:ext cx="202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Closed switch</a:t>
            </a:r>
          </a:p>
          <a:p>
            <a:r>
              <a:rPr lang="en-US" dirty="0"/>
              <a:t>When V</a:t>
            </a:r>
            <a:r>
              <a:rPr lang="en-US" baseline="-25000" dirty="0"/>
              <a:t>G</a:t>
            </a:r>
            <a:r>
              <a:rPr lang="en-US" dirty="0"/>
              <a:t> = </a:t>
            </a:r>
            <a:r>
              <a:rPr lang="en-US" dirty="0" err="1"/>
              <a:t>V</a:t>
            </a:r>
            <a:r>
              <a:rPr lang="en-US" baseline="-25000" dirty="0" err="1"/>
              <a:t>supply</a:t>
            </a:r>
            <a:endParaRPr lang="en-US" baseline="-25000" dirty="0"/>
          </a:p>
        </p:txBody>
      </p:sp>
      <p:sp>
        <p:nvSpPr>
          <p:cNvPr id="77" name="TextBox 76"/>
          <p:cNvSpPr txBox="1"/>
          <p:nvPr/>
        </p:nvSpPr>
        <p:spPr>
          <a:xfrm>
            <a:off x="8631001" y="3964497"/>
            <a:ext cx="1784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Closed switch</a:t>
            </a:r>
          </a:p>
          <a:p>
            <a:pPr algn="r"/>
            <a:r>
              <a:rPr lang="en-US" dirty="0"/>
              <a:t>When V</a:t>
            </a:r>
            <a:r>
              <a:rPr lang="en-US" baseline="-25000" dirty="0"/>
              <a:t>G</a:t>
            </a:r>
            <a:r>
              <a:rPr lang="en-US" dirty="0"/>
              <a:t> =  0 V</a:t>
            </a:r>
            <a:endParaRPr lang="en-US" baseline="-25000" dirty="0"/>
          </a:p>
        </p:txBody>
      </p:sp>
      <p:cxnSp>
        <p:nvCxnSpPr>
          <p:cNvPr id="79" name="Straight Connector 78"/>
          <p:cNvCxnSpPr/>
          <p:nvPr/>
        </p:nvCxnSpPr>
        <p:spPr>
          <a:xfrm>
            <a:off x="7442021" y="2104239"/>
            <a:ext cx="65087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 Box 20"/>
          <p:cNvSpPr txBox="1">
            <a:spLocks noChangeArrowheads="1"/>
          </p:cNvSpPr>
          <p:nvPr/>
        </p:nvSpPr>
        <p:spPr bwMode="auto">
          <a:xfrm>
            <a:off x="6553200" y="2150589"/>
            <a:ext cx="1197764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6000"/>
              </a:lnSpc>
              <a:buClr>
                <a:srgbClr val="40458C"/>
              </a:buClr>
              <a:buSzPct val="100000"/>
            </a:pPr>
            <a:r>
              <a:rPr lang="en-US" dirty="0">
                <a:latin typeface="Arial" charset="0"/>
              </a:rPr>
              <a:t>S = </a:t>
            </a:r>
            <a:r>
              <a:rPr lang="en-US" dirty="0" err="1">
                <a:latin typeface="Arial" charset="0"/>
              </a:rPr>
              <a:t>V</a:t>
            </a:r>
            <a:r>
              <a:rPr lang="en-US" baseline="-25000" dirty="0" err="1">
                <a:latin typeface="Arial" charset="0"/>
              </a:rPr>
              <a:t>supply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81" name="Text Box 20"/>
          <p:cNvSpPr txBox="1">
            <a:spLocks noChangeArrowheads="1"/>
          </p:cNvSpPr>
          <p:nvPr/>
        </p:nvSpPr>
        <p:spPr bwMode="auto">
          <a:xfrm>
            <a:off x="9060930" y="1723240"/>
            <a:ext cx="780983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err="1">
                <a:latin typeface="Arial" charset="0"/>
              </a:rPr>
              <a:t>V</a:t>
            </a:r>
            <a:r>
              <a:rPr lang="en-US" baseline="-25000" dirty="0" err="1">
                <a:latin typeface="Arial" charset="0"/>
              </a:rPr>
              <a:t>supply</a:t>
            </a:r>
            <a:endParaRPr lang="en-US" baseline="-25000" dirty="0">
              <a:latin typeface="Arial" charset="0"/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>
            <a:off x="9176638" y="2104239"/>
            <a:ext cx="65087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 Box 20"/>
          <p:cNvSpPr txBox="1">
            <a:spLocks noChangeArrowheads="1"/>
          </p:cNvSpPr>
          <p:nvPr/>
        </p:nvSpPr>
        <p:spPr bwMode="auto">
          <a:xfrm>
            <a:off x="11065054" y="1723240"/>
            <a:ext cx="780983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err="1">
                <a:latin typeface="Arial" charset="0"/>
              </a:rPr>
              <a:t>V</a:t>
            </a:r>
            <a:r>
              <a:rPr lang="en-US" baseline="-25000" dirty="0" err="1">
                <a:latin typeface="Arial" charset="0"/>
              </a:rPr>
              <a:t>supply</a:t>
            </a:r>
            <a:endParaRPr lang="en-US" baseline="-25000" dirty="0">
              <a:latin typeface="Arial" charset="0"/>
            </a:endParaRPr>
          </a:p>
        </p:txBody>
      </p:sp>
      <p:cxnSp>
        <p:nvCxnSpPr>
          <p:cNvPr id="84" name="Straight Connector 83"/>
          <p:cNvCxnSpPr/>
          <p:nvPr/>
        </p:nvCxnSpPr>
        <p:spPr>
          <a:xfrm>
            <a:off x="11180762" y="2104239"/>
            <a:ext cx="65087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 Box 22"/>
          <p:cNvSpPr txBox="1">
            <a:spLocks noChangeArrowheads="1"/>
          </p:cNvSpPr>
          <p:nvPr/>
        </p:nvSpPr>
        <p:spPr bwMode="auto">
          <a:xfrm>
            <a:off x="10652484" y="3552040"/>
            <a:ext cx="721672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>
                <a:latin typeface="Arial" charset="0"/>
              </a:rPr>
              <a:t>D</a:t>
            </a:r>
            <a:r>
              <a:rPr lang="en-US" baseline="-25000" dirty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= </a:t>
            </a:r>
            <a:r>
              <a:rPr lang="en-US" dirty="0">
                <a:solidFill>
                  <a:schemeClr val="accent1"/>
                </a:solidFill>
                <a:latin typeface="Arial" charset="0"/>
              </a:rPr>
              <a:t>1</a:t>
            </a:r>
            <a:endParaRPr lang="en-US" baseline="-25000" dirty="0">
              <a:solidFill>
                <a:schemeClr val="accent1"/>
              </a:solidFill>
              <a:latin typeface="Arial" charset="0"/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4067227" y="5469503"/>
            <a:ext cx="4762887" cy="1200329"/>
            <a:chOff x="3308044" y="5638800"/>
            <a:chExt cx="4762887" cy="1200329"/>
          </a:xfrm>
        </p:grpSpPr>
        <p:sp>
          <p:nvSpPr>
            <p:cNvPr id="88" name="TextBox 87"/>
            <p:cNvSpPr txBox="1"/>
            <p:nvPr/>
          </p:nvSpPr>
          <p:spPr>
            <a:xfrm>
              <a:off x="3327709" y="5638800"/>
              <a:ext cx="4743222" cy="1200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V</a:t>
              </a:r>
              <a:r>
                <a:rPr lang="en-US" baseline="-25000" dirty="0"/>
                <a:t>S</a:t>
              </a:r>
              <a:r>
                <a:rPr lang="en-US" dirty="0"/>
                <a:t>: voltage at the source</a:t>
              </a:r>
            </a:p>
            <a:p>
              <a:r>
                <a:rPr lang="en-US" dirty="0"/>
                <a:t>V</a:t>
              </a:r>
              <a:r>
                <a:rPr lang="en-US" baseline="-25000" dirty="0"/>
                <a:t>D</a:t>
              </a:r>
              <a:r>
                <a:rPr lang="en-US" dirty="0"/>
                <a:t>: voltage at the drain</a:t>
              </a:r>
            </a:p>
            <a:p>
              <a:r>
                <a:rPr lang="en-US" dirty="0" err="1"/>
                <a:t>V</a:t>
              </a:r>
              <a:r>
                <a:rPr lang="en-US" baseline="-25000" dirty="0" err="1"/>
                <a:t>supply</a:t>
              </a:r>
              <a:r>
                <a:rPr lang="en-US" dirty="0"/>
                <a:t>: max voltage (aka a logical </a:t>
              </a:r>
              <a:r>
                <a:rPr lang="en-US" dirty="0">
                  <a:solidFill>
                    <a:schemeClr val="accent1"/>
                  </a:solidFill>
                </a:rPr>
                <a:t>1</a:t>
              </a:r>
              <a:r>
                <a:rPr lang="en-US" dirty="0"/>
                <a:t>)</a:t>
              </a:r>
            </a:p>
            <a:p>
              <a:r>
                <a:rPr lang="en-US" dirty="0"/>
                <a:t>         (ground): min voltage (aka a logical </a:t>
              </a:r>
              <a:r>
                <a:rPr lang="en-US" dirty="0">
                  <a:solidFill>
                    <a:schemeClr val="accent1"/>
                  </a:solidFill>
                </a:rPr>
                <a:t>0</a:t>
              </a:r>
              <a:r>
                <a:rPr lang="en-US" dirty="0"/>
                <a:t>)</a:t>
              </a:r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3308044" y="6596418"/>
              <a:ext cx="560386" cy="152044"/>
              <a:chOff x="3865562" y="3657956"/>
              <a:chExt cx="650875" cy="152044"/>
            </a:xfrm>
          </p:grpSpPr>
          <p:cxnSp>
            <p:nvCxnSpPr>
              <p:cNvPr id="90" name="Straight Connector 89"/>
              <p:cNvCxnSpPr/>
              <p:nvPr/>
            </p:nvCxnSpPr>
            <p:spPr>
              <a:xfrm>
                <a:off x="3865562" y="3657956"/>
                <a:ext cx="650875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4129087" y="3810000"/>
                <a:ext cx="152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4038600" y="3733800"/>
                <a:ext cx="304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93" name="Straight Connector 92"/>
          <p:cNvCxnSpPr>
            <a:cxnSpLocks/>
          </p:cNvCxnSpPr>
          <p:nvPr/>
        </p:nvCxnSpPr>
        <p:spPr>
          <a:xfrm>
            <a:off x="6104238" y="1375794"/>
            <a:ext cx="0" cy="37918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029E2-8C75-4EF4-AFCF-2B2C0C8D2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13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4A7DCA-EEEF-4306-9D9B-C868975F245A}"/>
              </a:ext>
            </a:extLst>
          </p:cNvPr>
          <p:cNvSpPr/>
          <p:nvPr/>
        </p:nvSpPr>
        <p:spPr>
          <a:xfrm>
            <a:off x="12808" y="6135036"/>
            <a:ext cx="27357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Adapted from slides prepared by Hakim Weatherspoon of Cornell University</a:t>
            </a:r>
            <a:endParaRPr lang="en-HK" sz="1400" dirty="0"/>
          </a:p>
        </p:txBody>
      </p:sp>
    </p:spTree>
    <p:extLst>
      <p:ext uri="{BB962C8B-B14F-4D97-AF65-F5344CB8AC3E}">
        <p14:creationId xmlns:p14="http://schemas.microsoft.com/office/powerpoint/2010/main" val="67299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NAND Gate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27698-E0C8-4D89-B769-56FDD8136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0929036-4293-463B-9164-F4850696F69A}"/>
              </a:ext>
            </a:extLst>
          </p:cNvPr>
          <p:cNvGrpSpPr/>
          <p:nvPr/>
        </p:nvGrpSpPr>
        <p:grpSpPr>
          <a:xfrm>
            <a:off x="677418" y="1934847"/>
            <a:ext cx="2834119" cy="3768870"/>
            <a:chOff x="2176705" y="798025"/>
            <a:chExt cx="2834119" cy="3768870"/>
          </a:xfrm>
        </p:grpSpPr>
        <p:sp>
          <p:nvSpPr>
            <p:cNvPr id="28" name="Line 15"/>
            <p:cNvSpPr>
              <a:spLocks noChangeShapeType="1"/>
            </p:cNvSpPr>
            <p:nvPr>
              <p:custDataLst>
                <p:tags r:id="rId1"/>
              </p:custDataLst>
            </p:nvPr>
          </p:nvSpPr>
          <p:spPr bwMode="auto">
            <a:xfrm>
              <a:off x="2974756" y="3542292"/>
              <a:ext cx="486954" cy="5511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" name="Line 17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>
              <a:off x="3727210" y="3759429"/>
              <a:ext cx="1224" cy="21713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oval"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" name="Line 18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>
              <a:off x="3549803" y="3324050"/>
              <a:ext cx="1223" cy="43537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" name="Line 19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3549803" y="3759430"/>
              <a:ext cx="177408" cy="1103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" name="Line 20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>
              <a:off x="3549803" y="3324051"/>
              <a:ext cx="177408" cy="1102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" name="Line 21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3461711" y="3324050"/>
              <a:ext cx="1223" cy="43537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" name="Line 4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2980122" y="2736293"/>
              <a:ext cx="471462" cy="1102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" name="Line 5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4250788" y="1295140"/>
              <a:ext cx="1224" cy="21713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 type="oval"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" name="Line 6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3730692" y="2953431"/>
              <a:ext cx="1885" cy="384687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" name="Line 7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3556392" y="2519156"/>
              <a:ext cx="1224" cy="435379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" name="Line 8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3556392" y="2953431"/>
              <a:ext cx="177408" cy="1103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9" name="Line 9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3556392" y="2519155"/>
              <a:ext cx="177408" cy="1103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" name="Line 10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3467078" y="2519156"/>
              <a:ext cx="1223" cy="435379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1" name="Line 15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3424255" y="3992108"/>
              <a:ext cx="514735" cy="0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2" name="Line 15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2785613" y="1293554"/>
              <a:ext cx="548102" cy="1586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3" name="Text Box 30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608650" y="3293733"/>
              <a:ext cx="343643" cy="4158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9991" tIns="46795" rIns="89991" bIns="46795">
              <a:spAutoFit/>
            </a:bodyPr>
            <a:lstStyle/>
            <a:p>
              <a:pPr eaLnBrk="1" hangingPunct="1">
                <a:lnSpc>
                  <a:spcPct val="116000"/>
                </a:lnSpc>
              </a:pPr>
              <a:r>
                <a:rPr lang="en-US" dirty="0"/>
                <a:t>A</a:t>
              </a:r>
            </a:p>
          </p:txBody>
        </p:sp>
        <p:sp>
          <p:nvSpPr>
            <p:cNvPr id="44" name="Text Box 30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497262" y="2109188"/>
              <a:ext cx="513562" cy="4158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9991" tIns="46795" rIns="89991" bIns="46795">
              <a:spAutoFit/>
            </a:bodyPr>
            <a:lstStyle/>
            <a:p>
              <a:pPr eaLnBrk="1" hangingPunct="1">
                <a:lnSpc>
                  <a:spcPct val="116000"/>
                </a:lnSpc>
              </a:pPr>
              <a:r>
                <a:rPr lang="en-US" dirty="0"/>
                <a:t>out</a:t>
              </a:r>
            </a:p>
          </p:txBody>
        </p:sp>
        <p:sp>
          <p:nvSpPr>
            <p:cNvPr id="45" name="Text Box 30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743201" y="798025"/>
              <a:ext cx="633786" cy="4158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9991" tIns="46795" rIns="89991" bIns="46795">
              <a:spAutoFit/>
            </a:bodyPr>
            <a:lstStyle/>
            <a:p>
              <a:pPr eaLnBrk="1" hangingPunct="1">
                <a:lnSpc>
                  <a:spcPct val="116000"/>
                </a:lnSpc>
              </a:pPr>
              <a:r>
                <a:rPr lang="en-US" dirty="0" err="1"/>
                <a:t>Vdd</a:t>
              </a:r>
              <a:endParaRPr lang="en-US" dirty="0"/>
            </a:p>
          </p:txBody>
        </p:sp>
        <p:sp>
          <p:nvSpPr>
            <p:cNvPr id="47" name="Text Box 30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615084" y="2452463"/>
              <a:ext cx="316392" cy="4158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9991" tIns="46795" rIns="89991" bIns="46795">
              <a:spAutoFit/>
            </a:bodyPr>
            <a:lstStyle/>
            <a:p>
              <a:pPr eaLnBrk="1" hangingPunct="1">
                <a:lnSpc>
                  <a:spcPct val="116000"/>
                </a:lnSpc>
              </a:pPr>
              <a:r>
                <a:rPr lang="en-US" dirty="0"/>
                <a:t>B</a:t>
              </a:r>
            </a:p>
          </p:txBody>
        </p:sp>
        <p:sp>
          <p:nvSpPr>
            <p:cNvPr id="48" name="Line 4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3661077" y="1728313"/>
              <a:ext cx="187372" cy="1102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9" name="Line 7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4071127" y="1511176"/>
              <a:ext cx="1224" cy="435379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0" name="Line 8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4071127" y="1945451"/>
              <a:ext cx="177408" cy="1103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1" name="Line 9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4071127" y="1511175"/>
              <a:ext cx="177408" cy="1103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2" name="Line 10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3981813" y="1511176"/>
              <a:ext cx="1223" cy="435379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3" name="Oval 1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3848451" y="1693042"/>
              <a:ext cx="90539" cy="73849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30" tIns="45715" rIns="91430" bIns="45715" anchor="ctr"/>
            <a:lstStyle/>
            <a:p>
              <a:endParaRPr lang="en-US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4" name="Text Box 30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374128" y="1444482"/>
              <a:ext cx="316392" cy="4158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9991" tIns="46795" rIns="89991" bIns="46795">
              <a:spAutoFit/>
            </a:bodyPr>
            <a:lstStyle/>
            <a:p>
              <a:pPr eaLnBrk="1" hangingPunct="1">
                <a:lnSpc>
                  <a:spcPct val="116000"/>
                </a:lnSpc>
              </a:pPr>
              <a:r>
                <a:rPr lang="en-US" dirty="0"/>
                <a:t>B</a:t>
              </a:r>
            </a:p>
          </p:txBody>
        </p:sp>
        <p:sp>
          <p:nvSpPr>
            <p:cNvPr id="55" name="Line 5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4245423" y="1956529"/>
              <a:ext cx="3113" cy="333375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 type="oval"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6" name="Line 15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>
              <a:off x="3051114" y="2288316"/>
              <a:ext cx="1444687" cy="1587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7" name="Line 5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>
              <a:off x="3053366" y="1293553"/>
              <a:ext cx="1224" cy="21713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 type="oval"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8" name="Line 4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2463655" y="1726726"/>
              <a:ext cx="187372" cy="1102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9" name="Line 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2873705" y="1509589"/>
              <a:ext cx="1224" cy="435379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0" name="Line 8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2873705" y="1943864"/>
              <a:ext cx="177408" cy="1103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1" name="Line 9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2873705" y="1509588"/>
              <a:ext cx="177408" cy="1103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2" name="Line 1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2784391" y="1509589"/>
              <a:ext cx="1223" cy="435379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3" name="Oval 11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651029" y="1691455"/>
              <a:ext cx="90539" cy="73849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30" tIns="45715" rIns="91430" bIns="45715" anchor="ctr"/>
            <a:lstStyle/>
            <a:p>
              <a:endParaRPr lang="en-US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4" name="Text Box 30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2176705" y="1442895"/>
              <a:ext cx="343643" cy="4158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9991" tIns="46795" rIns="89991" bIns="46795">
              <a:spAutoFit/>
            </a:bodyPr>
            <a:lstStyle/>
            <a:p>
              <a:pPr eaLnBrk="1" hangingPunct="1">
                <a:lnSpc>
                  <a:spcPct val="116000"/>
                </a:lnSpc>
              </a:pPr>
              <a:r>
                <a:rPr lang="en-US" dirty="0"/>
                <a:t>A</a:t>
              </a:r>
            </a:p>
          </p:txBody>
        </p:sp>
        <p:sp>
          <p:nvSpPr>
            <p:cNvPr id="65" name="Line 5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V="1">
              <a:off x="3048001" y="1954942"/>
              <a:ext cx="3113" cy="333375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 type="none"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6" name="Line 5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>
              <a:off x="3733800" y="2302016"/>
              <a:ext cx="1224" cy="21713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 type="oval"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7" name="Line 15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3971371" y="1291967"/>
              <a:ext cx="548102" cy="1586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8" name="Text Box 30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957516" y="798025"/>
              <a:ext cx="633786" cy="4158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9991" tIns="46795" rIns="89991" bIns="46795">
              <a:spAutoFit/>
            </a:bodyPr>
            <a:lstStyle/>
            <a:p>
              <a:pPr eaLnBrk="1" hangingPunct="1">
                <a:lnSpc>
                  <a:spcPct val="116000"/>
                </a:lnSpc>
              </a:pPr>
              <a:r>
                <a:rPr lang="en-US" dirty="0" err="1"/>
                <a:t>Vdd</a:t>
              </a:r>
              <a:endParaRPr lang="en-US" dirty="0"/>
            </a:p>
          </p:txBody>
        </p:sp>
        <p:sp>
          <p:nvSpPr>
            <p:cNvPr id="69" name="Text Box 30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3531412" y="4151085"/>
              <a:ext cx="556842" cy="4158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9991" tIns="46795" rIns="89991" bIns="46795">
              <a:spAutoFit/>
            </a:bodyPr>
            <a:lstStyle/>
            <a:p>
              <a:pPr eaLnBrk="1" hangingPunct="1">
                <a:lnSpc>
                  <a:spcPct val="116000"/>
                </a:lnSpc>
              </a:pPr>
              <a:r>
                <a:rPr lang="en-US" dirty="0" err="1"/>
                <a:t>Vss</a:t>
              </a:r>
              <a:endParaRPr lang="en-US" dirty="0"/>
            </a:p>
          </p:txBody>
        </p:sp>
        <p:cxnSp>
          <p:nvCxnSpPr>
            <p:cNvPr id="70" name="Straight Connector 69"/>
            <p:cNvCxnSpPr/>
            <p:nvPr/>
          </p:nvCxnSpPr>
          <p:spPr>
            <a:xfrm>
              <a:off x="3671887" y="4191000"/>
              <a:ext cx="152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3581400" y="4114800"/>
              <a:ext cx="304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2" name="Picture 5" descr="C09NF13">
            <a:extLst>
              <a:ext uri="{FF2B5EF4-FFF2-40B4-BE49-F238E27FC236}">
                <a16:creationId xmlns:a16="http://schemas.microsoft.com/office/drawing/2014/main" id="{4EA179BA-3A0C-46D0-9B82-C7694525A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470" y="2639909"/>
            <a:ext cx="8177213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5DC4AA-829B-40AE-A698-AB498A928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48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4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NOR Gate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C5BBE9-642A-4B80-AFC0-80AED1335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63" name="Line 1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V="1">
            <a:off x="1186233" y="2905676"/>
            <a:ext cx="405804" cy="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64" name="Line 17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1945120" y="2476912"/>
            <a:ext cx="1224" cy="21713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oval"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65" name="Line 1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1767713" y="2694051"/>
            <a:ext cx="1223" cy="43537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66" name="Line 19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1767713" y="2692948"/>
            <a:ext cx="177408" cy="1103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67" name="Line 20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1767713" y="3128326"/>
            <a:ext cx="177408" cy="1102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68" name="Line 21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1679621" y="2694051"/>
            <a:ext cx="1223" cy="43537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69" name="Line 4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1198032" y="3716084"/>
            <a:ext cx="353592" cy="1102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70" name="Line 5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2468698" y="4941201"/>
            <a:ext cx="1224" cy="21713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71" name="Line 6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 flipV="1">
            <a:off x="1948602" y="3115363"/>
            <a:ext cx="1885" cy="384687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72" name="Line 7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1774302" y="3498946"/>
            <a:ext cx="1224" cy="435379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73" name="Line 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1774302" y="3498947"/>
            <a:ext cx="177408" cy="1103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74" name="Line 9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1774302" y="3933223"/>
            <a:ext cx="177408" cy="1103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75" name="Line 10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1684988" y="3498946"/>
            <a:ext cx="1223" cy="435379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76" name="Oval 1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V="1">
            <a:off x="1551626" y="3678610"/>
            <a:ext cx="90539" cy="73849"/>
          </a:xfrm>
          <a:prstGeom prst="ellips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77" name="Line 15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1642165" y="2461371"/>
            <a:ext cx="514735" cy="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78" name="Line 15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1003523" y="5158339"/>
            <a:ext cx="548102" cy="1586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79" name="Text Box 3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826560" y="2662631"/>
            <a:ext cx="343643" cy="4158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/>
              <a:t>A</a:t>
            </a:r>
          </a:p>
        </p:txBody>
      </p:sp>
      <p:sp>
        <p:nvSpPr>
          <p:cNvPr id="80" name="Text Box 30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665297" y="3914286"/>
            <a:ext cx="513562" cy="4158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/>
              <a:t>out</a:t>
            </a:r>
          </a:p>
        </p:txBody>
      </p:sp>
      <p:sp>
        <p:nvSpPr>
          <p:cNvPr id="81" name="Text Box 3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002300" y="5158339"/>
            <a:ext cx="556842" cy="4158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err="1"/>
              <a:t>Vss</a:t>
            </a:r>
            <a:endParaRPr lang="en-US" dirty="0"/>
          </a:p>
        </p:txBody>
      </p:sp>
      <p:sp>
        <p:nvSpPr>
          <p:cNvPr id="82" name="Text Box 30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592038" y="1976277"/>
            <a:ext cx="633786" cy="4158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err="1"/>
              <a:t>Vdd</a:t>
            </a:r>
            <a:endParaRPr lang="en-US" dirty="0"/>
          </a:p>
        </p:txBody>
      </p:sp>
      <p:sp>
        <p:nvSpPr>
          <p:cNvPr id="83" name="Text Box 30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832994" y="3443496"/>
            <a:ext cx="316392" cy="4158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/>
              <a:t>B</a:t>
            </a:r>
          </a:p>
        </p:txBody>
      </p:sp>
      <p:sp>
        <p:nvSpPr>
          <p:cNvPr id="84" name="Line 4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1878987" y="4724064"/>
            <a:ext cx="310294" cy="1102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85" name="Line 7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2289037" y="4506926"/>
            <a:ext cx="1224" cy="435379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86" name="Line 8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2289037" y="4506927"/>
            <a:ext cx="177408" cy="1103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87" name="Line 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2289037" y="4941203"/>
            <a:ext cx="177408" cy="1103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88" name="Line 10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2199723" y="4506926"/>
            <a:ext cx="1223" cy="435379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89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592038" y="4474011"/>
            <a:ext cx="316392" cy="4158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/>
              <a:t>B</a:t>
            </a:r>
          </a:p>
        </p:txBody>
      </p:sp>
      <p:sp>
        <p:nvSpPr>
          <p:cNvPr id="90" name="Line 5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2463333" y="4163577"/>
            <a:ext cx="3113" cy="333375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91" name="Line 15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V="1">
            <a:off x="1269024" y="4163578"/>
            <a:ext cx="1444687" cy="1587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92" name="Line 5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1271276" y="4942788"/>
            <a:ext cx="1224" cy="21713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93" name="Line 4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681565" y="4726753"/>
            <a:ext cx="320735" cy="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94" name="Line 7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1091615" y="4508513"/>
            <a:ext cx="1224" cy="435379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95" name="Line 8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V="1">
            <a:off x="1091615" y="4508514"/>
            <a:ext cx="177408" cy="1103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96" name="Line 9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V="1">
            <a:off x="1091615" y="4942790"/>
            <a:ext cx="177408" cy="1103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97" name="Line 10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V="1">
            <a:off x="1002301" y="4508513"/>
            <a:ext cx="1223" cy="435379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98" name="Text Box 30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94615" y="4475598"/>
            <a:ext cx="343643" cy="4158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/>
              <a:t>A</a:t>
            </a:r>
          </a:p>
        </p:txBody>
      </p:sp>
      <p:sp>
        <p:nvSpPr>
          <p:cNvPr id="99" name="Line 5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1265911" y="4165164"/>
            <a:ext cx="3113" cy="333375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 type="none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100" name="Line 5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1951710" y="3934325"/>
            <a:ext cx="1224" cy="21713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101" name="Line 15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2189281" y="5159926"/>
            <a:ext cx="548102" cy="1586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102" name="Text Box 30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2175425" y="5158339"/>
            <a:ext cx="556842" cy="4158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err="1"/>
              <a:t>Vss</a:t>
            </a:r>
            <a:endParaRPr lang="en-US" dirty="0"/>
          </a:p>
        </p:txBody>
      </p:sp>
      <p:sp>
        <p:nvSpPr>
          <p:cNvPr id="103" name="Oval 11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 flipV="1">
            <a:off x="1570711" y="2876163"/>
            <a:ext cx="90539" cy="73849"/>
          </a:xfrm>
          <a:prstGeom prst="ellips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pic>
        <p:nvPicPr>
          <p:cNvPr id="105" name="Picture 5" descr="C09NF14">
            <a:extLst>
              <a:ext uri="{FF2B5EF4-FFF2-40B4-BE49-F238E27FC236}">
                <a16:creationId xmlns:a16="http://schemas.microsoft.com/office/drawing/2014/main" id="{EB23ACC6-049F-4786-A9A9-2389804BA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865" y="2606768"/>
            <a:ext cx="8183563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CB525B-2E39-410D-A67B-9B500F8D6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98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52393-8C36-4609-A5B9-B73FBA325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Review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A6C03-A7CC-451B-BBDA-43608C429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What is the truth table for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A3A126-BEC6-4525-B1AB-53A5A8F88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2C9CB6-A05D-4242-A5DE-32FB8D043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689" y="1287729"/>
            <a:ext cx="5527591" cy="474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00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4C7C3-2351-4BA9-AAE8-F9D0C7443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Review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26403-7C3C-42EA-87F7-4EC4D93B2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What is the truth table for </a:t>
            </a:r>
          </a:p>
          <a:p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45E83E-287E-4864-9C16-EBF2DC3C3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E3378D-81F1-49F5-9586-C4829064B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294" y="1330718"/>
            <a:ext cx="5583274" cy="471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43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089C7-F21E-4681-8A83-531087672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How to design A desired logic function?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BDC3B-1E73-4448-A0D1-3B49E0564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Question: How to design a logic circuit to obtain the desired output from given inputs?</a:t>
            </a:r>
          </a:p>
          <a:p>
            <a:r>
              <a:rPr lang="en-HK" dirty="0"/>
              <a:t>We will need </a:t>
            </a:r>
          </a:p>
          <a:p>
            <a:pPr lvl="1"/>
            <a:r>
              <a:rPr lang="en-HK" dirty="0"/>
              <a:t>Truth table (specifying the desired output for each input)</a:t>
            </a:r>
          </a:p>
          <a:p>
            <a:pPr lvl="1"/>
            <a:r>
              <a:rPr lang="en-HK" dirty="0"/>
              <a:t>Boolean function (expressing the output in terms of the input)</a:t>
            </a:r>
          </a:p>
          <a:p>
            <a:pPr lvl="1"/>
            <a:r>
              <a:rPr lang="en-HK" dirty="0"/>
              <a:t>Boolean algebra (used for deriving a Boolean function from a truth table)</a:t>
            </a:r>
          </a:p>
          <a:p>
            <a:pPr lvl="1"/>
            <a:r>
              <a:rPr lang="en-HK" dirty="0"/>
              <a:t>Basic logic gates (implementing a Boolean function)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A4278-21EB-4682-987A-024642CAE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96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F3FCD-B1B9-46E2-A5EE-CEFD040CC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A6923-056E-427F-B151-487292E9F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FED9A2-1B09-41B5-8698-423707F2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6A1E1B53-2484-4EB3-85E1-483D1208F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2140" y="234650"/>
            <a:ext cx="2016579" cy="3081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lnSpc>
                <a:spcPct val="90000"/>
              </a:lnSpc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1pPr>
            <a:lvl2pPr marL="742950" indent="-285750" defTabSz="762000">
              <a:lnSpc>
                <a:spcPct val="90000"/>
              </a:lnSpc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2pPr>
            <a:lvl3pPr marL="1143000" indent="-228600" defTabSz="762000">
              <a:lnSpc>
                <a:spcPct val="90000"/>
              </a:lnSpc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3pPr>
            <a:lvl4pPr marL="1600200" indent="-228600" defTabSz="762000">
              <a:lnSpc>
                <a:spcPct val="90000"/>
              </a:lnSpc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4pPr>
            <a:lvl5pPr marL="2057400" indent="-228600" defTabSz="762000">
              <a:lnSpc>
                <a:spcPct val="90000"/>
              </a:lnSpc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9pPr>
          </a:lstStyle>
          <a:p>
            <a:r>
              <a:rPr lang="en-US" altLang="ko-KR" sz="2400" dirty="0">
                <a:latin typeface="+mn-lt"/>
              </a:rPr>
              <a:t>A    B   C      Y</a:t>
            </a:r>
          </a:p>
          <a:p>
            <a:r>
              <a:rPr lang="en-US" altLang="ko-KR" sz="2400" dirty="0">
                <a:latin typeface="+mn-lt"/>
              </a:rPr>
              <a:t>0    0    0       0</a:t>
            </a:r>
          </a:p>
          <a:p>
            <a:r>
              <a:rPr lang="en-US" altLang="ko-KR" sz="2400" dirty="0">
                <a:latin typeface="+mn-lt"/>
              </a:rPr>
              <a:t>0    0    1       1</a:t>
            </a:r>
          </a:p>
          <a:p>
            <a:r>
              <a:rPr lang="en-US" altLang="ko-KR" sz="2400" dirty="0">
                <a:latin typeface="+mn-lt"/>
              </a:rPr>
              <a:t>0    1    0       0</a:t>
            </a:r>
          </a:p>
          <a:p>
            <a:r>
              <a:rPr lang="en-US" altLang="ko-KR" sz="2400" dirty="0">
                <a:latin typeface="+mn-lt"/>
              </a:rPr>
              <a:t>0    1    1       0</a:t>
            </a:r>
          </a:p>
          <a:p>
            <a:r>
              <a:rPr lang="en-US" altLang="ko-KR" sz="2400" dirty="0">
                <a:latin typeface="+mn-lt"/>
              </a:rPr>
              <a:t>1    0    0       1</a:t>
            </a:r>
          </a:p>
          <a:p>
            <a:r>
              <a:rPr lang="en-US" altLang="ko-KR" sz="2400" dirty="0">
                <a:latin typeface="+mn-lt"/>
              </a:rPr>
              <a:t>1    0    1       1</a:t>
            </a:r>
          </a:p>
          <a:p>
            <a:r>
              <a:rPr lang="en-US" altLang="ko-KR" sz="2400" dirty="0">
                <a:latin typeface="+mn-lt"/>
              </a:rPr>
              <a:t>1    1    0       1</a:t>
            </a:r>
          </a:p>
          <a:p>
            <a:r>
              <a:rPr lang="en-US" altLang="ko-KR" sz="2400" dirty="0">
                <a:latin typeface="+mn-lt"/>
              </a:rPr>
              <a:t>1    1    1       1</a:t>
            </a:r>
          </a:p>
        </p:txBody>
      </p:sp>
      <p:sp>
        <p:nvSpPr>
          <p:cNvPr id="6" name="Line 13">
            <a:extLst>
              <a:ext uri="{FF2B5EF4-FFF2-40B4-BE49-F238E27FC236}">
                <a16:creationId xmlns:a16="http://schemas.microsoft.com/office/drawing/2014/main" id="{22F958F8-B6AC-44F8-AFBD-61E3077EFA12}"/>
              </a:ext>
            </a:extLst>
          </p:cNvPr>
          <p:cNvSpPr>
            <a:spLocks noChangeShapeType="1"/>
          </p:cNvSpPr>
          <p:nvPr/>
        </p:nvSpPr>
        <p:spPr bwMode="auto">
          <a:xfrm>
            <a:off x="5531890" y="593558"/>
            <a:ext cx="17367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HK" sz="2400"/>
          </a:p>
        </p:txBody>
      </p:sp>
      <p:sp>
        <p:nvSpPr>
          <p:cNvPr id="7" name="Line 14">
            <a:extLst>
              <a:ext uri="{FF2B5EF4-FFF2-40B4-BE49-F238E27FC236}">
                <a16:creationId xmlns:a16="http://schemas.microsoft.com/office/drawing/2014/main" id="{ED4A3AC8-070F-4D8E-9FC1-F9183C80726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40430" y="419254"/>
            <a:ext cx="1" cy="280814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HK" sz="2400"/>
          </a:p>
        </p:txBody>
      </p:sp>
      <p:sp>
        <p:nvSpPr>
          <p:cNvPr id="9" name="AutoShape 16">
            <a:extLst>
              <a:ext uri="{FF2B5EF4-FFF2-40B4-BE49-F238E27FC236}">
                <a16:creationId xmlns:a16="http://schemas.microsoft.com/office/drawing/2014/main" id="{FBAF1881-F368-4DFD-B60A-5B679F3D85B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688589" y="5144905"/>
            <a:ext cx="363538" cy="388938"/>
          </a:xfrm>
          <a:prstGeom prst="triangle">
            <a:avLst>
              <a:gd name="adj" fmla="val 49995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1pPr>
            <a:lvl2pPr marL="742950" indent="-285750">
              <a:lnSpc>
                <a:spcPct val="90000"/>
              </a:lnSpc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2pPr>
            <a:lvl3pPr marL="1143000" indent="-228600">
              <a:lnSpc>
                <a:spcPct val="90000"/>
              </a:lnSpc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3pPr>
            <a:lvl4pPr marL="1600200" indent="-228600">
              <a:lnSpc>
                <a:spcPct val="90000"/>
              </a:lnSpc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4pPr>
            <a:lvl5pPr marL="2057400" indent="-228600">
              <a:lnSpc>
                <a:spcPct val="90000"/>
              </a:lnSpc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9pPr>
          </a:lstStyle>
          <a:p>
            <a:endParaRPr lang="en-HK" altLang="en-US" sz="2400">
              <a:latin typeface="+mn-lt"/>
            </a:endParaRPr>
          </a:p>
        </p:txBody>
      </p:sp>
      <p:sp>
        <p:nvSpPr>
          <p:cNvPr id="10" name="Oval 17">
            <a:extLst>
              <a:ext uri="{FF2B5EF4-FFF2-40B4-BE49-F238E27FC236}">
                <a16:creationId xmlns:a16="http://schemas.microsoft.com/office/drawing/2014/main" id="{D731B845-400C-4674-94BF-93F82DB6A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6414" y="5317943"/>
            <a:ext cx="69850" cy="5715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1pPr>
            <a:lvl2pPr marL="742950" indent="-285750">
              <a:lnSpc>
                <a:spcPct val="90000"/>
              </a:lnSpc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2pPr>
            <a:lvl3pPr marL="1143000" indent="-228600">
              <a:lnSpc>
                <a:spcPct val="90000"/>
              </a:lnSpc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3pPr>
            <a:lvl4pPr marL="1600200" indent="-228600">
              <a:lnSpc>
                <a:spcPct val="90000"/>
              </a:lnSpc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4pPr>
            <a:lvl5pPr marL="2057400" indent="-228600">
              <a:lnSpc>
                <a:spcPct val="90000"/>
              </a:lnSpc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9pPr>
          </a:lstStyle>
          <a:p>
            <a:endParaRPr lang="en-HK" altLang="en-US" sz="2400">
              <a:latin typeface="+mn-lt"/>
            </a:endParaRPr>
          </a:p>
        </p:txBody>
      </p:sp>
      <p:sp>
        <p:nvSpPr>
          <p:cNvPr id="11" name="Oval 18">
            <a:extLst>
              <a:ext uri="{FF2B5EF4-FFF2-40B4-BE49-F238E27FC236}">
                <a16:creationId xmlns:a16="http://schemas.microsoft.com/office/drawing/2014/main" id="{4883AA0A-1F88-4246-B9C8-B774EE117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3164" y="5233805"/>
            <a:ext cx="625475" cy="406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1pPr>
            <a:lvl2pPr marL="742950" indent="-285750">
              <a:lnSpc>
                <a:spcPct val="90000"/>
              </a:lnSpc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2pPr>
            <a:lvl3pPr marL="1143000" indent="-228600">
              <a:lnSpc>
                <a:spcPct val="90000"/>
              </a:lnSpc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3pPr>
            <a:lvl4pPr marL="1600200" indent="-228600">
              <a:lnSpc>
                <a:spcPct val="90000"/>
              </a:lnSpc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4pPr>
            <a:lvl5pPr marL="2057400" indent="-228600">
              <a:lnSpc>
                <a:spcPct val="90000"/>
              </a:lnSpc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9pPr>
          </a:lstStyle>
          <a:p>
            <a:endParaRPr lang="en-HK" altLang="en-US" sz="2400">
              <a:latin typeface="+mn-lt"/>
            </a:endParaRPr>
          </a:p>
        </p:txBody>
      </p:sp>
      <p:sp>
        <p:nvSpPr>
          <p:cNvPr id="12" name="Rectangle 19">
            <a:extLst>
              <a:ext uri="{FF2B5EF4-FFF2-40B4-BE49-F238E27FC236}">
                <a16:creationId xmlns:a16="http://schemas.microsoft.com/office/drawing/2014/main" id="{3A25F156-FA41-4884-9C37-2420C7CDE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4889" y="5178243"/>
            <a:ext cx="446088" cy="498475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1pPr>
            <a:lvl2pPr marL="742950" indent="-285750">
              <a:lnSpc>
                <a:spcPct val="90000"/>
              </a:lnSpc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2pPr>
            <a:lvl3pPr marL="1143000" indent="-228600">
              <a:lnSpc>
                <a:spcPct val="90000"/>
              </a:lnSpc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3pPr>
            <a:lvl4pPr marL="1600200" indent="-228600">
              <a:lnSpc>
                <a:spcPct val="90000"/>
              </a:lnSpc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4pPr>
            <a:lvl5pPr marL="2057400" indent="-228600">
              <a:lnSpc>
                <a:spcPct val="90000"/>
              </a:lnSpc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9pPr>
          </a:lstStyle>
          <a:p>
            <a:endParaRPr lang="en-HK" altLang="en-US" sz="2400">
              <a:latin typeface="+mn-lt"/>
            </a:endParaRPr>
          </a:p>
        </p:txBody>
      </p:sp>
      <p:sp>
        <p:nvSpPr>
          <p:cNvPr id="13" name="Line 20">
            <a:extLst>
              <a:ext uri="{FF2B5EF4-FFF2-40B4-BE49-F238E27FC236}">
                <a16:creationId xmlns:a16="http://schemas.microsoft.com/office/drawing/2014/main" id="{CCA9B495-515A-4439-B783-F7E3680923FC}"/>
              </a:ext>
            </a:extLst>
          </p:cNvPr>
          <p:cNvSpPr>
            <a:spLocks noChangeShapeType="1"/>
          </p:cNvSpPr>
          <p:nvPr/>
        </p:nvSpPr>
        <p:spPr bwMode="auto">
          <a:xfrm>
            <a:off x="7037964" y="5233805"/>
            <a:ext cx="0" cy="40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HK" sz="2400"/>
          </a:p>
        </p:txBody>
      </p:sp>
      <p:sp>
        <p:nvSpPr>
          <p:cNvPr id="14" name="Line 21">
            <a:extLst>
              <a:ext uri="{FF2B5EF4-FFF2-40B4-BE49-F238E27FC236}">
                <a16:creationId xmlns:a16="http://schemas.microsoft.com/office/drawing/2014/main" id="{4F76782A-132F-46E3-8F0A-7696423E4AA9}"/>
              </a:ext>
            </a:extLst>
          </p:cNvPr>
          <p:cNvSpPr>
            <a:spLocks noChangeShapeType="1"/>
          </p:cNvSpPr>
          <p:nvPr/>
        </p:nvSpPr>
        <p:spPr bwMode="auto">
          <a:xfrm>
            <a:off x="6134677" y="5346518"/>
            <a:ext cx="8969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HK" sz="2400"/>
          </a:p>
        </p:txBody>
      </p:sp>
      <p:sp>
        <p:nvSpPr>
          <p:cNvPr id="15" name="Line 22">
            <a:extLst>
              <a:ext uri="{FF2B5EF4-FFF2-40B4-BE49-F238E27FC236}">
                <a16:creationId xmlns:a16="http://schemas.microsoft.com/office/drawing/2014/main" id="{ED29B62E-AC36-446E-9A2B-998D895E7E70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0627" y="5719580"/>
            <a:ext cx="8826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HK" sz="2400"/>
          </a:p>
        </p:txBody>
      </p:sp>
      <p:sp>
        <p:nvSpPr>
          <p:cNvPr id="16" name="Line 24">
            <a:extLst>
              <a:ext uri="{FF2B5EF4-FFF2-40B4-BE49-F238E27FC236}">
                <a16:creationId xmlns:a16="http://schemas.microsoft.com/office/drawing/2014/main" id="{4A417252-9CA1-4F2B-A767-E392EFBB6812}"/>
              </a:ext>
            </a:extLst>
          </p:cNvPr>
          <p:cNvSpPr>
            <a:spLocks noChangeShapeType="1"/>
          </p:cNvSpPr>
          <p:nvPr/>
        </p:nvSpPr>
        <p:spPr bwMode="auto">
          <a:xfrm>
            <a:off x="6356927" y="5570355"/>
            <a:ext cx="6794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HK" sz="2400"/>
          </a:p>
        </p:txBody>
      </p:sp>
      <p:sp>
        <p:nvSpPr>
          <p:cNvPr id="17" name="Arc 25">
            <a:extLst>
              <a:ext uri="{FF2B5EF4-FFF2-40B4-BE49-F238E27FC236}">
                <a16:creationId xmlns:a16="http://schemas.microsoft.com/office/drawing/2014/main" id="{28EA37A1-0927-4A00-92D1-CD0EAB50D609}"/>
              </a:ext>
            </a:extLst>
          </p:cNvPr>
          <p:cNvSpPr>
            <a:spLocks/>
          </p:cNvSpPr>
          <p:nvPr/>
        </p:nvSpPr>
        <p:spPr bwMode="auto">
          <a:xfrm>
            <a:off x="7982527" y="5106805"/>
            <a:ext cx="442912" cy="217488"/>
          </a:xfrm>
          <a:custGeom>
            <a:avLst/>
            <a:gdLst>
              <a:gd name="T0" fmla="*/ 442912 w 21600"/>
              <a:gd name="T1" fmla="*/ 0 h 21600"/>
              <a:gd name="T2" fmla="*/ 0 w 21600"/>
              <a:gd name="T3" fmla="*/ 217488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600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600"/>
                  <a:pt x="0" y="21600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HK" sz="2400"/>
          </a:p>
        </p:txBody>
      </p:sp>
      <p:sp>
        <p:nvSpPr>
          <p:cNvPr id="18" name="Arc 26">
            <a:extLst>
              <a:ext uri="{FF2B5EF4-FFF2-40B4-BE49-F238E27FC236}">
                <a16:creationId xmlns:a16="http://schemas.microsoft.com/office/drawing/2014/main" id="{84519AAE-E1BD-4EAB-B637-857781FC7C6E}"/>
              </a:ext>
            </a:extLst>
          </p:cNvPr>
          <p:cNvSpPr>
            <a:spLocks/>
          </p:cNvSpPr>
          <p:nvPr/>
        </p:nvSpPr>
        <p:spPr bwMode="auto">
          <a:xfrm>
            <a:off x="7969827" y="4916305"/>
            <a:ext cx="458787" cy="215900"/>
          </a:xfrm>
          <a:custGeom>
            <a:avLst/>
            <a:gdLst>
              <a:gd name="T0" fmla="*/ 0 w 21600"/>
              <a:gd name="T1" fmla="*/ 0 h 21600"/>
              <a:gd name="T2" fmla="*/ 458787 w 21600"/>
              <a:gd name="T3" fmla="*/ 215900 h 21600"/>
              <a:gd name="T4" fmla="*/ 0 w 21600"/>
              <a:gd name="T5" fmla="*/ 2159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HK" sz="2400"/>
          </a:p>
        </p:txBody>
      </p:sp>
      <p:sp>
        <p:nvSpPr>
          <p:cNvPr id="19" name="Arc 27">
            <a:extLst>
              <a:ext uri="{FF2B5EF4-FFF2-40B4-BE49-F238E27FC236}">
                <a16:creationId xmlns:a16="http://schemas.microsoft.com/office/drawing/2014/main" id="{54A7896E-C41E-4CBD-BCCB-9563E6FDC863}"/>
              </a:ext>
            </a:extLst>
          </p:cNvPr>
          <p:cNvSpPr>
            <a:spLocks/>
          </p:cNvSpPr>
          <p:nvPr/>
        </p:nvSpPr>
        <p:spPr bwMode="auto">
          <a:xfrm>
            <a:off x="7969827" y="4919480"/>
            <a:ext cx="138112" cy="215900"/>
          </a:xfrm>
          <a:custGeom>
            <a:avLst/>
            <a:gdLst>
              <a:gd name="T0" fmla="*/ 0 w 21566"/>
              <a:gd name="T1" fmla="*/ 0 h 21600"/>
              <a:gd name="T2" fmla="*/ 138112 w 21566"/>
              <a:gd name="T3" fmla="*/ 203736 h 21600"/>
              <a:gd name="T4" fmla="*/ 0 w 21566"/>
              <a:gd name="T5" fmla="*/ 2159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566" h="21600" fill="none" extrusionOk="0">
                <a:moveTo>
                  <a:pt x="-1" y="0"/>
                </a:moveTo>
                <a:cubicBezTo>
                  <a:pt x="11456" y="0"/>
                  <a:pt x="20920" y="8944"/>
                  <a:pt x="21565" y="20383"/>
                </a:cubicBezTo>
              </a:path>
              <a:path w="21566" h="21600" stroke="0" extrusionOk="0">
                <a:moveTo>
                  <a:pt x="-1" y="0"/>
                </a:moveTo>
                <a:cubicBezTo>
                  <a:pt x="11456" y="0"/>
                  <a:pt x="20920" y="8944"/>
                  <a:pt x="21565" y="20383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HK" sz="2400"/>
          </a:p>
        </p:txBody>
      </p:sp>
      <p:sp>
        <p:nvSpPr>
          <p:cNvPr id="20" name="Arc 28">
            <a:extLst>
              <a:ext uri="{FF2B5EF4-FFF2-40B4-BE49-F238E27FC236}">
                <a16:creationId xmlns:a16="http://schemas.microsoft.com/office/drawing/2014/main" id="{DF6D1BD2-027E-4205-AF40-3C27573EF0AA}"/>
              </a:ext>
            </a:extLst>
          </p:cNvPr>
          <p:cNvSpPr>
            <a:spLocks/>
          </p:cNvSpPr>
          <p:nvPr/>
        </p:nvSpPr>
        <p:spPr bwMode="auto">
          <a:xfrm>
            <a:off x="7998402" y="5106805"/>
            <a:ext cx="123825" cy="217488"/>
          </a:xfrm>
          <a:custGeom>
            <a:avLst/>
            <a:gdLst>
              <a:gd name="T0" fmla="*/ 123825 w 21562"/>
              <a:gd name="T1" fmla="*/ 12898 h 21600"/>
              <a:gd name="T2" fmla="*/ 0 w 21562"/>
              <a:gd name="T3" fmla="*/ 217488 h 21600"/>
              <a:gd name="T4" fmla="*/ 0 w 2156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562" h="21600" fill="none" extrusionOk="0">
                <a:moveTo>
                  <a:pt x="21561" y="1280"/>
                </a:moveTo>
                <a:cubicBezTo>
                  <a:pt x="20884" y="12692"/>
                  <a:pt x="11431" y="21600"/>
                  <a:pt x="0" y="21600"/>
                </a:cubicBezTo>
              </a:path>
              <a:path w="21562" h="21600" stroke="0" extrusionOk="0">
                <a:moveTo>
                  <a:pt x="21561" y="1280"/>
                </a:moveTo>
                <a:cubicBezTo>
                  <a:pt x="20884" y="12692"/>
                  <a:pt x="11431" y="21600"/>
                  <a:pt x="0" y="21600"/>
                </a:cubicBezTo>
                <a:lnTo>
                  <a:pt x="0" y="0"/>
                </a:lnTo>
                <a:lnTo>
                  <a:pt x="21561" y="128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HK" sz="2400"/>
          </a:p>
        </p:txBody>
      </p:sp>
      <p:sp>
        <p:nvSpPr>
          <p:cNvPr id="21" name="Line 29">
            <a:extLst>
              <a:ext uri="{FF2B5EF4-FFF2-40B4-BE49-F238E27FC236}">
                <a16:creationId xmlns:a16="http://schemas.microsoft.com/office/drawing/2014/main" id="{EE364BF9-1F7F-42A7-B923-9A24DDC5F4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25064" y="4994093"/>
            <a:ext cx="26558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HK" sz="2400"/>
          </a:p>
        </p:txBody>
      </p:sp>
      <p:sp>
        <p:nvSpPr>
          <p:cNvPr id="22" name="Line 30">
            <a:extLst>
              <a:ext uri="{FF2B5EF4-FFF2-40B4-BE49-F238E27FC236}">
                <a16:creationId xmlns:a16="http://schemas.microsoft.com/office/drawing/2014/main" id="{E97C6824-7435-4934-8638-8D121B49951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37764" y="5335405"/>
            <a:ext cx="2381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HK" sz="2400"/>
          </a:p>
        </p:txBody>
      </p:sp>
      <p:sp>
        <p:nvSpPr>
          <p:cNvPr id="23" name="Line 31">
            <a:extLst>
              <a:ext uri="{FF2B5EF4-FFF2-40B4-BE49-F238E27FC236}">
                <a16:creationId xmlns:a16="http://schemas.microsoft.com/office/drawing/2014/main" id="{9444BF8A-72DB-4119-9DCA-705B3E0C439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22164" y="5221105"/>
            <a:ext cx="488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HK" sz="2400"/>
          </a:p>
        </p:txBody>
      </p:sp>
      <p:sp>
        <p:nvSpPr>
          <p:cNvPr id="24" name="Line 33">
            <a:extLst>
              <a:ext uri="{FF2B5EF4-FFF2-40B4-BE49-F238E27FC236}">
                <a16:creationId xmlns:a16="http://schemas.microsoft.com/office/drawing/2014/main" id="{D5633104-B91B-4265-AE68-F15058039D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49114" y="5449705"/>
            <a:ext cx="2968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HK" sz="2400"/>
          </a:p>
        </p:txBody>
      </p:sp>
      <p:sp>
        <p:nvSpPr>
          <p:cNvPr id="25" name="Line 34">
            <a:extLst>
              <a:ext uri="{FF2B5EF4-FFF2-40B4-BE49-F238E27FC236}">
                <a16:creationId xmlns:a16="http://schemas.microsoft.com/office/drawing/2014/main" id="{64CAA79A-E048-4E10-905C-BEF28F8EE2DA}"/>
              </a:ext>
            </a:extLst>
          </p:cNvPr>
          <p:cNvSpPr>
            <a:spLocks noChangeShapeType="1"/>
          </p:cNvSpPr>
          <p:nvPr/>
        </p:nvSpPr>
        <p:spPr bwMode="auto">
          <a:xfrm>
            <a:off x="8441314" y="5117918"/>
            <a:ext cx="3460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HK" sz="2400"/>
          </a:p>
        </p:txBody>
      </p:sp>
      <p:sp>
        <p:nvSpPr>
          <p:cNvPr id="26" name="Rectangle 35">
            <a:extLst>
              <a:ext uri="{FF2B5EF4-FFF2-40B4-BE49-F238E27FC236}">
                <a16:creationId xmlns:a16="http://schemas.microsoft.com/office/drawing/2014/main" id="{96F4FEAE-FF84-418F-ACBF-AFAD8CDE6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7089" y="4811530"/>
            <a:ext cx="397546" cy="754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lnSpc>
                <a:spcPct val="90000"/>
              </a:lnSpc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1pPr>
            <a:lvl2pPr marL="742950" indent="-285750" defTabSz="762000">
              <a:lnSpc>
                <a:spcPct val="90000"/>
              </a:lnSpc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2pPr>
            <a:lvl3pPr marL="1143000" indent="-228600" defTabSz="762000">
              <a:lnSpc>
                <a:spcPct val="90000"/>
              </a:lnSpc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3pPr>
            <a:lvl4pPr marL="1600200" indent="-228600" defTabSz="762000">
              <a:lnSpc>
                <a:spcPct val="90000"/>
              </a:lnSpc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4pPr>
            <a:lvl5pPr marL="2057400" indent="-228600" defTabSz="762000">
              <a:lnSpc>
                <a:spcPct val="90000"/>
              </a:lnSpc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9pPr>
          </a:lstStyle>
          <a:p>
            <a:r>
              <a:rPr lang="en-US" altLang="ko-KR" sz="2400" dirty="0">
                <a:latin typeface="+mn-lt"/>
              </a:rPr>
              <a:t>A</a:t>
            </a:r>
          </a:p>
          <a:p>
            <a:pPr latinLnBrk="1"/>
            <a:endParaRPr lang="en-US" altLang="ko-KR" sz="2400" dirty="0">
              <a:latin typeface="+mn-lt"/>
            </a:endParaRPr>
          </a:p>
        </p:txBody>
      </p:sp>
      <p:sp>
        <p:nvSpPr>
          <p:cNvPr id="27" name="Rectangle 36">
            <a:extLst>
              <a:ext uri="{FF2B5EF4-FFF2-40B4-BE49-F238E27FC236}">
                <a16:creationId xmlns:a16="http://schemas.microsoft.com/office/drawing/2014/main" id="{DB8CA2D1-4C77-4857-9F8D-BE4EB93C7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2489" y="5152843"/>
            <a:ext cx="362280" cy="42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lnSpc>
                <a:spcPct val="90000"/>
              </a:lnSpc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1pPr>
            <a:lvl2pPr marL="742950" indent="-285750" defTabSz="762000">
              <a:lnSpc>
                <a:spcPct val="90000"/>
              </a:lnSpc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2pPr>
            <a:lvl3pPr marL="1143000" indent="-228600" defTabSz="762000">
              <a:lnSpc>
                <a:spcPct val="90000"/>
              </a:lnSpc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3pPr>
            <a:lvl4pPr marL="1600200" indent="-228600" defTabSz="762000">
              <a:lnSpc>
                <a:spcPct val="90000"/>
              </a:lnSpc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4pPr>
            <a:lvl5pPr marL="2057400" indent="-228600" defTabSz="762000">
              <a:lnSpc>
                <a:spcPct val="90000"/>
              </a:lnSpc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9pPr>
          </a:lstStyle>
          <a:p>
            <a:r>
              <a:rPr lang="en-US" altLang="ko-KR" sz="2400" dirty="0">
                <a:latin typeface="+mn-lt"/>
              </a:rPr>
              <a:t>B</a:t>
            </a:r>
          </a:p>
        </p:txBody>
      </p:sp>
      <p:sp>
        <p:nvSpPr>
          <p:cNvPr id="28" name="Rectangle 37">
            <a:extLst>
              <a:ext uri="{FF2B5EF4-FFF2-40B4-BE49-F238E27FC236}">
                <a16:creationId xmlns:a16="http://schemas.microsoft.com/office/drawing/2014/main" id="{4DC43E39-F7A5-432A-AEC2-9EBAD0FDD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2489" y="5549718"/>
            <a:ext cx="423194" cy="42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lnSpc>
                <a:spcPct val="90000"/>
              </a:lnSpc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1pPr>
            <a:lvl2pPr marL="742950" indent="-285750" defTabSz="762000">
              <a:lnSpc>
                <a:spcPct val="90000"/>
              </a:lnSpc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2pPr>
            <a:lvl3pPr marL="1143000" indent="-228600" defTabSz="762000">
              <a:lnSpc>
                <a:spcPct val="90000"/>
              </a:lnSpc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3pPr>
            <a:lvl4pPr marL="1600200" indent="-228600" defTabSz="762000">
              <a:lnSpc>
                <a:spcPct val="90000"/>
              </a:lnSpc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4pPr>
            <a:lvl5pPr marL="2057400" indent="-228600" defTabSz="762000">
              <a:lnSpc>
                <a:spcPct val="90000"/>
              </a:lnSpc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9pPr>
          </a:lstStyle>
          <a:p>
            <a:r>
              <a:rPr lang="en-US" altLang="ko-KR" sz="2400" dirty="0">
                <a:latin typeface="+mn-lt"/>
              </a:rPr>
              <a:t>C</a:t>
            </a:r>
          </a:p>
        </p:txBody>
      </p:sp>
      <p:sp>
        <p:nvSpPr>
          <p:cNvPr id="29" name="Rectangle 38">
            <a:extLst>
              <a:ext uri="{FF2B5EF4-FFF2-40B4-BE49-F238E27FC236}">
                <a16:creationId xmlns:a16="http://schemas.microsoft.com/office/drawing/2014/main" id="{32EDC16F-36EC-4ACF-ACE3-DFC881725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3414" y="4948055"/>
            <a:ext cx="381516" cy="42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lnSpc>
                <a:spcPct val="90000"/>
              </a:lnSpc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1pPr>
            <a:lvl2pPr marL="742950" indent="-285750" defTabSz="762000">
              <a:lnSpc>
                <a:spcPct val="90000"/>
              </a:lnSpc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2pPr>
            <a:lvl3pPr marL="1143000" indent="-228600" defTabSz="762000">
              <a:lnSpc>
                <a:spcPct val="90000"/>
              </a:lnSpc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3pPr>
            <a:lvl4pPr marL="1600200" indent="-228600" defTabSz="762000">
              <a:lnSpc>
                <a:spcPct val="90000"/>
              </a:lnSpc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4pPr>
            <a:lvl5pPr marL="2057400" indent="-228600" defTabSz="762000">
              <a:lnSpc>
                <a:spcPct val="90000"/>
              </a:lnSpc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9pPr>
          </a:lstStyle>
          <a:p>
            <a:r>
              <a:rPr lang="en-US" altLang="ko-KR" sz="2400" dirty="0">
                <a:latin typeface="+mn-lt"/>
              </a:rPr>
              <a:t>Y</a:t>
            </a:r>
          </a:p>
        </p:txBody>
      </p:sp>
      <p:sp>
        <p:nvSpPr>
          <p:cNvPr id="30" name="Line 40">
            <a:extLst>
              <a:ext uri="{FF2B5EF4-FFF2-40B4-BE49-F238E27FC236}">
                <a16:creationId xmlns:a16="http://schemas.microsoft.com/office/drawing/2014/main" id="{6708966C-9723-41DF-9BF1-6785A113E2A0}"/>
              </a:ext>
            </a:extLst>
          </p:cNvPr>
          <p:cNvSpPr>
            <a:spLocks noChangeShapeType="1"/>
          </p:cNvSpPr>
          <p:nvPr/>
        </p:nvSpPr>
        <p:spPr bwMode="auto">
          <a:xfrm>
            <a:off x="7631689" y="5225868"/>
            <a:ext cx="0" cy="231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HK" sz="2400"/>
          </a:p>
        </p:txBody>
      </p:sp>
      <p:sp>
        <p:nvSpPr>
          <p:cNvPr id="31" name="Line 41">
            <a:extLst>
              <a:ext uri="{FF2B5EF4-FFF2-40B4-BE49-F238E27FC236}">
                <a16:creationId xmlns:a16="http://schemas.microsoft.com/office/drawing/2014/main" id="{14BAB54D-550D-46CE-8DC3-C3C6679AE97F}"/>
              </a:ext>
            </a:extLst>
          </p:cNvPr>
          <p:cNvSpPr>
            <a:spLocks noChangeShapeType="1"/>
          </p:cNvSpPr>
          <p:nvPr/>
        </p:nvSpPr>
        <p:spPr bwMode="auto">
          <a:xfrm>
            <a:off x="6358514" y="5565593"/>
            <a:ext cx="0" cy="1698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HK" sz="240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2606E5F-1819-45A8-9E31-E1A1C460BE49}"/>
              </a:ext>
            </a:extLst>
          </p:cNvPr>
          <p:cNvGrpSpPr/>
          <p:nvPr/>
        </p:nvGrpSpPr>
        <p:grpSpPr>
          <a:xfrm>
            <a:off x="2005658" y="1006292"/>
            <a:ext cx="2489131" cy="4991867"/>
            <a:chOff x="3010477" y="1006293"/>
            <a:chExt cx="1484312" cy="4827899"/>
          </a:xfrm>
        </p:grpSpPr>
        <p:sp>
          <p:nvSpPr>
            <p:cNvPr id="32" name="Oval 3">
              <a:extLst>
                <a:ext uri="{FF2B5EF4-FFF2-40B4-BE49-F238E27FC236}">
                  <a16:creationId xmlns:a16="http://schemas.microsoft.com/office/drawing/2014/main" id="{C3CBB7D5-BF18-460B-B73D-7B24F972E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0477" y="1006293"/>
              <a:ext cx="1419225" cy="6985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34" charset="-127"/>
                </a:defRPr>
              </a:lvl1pPr>
              <a:lvl2pPr marL="742950" indent="-285750">
                <a:lnSpc>
                  <a:spcPct val="90000"/>
                </a:lnSpc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34" charset="-127"/>
                </a:defRPr>
              </a:lvl2pPr>
              <a:lvl3pPr marL="1143000" indent="-228600">
                <a:lnSpc>
                  <a:spcPct val="90000"/>
                </a:lnSpc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34" charset="-127"/>
                </a:defRPr>
              </a:lvl3pPr>
              <a:lvl4pPr marL="1600200" indent="-228600">
                <a:lnSpc>
                  <a:spcPct val="90000"/>
                </a:lnSpc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34" charset="-127"/>
                </a:defRPr>
              </a:lvl4pPr>
              <a:lvl5pPr marL="2057400" indent="-228600">
                <a:lnSpc>
                  <a:spcPct val="90000"/>
                </a:lnSpc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34" charset="-127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34" charset="-127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34" charset="-127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34" charset="-127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34" charset="-127"/>
                </a:defRPr>
              </a:lvl9pPr>
            </a:lstStyle>
            <a:p>
              <a:endParaRPr lang="en-HK" altLang="en-US" sz="2400">
                <a:latin typeface="+mn-lt"/>
              </a:endParaRPr>
            </a:p>
          </p:txBody>
        </p:sp>
        <p:sp>
          <p:nvSpPr>
            <p:cNvPr id="33" name="Rectangle 4">
              <a:extLst>
                <a:ext uri="{FF2B5EF4-FFF2-40B4-BE49-F238E27FC236}">
                  <a16:creationId xmlns:a16="http://schemas.microsoft.com/office/drawing/2014/main" id="{2B5675C0-37B5-4DC0-81A3-3628C3291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9552" y="1190584"/>
              <a:ext cx="1036230" cy="40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defTabSz="762000">
                <a:lnSpc>
                  <a:spcPct val="90000"/>
                </a:lnSpc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34" charset="-127"/>
                </a:defRPr>
              </a:lvl1pPr>
              <a:lvl2pPr marL="742950" indent="-285750" defTabSz="762000">
                <a:lnSpc>
                  <a:spcPct val="90000"/>
                </a:lnSpc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34" charset="-127"/>
                </a:defRPr>
              </a:lvl2pPr>
              <a:lvl3pPr marL="1143000" indent="-228600" defTabSz="762000">
                <a:lnSpc>
                  <a:spcPct val="90000"/>
                </a:lnSpc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34" charset="-127"/>
                </a:defRPr>
              </a:lvl3pPr>
              <a:lvl4pPr marL="1600200" indent="-228600" defTabSz="762000">
                <a:lnSpc>
                  <a:spcPct val="90000"/>
                </a:lnSpc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34" charset="-127"/>
                </a:defRPr>
              </a:lvl4pPr>
              <a:lvl5pPr marL="2057400" indent="-228600" defTabSz="762000">
                <a:lnSpc>
                  <a:spcPct val="90000"/>
                </a:lnSpc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34" charset="-127"/>
                </a:defRPr>
              </a:lvl5pPr>
              <a:lvl6pPr marL="2514600" indent="-228600" defTabSz="7620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34" charset="-127"/>
                </a:defRPr>
              </a:lvl6pPr>
              <a:lvl7pPr marL="2971800" indent="-228600" defTabSz="7620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34" charset="-127"/>
                </a:defRPr>
              </a:lvl7pPr>
              <a:lvl8pPr marL="3429000" indent="-228600" defTabSz="7620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34" charset="-127"/>
                </a:defRPr>
              </a:lvl8pPr>
              <a:lvl9pPr marL="3886200" indent="-228600" defTabSz="7620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34" charset="-127"/>
                </a:defRPr>
              </a:lvl9pPr>
            </a:lstStyle>
            <a:p>
              <a:pPr algn="ctr"/>
              <a:r>
                <a:rPr lang="en-US" altLang="ko-KR" sz="2400" dirty="0" err="1">
                  <a:latin typeface="+mn-lt"/>
                </a:rPr>
                <a:t>TruthTable</a:t>
              </a:r>
              <a:endParaRPr lang="en-US" altLang="ko-KR" sz="2400" dirty="0">
                <a:latin typeface="+mn-lt"/>
              </a:endParaRPr>
            </a:p>
          </p:txBody>
        </p:sp>
        <p:sp>
          <p:nvSpPr>
            <p:cNvPr id="34" name="Oval 5">
              <a:extLst>
                <a:ext uri="{FF2B5EF4-FFF2-40B4-BE49-F238E27FC236}">
                  <a16:creationId xmlns:a16="http://schemas.microsoft.com/office/drawing/2014/main" id="{DECCF6FB-B55A-4453-8A8A-1E97293985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3339" y="3101793"/>
              <a:ext cx="1441450" cy="74136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34" charset="-127"/>
                </a:defRPr>
              </a:lvl1pPr>
              <a:lvl2pPr marL="742950" indent="-285750">
                <a:lnSpc>
                  <a:spcPct val="90000"/>
                </a:lnSpc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34" charset="-127"/>
                </a:defRPr>
              </a:lvl2pPr>
              <a:lvl3pPr marL="1143000" indent="-228600">
                <a:lnSpc>
                  <a:spcPct val="90000"/>
                </a:lnSpc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34" charset="-127"/>
                </a:defRPr>
              </a:lvl3pPr>
              <a:lvl4pPr marL="1600200" indent="-228600">
                <a:lnSpc>
                  <a:spcPct val="90000"/>
                </a:lnSpc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34" charset="-127"/>
                </a:defRPr>
              </a:lvl4pPr>
              <a:lvl5pPr marL="2057400" indent="-228600">
                <a:lnSpc>
                  <a:spcPct val="90000"/>
                </a:lnSpc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34" charset="-127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34" charset="-127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34" charset="-127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34" charset="-127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34" charset="-127"/>
                </a:defRPr>
              </a:lvl9pPr>
            </a:lstStyle>
            <a:p>
              <a:endParaRPr lang="en-HK" altLang="en-US" sz="2400">
                <a:latin typeface="+mn-lt"/>
              </a:endParaRPr>
            </a:p>
          </p:txBody>
        </p:sp>
        <p:sp>
          <p:nvSpPr>
            <p:cNvPr id="35" name="Rectangle 6">
              <a:extLst>
                <a:ext uri="{FF2B5EF4-FFF2-40B4-BE49-F238E27FC236}">
                  <a16:creationId xmlns:a16="http://schemas.microsoft.com/office/drawing/2014/main" id="{6A48287D-9A63-4294-B8C9-D1358F5291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5704" y="3129782"/>
              <a:ext cx="833544" cy="7297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lnSpc>
                  <a:spcPct val="90000"/>
                </a:lnSpc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34" charset="-127"/>
                </a:defRPr>
              </a:lvl1pPr>
              <a:lvl2pPr marL="742950" indent="-285750" defTabSz="762000">
                <a:lnSpc>
                  <a:spcPct val="90000"/>
                </a:lnSpc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34" charset="-127"/>
                </a:defRPr>
              </a:lvl2pPr>
              <a:lvl3pPr marL="1143000" indent="-228600" defTabSz="762000">
                <a:lnSpc>
                  <a:spcPct val="90000"/>
                </a:lnSpc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34" charset="-127"/>
                </a:defRPr>
              </a:lvl3pPr>
              <a:lvl4pPr marL="1600200" indent="-228600" defTabSz="762000">
                <a:lnSpc>
                  <a:spcPct val="90000"/>
                </a:lnSpc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34" charset="-127"/>
                </a:defRPr>
              </a:lvl4pPr>
              <a:lvl5pPr marL="2057400" indent="-228600" defTabSz="762000">
                <a:lnSpc>
                  <a:spcPct val="90000"/>
                </a:lnSpc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34" charset="-127"/>
                </a:defRPr>
              </a:lvl5pPr>
              <a:lvl6pPr marL="2514600" indent="-228600" defTabSz="7620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34" charset="-127"/>
                </a:defRPr>
              </a:lvl6pPr>
              <a:lvl7pPr marL="2971800" indent="-228600" defTabSz="7620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34" charset="-127"/>
                </a:defRPr>
              </a:lvl7pPr>
              <a:lvl8pPr marL="3429000" indent="-228600" defTabSz="7620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34" charset="-127"/>
                </a:defRPr>
              </a:lvl8pPr>
              <a:lvl9pPr marL="3886200" indent="-228600" defTabSz="7620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34" charset="-127"/>
                </a:defRPr>
              </a:lvl9pPr>
            </a:lstStyle>
            <a:p>
              <a:pPr algn="ctr"/>
              <a:r>
                <a:rPr lang="en-US" altLang="ko-KR" sz="2400" dirty="0">
                  <a:latin typeface="+mn-lt"/>
                </a:rPr>
                <a:t>Boolean</a:t>
              </a:r>
            </a:p>
            <a:p>
              <a:pPr algn="ctr"/>
              <a:r>
                <a:rPr lang="en-US" altLang="ko-KR" sz="2400" dirty="0">
                  <a:latin typeface="+mn-lt"/>
                </a:rPr>
                <a:t>Function</a:t>
              </a:r>
            </a:p>
          </p:txBody>
        </p:sp>
        <p:sp>
          <p:nvSpPr>
            <p:cNvPr id="36" name="Oval 7">
              <a:extLst>
                <a:ext uri="{FF2B5EF4-FFF2-40B4-BE49-F238E27FC236}">
                  <a16:creationId xmlns:a16="http://schemas.microsoft.com/office/drawing/2014/main" id="{048CADB4-C09C-4394-89C0-46875E5EEB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3977" y="5070293"/>
              <a:ext cx="1398587" cy="7620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34" charset="-127"/>
                </a:defRPr>
              </a:lvl1pPr>
              <a:lvl2pPr marL="742950" indent="-285750">
                <a:lnSpc>
                  <a:spcPct val="90000"/>
                </a:lnSpc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34" charset="-127"/>
                </a:defRPr>
              </a:lvl2pPr>
              <a:lvl3pPr marL="1143000" indent="-228600">
                <a:lnSpc>
                  <a:spcPct val="90000"/>
                </a:lnSpc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34" charset="-127"/>
                </a:defRPr>
              </a:lvl3pPr>
              <a:lvl4pPr marL="1600200" indent="-228600">
                <a:lnSpc>
                  <a:spcPct val="90000"/>
                </a:lnSpc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34" charset="-127"/>
                </a:defRPr>
              </a:lvl4pPr>
              <a:lvl5pPr marL="2057400" indent="-228600">
                <a:lnSpc>
                  <a:spcPct val="90000"/>
                </a:lnSpc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34" charset="-127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34" charset="-127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34" charset="-127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34" charset="-127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34" charset="-127"/>
                </a:defRPr>
              </a:lvl9pPr>
            </a:lstStyle>
            <a:p>
              <a:endParaRPr lang="en-HK" altLang="en-US" sz="2400">
                <a:latin typeface="+mn-lt"/>
              </a:endParaRPr>
            </a:p>
          </p:txBody>
        </p:sp>
        <p:sp>
          <p:nvSpPr>
            <p:cNvPr id="37" name="Rectangle 8">
              <a:extLst>
                <a:ext uri="{FF2B5EF4-FFF2-40B4-BE49-F238E27FC236}">
                  <a16:creationId xmlns:a16="http://schemas.microsoft.com/office/drawing/2014/main" id="{15F88EEC-B5A9-4A75-9661-E76B0A76E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8937" y="5104411"/>
              <a:ext cx="836603" cy="7297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lnSpc>
                  <a:spcPct val="90000"/>
                </a:lnSpc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34" charset="-127"/>
                </a:defRPr>
              </a:lvl1pPr>
              <a:lvl2pPr marL="742950" indent="-285750" defTabSz="762000">
                <a:lnSpc>
                  <a:spcPct val="90000"/>
                </a:lnSpc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34" charset="-127"/>
                </a:defRPr>
              </a:lvl2pPr>
              <a:lvl3pPr marL="1143000" indent="-228600" defTabSz="762000">
                <a:lnSpc>
                  <a:spcPct val="90000"/>
                </a:lnSpc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34" charset="-127"/>
                </a:defRPr>
              </a:lvl3pPr>
              <a:lvl4pPr marL="1600200" indent="-228600" defTabSz="762000">
                <a:lnSpc>
                  <a:spcPct val="90000"/>
                </a:lnSpc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34" charset="-127"/>
                </a:defRPr>
              </a:lvl4pPr>
              <a:lvl5pPr marL="2057400" indent="-228600" defTabSz="762000">
                <a:lnSpc>
                  <a:spcPct val="90000"/>
                </a:lnSpc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34" charset="-127"/>
                </a:defRPr>
              </a:lvl5pPr>
              <a:lvl6pPr marL="2514600" indent="-228600" defTabSz="7620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34" charset="-127"/>
                </a:defRPr>
              </a:lvl6pPr>
              <a:lvl7pPr marL="2971800" indent="-228600" defTabSz="7620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34" charset="-127"/>
                </a:defRPr>
              </a:lvl7pPr>
              <a:lvl8pPr marL="3429000" indent="-228600" defTabSz="7620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34" charset="-127"/>
                </a:defRPr>
              </a:lvl8pPr>
              <a:lvl9pPr marL="3886200" indent="-228600" defTabSz="7620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34" charset="-127"/>
                </a:defRPr>
              </a:lvl9pPr>
            </a:lstStyle>
            <a:p>
              <a:pPr algn="ctr"/>
              <a:r>
                <a:rPr lang="en-US" altLang="ko-KR" sz="2400" dirty="0">
                  <a:latin typeface="+mn-lt"/>
                </a:rPr>
                <a:t>Logic</a:t>
              </a:r>
            </a:p>
            <a:p>
              <a:pPr algn="ctr"/>
              <a:r>
                <a:rPr lang="en-US" altLang="ko-KR" sz="2400" dirty="0">
                  <a:latin typeface="+mn-lt"/>
                </a:rPr>
                <a:t>Diagram</a:t>
              </a:r>
            </a:p>
          </p:txBody>
        </p:sp>
        <p:sp>
          <p:nvSpPr>
            <p:cNvPr id="38" name="Line 10">
              <a:extLst>
                <a:ext uri="{FF2B5EF4-FFF2-40B4-BE49-F238E27FC236}">
                  <a16:creationId xmlns:a16="http://schemas.microsoft.com/office/drawing/2014/main" id="{9979374F-894D-4B49-AB25-0DFAE1A8A6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1839" y="3844743"/>
              <a:ext cx="0" cy="12049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HK" sz="2400"/>
            </a:p>
          </p:txBody>
        </p:sp>
        <p:sp>
          <p:nvSpPr>
            <p:cNvPr id="39" name="Line 42">
              <a:extLst>
                <a:ext uri="{FF2B5EF4-FFF2-40B4-BE49-F238E27FC236}">
                  <a16:creationId xmlns:a16="http://schemas.microsoft.com/office/drawing/2014/main" id="{ED4F00EC-BE8F-48D8-BB61-10452F1E3E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89914" y="1709555"/>
              <a:ext cx="0" cy="13874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HK" sz="2400"/>
            </a:p>
          </p:txBody>
        </p:sp>
        <p:sp>
          <p:nvSpPr>
            <p:cNvPr id="40" name="Line 43">
              <a:extLst>
                <a:ext uri="{FF2B5EF4-FFF2-40B4-BE49-F238E27FC236}">
                  <a16:creationId xmlns:a16="http://schemas.microsoft.com/office/drawing/2014/main" id="{671753EA-95F1-44DF-82B8-BADE246A14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20114" y="1709555"/>
              <a:ext cx="0" cy="14065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HK" sz="24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1AFCDF9C-E71B-48CA-8A9F-7B5D7EE4704F}"/>
                  </a:ext>
                </a:extLst>
              </p:cNvPr>
              <p:cNvSpPr/>
              <p:nvPr/>
            </p:nvSpPr>
            <p:spPr>
              <a:xfrm>
                <a:off x="5480627" y="3399630"/>
                <a:ext cx="2085827" cy="5711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Y = A +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n-HK" sz="2800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bar>
                  </m:oMath>
                </a14:m>
                <a:r>
                  <a:rPr lang="en-US" sz="2800" dirty="0"/>
                  <a:t>C </a:t>
                </a:r>
                <a:endParaRPr lang="en-HK" sz="28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1AFCDF9C-E71B-48CA-8A9F-7B5D7EE470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0627" y="3399630"/>
                <a:ext cx="2085827" cy="571118"/>
              </a:xfrm>
              <a:prstGeom prst="rect">
                <a:avLst/>
              </a:prstGeom>
              <a:blipFill>
                <a:blip r:embed="rId2"/>
                <a:stretch>
                  <a:fillRect l="-5848" t="-4301" r="-877" b="-29032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991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C74CA-FB69-4585-B490-5C3760746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Goals of this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71C96-33D5-4377-9B80-4E4637BF6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Have a basic understanding of how transistors are used to implement the basic logic gates.</a:t>
            </a:r>
          </a:p>
          <a:p>
            <a:r>
              <a:rPr lang="en-HK" dirty="0"/>
              <a:t>Know how to obtain Boolean function and logic circuit for a given truth table.</a:t>
            </a:r>
          </a:p>
          <a:p>
            <a:r>
              <a:rPr lang="en-HK" dirty="0"/>
              <a:t>Know how to simplify a Boolean function by applying various Boolean laws.</a:t>
            </a:r>
          </a:p>
          <a:p>
            <a:r>
              <a:rPr lang="en-HK" dirty="0"/>
              <a:t>Know how to simplify a Boolean function by the Karnaugh map.</a:t>
            </a:r>
          </a:p>
          <a:p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B582A7-8227-4ECA-B244-5AF43C797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60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Designing Combinational Logic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0E6A5-B2C2-4B28-89AE-856F5A135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968" y="1644445"/>
            <a:ext cx="7804689" cy="4527755"/>
          </a:xfrm>
        </p:spPr>
        <p:txBody>
          <a:bodyPr>
            <a:normAutofit lnSpcReduction="10000"/>
          </a:bodyPr>
          <a:lstStyle/>
          <a:p>
            <a:endParaRPr lang="en-HK" dirty="0"/>
          </a:p>
          <a:p>
            <a:endParaRPr lang="en-HK" dirty="0"/>
          </a:p>
          <a:p>
            <a:endParaRPr lang="en-HK" dirty="0"/>
          </a:p>
          <a:p>
            <a:endParaRPr lang="en-HK" dirty="0"/>
          </a:p>
          <a:p>
            <a:endParaRPr lang="en-HK" dirty="0"/>
          </a:p>
          <a:p>
            <a:pPr>
              <a:buFont typeface="Arial" panose="020B0604020202020204" pitchFamily="34" charset="0"/>
              <a:buChar char="•"/>
            </a:pPr>
            <a:endParaRPr lang="en-HK" dirty="0"/>
          </a:p>
          <a:p>
            <a:pPr>
              <a:buFont typeface="Arial" panose="020B0604020202020204" pitchFamily="34" charset="0"/>
              <a:buChar char="•"/>
            </a:pPr>
            <a:r>
              <a:rPr lang="en-HK" dirty="0"/>
              <a:t>Given a truth table for mapping the 4 inputs to the outputs, how do we design its logic circuit (in terms of a Boolean function or a circuit diagram)?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3DE936-3E13-6145-AC22-4683092FF07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46086" name="Picture 4"/>
          <p:cNvPicPr>
            <a:picLocks noChangeAspect="1" noChangeArrowheads="1"/>
          </p:cNvPicPr>
          <p:nvPr/>
        </p:nvPicPr>
        <p:blipFill>
          <a:blip r:embed="rId2"/>
          <a:srcRect l="2541"/>
          <a:stretch>
            <a:fillRect/>
          </a:stretch>
        </p:blipFill>
        <p:spPr bwMode="auto">
          <a:xfrm>
            <a:off x="8440314" y="525463"/>
            <a:ext cx="3170237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E296BE9-FEE1-4F8C-A5C5-BE0B870C8895}"/>
              </a:ext>
            </a:extLst>
          </p:cNvPr>
          <p:cNvGrpSpPr/>
          <p:nvPr/>
        </p:nvGrpSpPr>
        <p:grpSpPr>
          <a:xfrm>
            <a:off x="2336800" y="1930400"/>
            <a:ext cx="3792151" cy="2237946"/>
            <a:chOff x="2336800" y="1930400"/>
            <a:chExt cx="4351338" cy="2641600"/>
          </a:xfrm>
        </p:grpSpPr>
        <p:sp>
          <p:nvSpPr>
            <p:cNvPr id="9" name="Rectangle 8"/>
            <p:cNvSpPr/>
            <p:nvPr/>
          </p:nvSpPr>
          <p:spPr>
            <a:xfrm>
              <a:off x="3233738" y="1963738"/>
              <a:ext cx="2540000" cy="260826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000" dirty="0">
                  <a:solidFill>
                    <a:schemeClr val="tx1"/>
                  </a:solidFill>
                </a:rPr>
                <a:t>F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5791200" y="3302000"/>
              <a:ext cx="896938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2354264" y="2438400"/>
              <a:ext cx="896937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2336800" y="2979739"/>
              <a:ext cx="896938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2354264" y="3573464"/>
              <a:ext cx="896937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2336800" y="4114800"/>
              <a:ext cx="896938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230938" y="2811463"/>
              <a:ext cx="417102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/>
                <a:t>Y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354263" y="1930400"/>
              <a:ext cx="434734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/>
                <a:t>A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354263" y="2455864"/>
              <a:ext cx="392112" cy="5222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/>
                <a:t>B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354263" y="3030538"/>
              <a:ext cx="457176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/>
                <a:t>C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354263" y="3556000"/>
              <a:ext cx="445956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/>
                <a:t>D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6A8942A-2FAF-4419-9355-56B7AD4788B7}"/>
              </a:ext>
            </a:extLst>
          </p:cNvPr>
          <p:cNvSpPr txBox="1"/>
          <p:nvPr/>
        </p:nvSpPr>
        <p:spPr>
          <a:xfrm>
            <a:off x="8561373" y="460727"/>
            <a:ext cx="27497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HK" dirty="0"/>
              <a:t>A     B    C     D         Y</a:t>
            </a:r>
          </a:p>
        </p:txBody>
      </p:sp>
    </p:spTree>
    <p:extLst>
      <p:ext uri="{BB962C8B-B14F-4D97-AF65-F5344CB8AC3E}">
        <p14:creationId xmlns:p14="http://schemas.microsoft.com/office/powerpoint/2010/main" val="20686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8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We need some Basic logic gates</a:t>
            </a:r>
          </a:p>
        </p:txBody>
      </p:sp>
      <p:sp>
        <p:nvSpPr>
          <p:cNvPr id="39960" name="Rectangle 32"/>
          <p:cNvSpPr>
            <a:spLocks noGrp="1" noChangeArrowheads="1"/>
          </p:cNvSpPr>
          <p:nvPr>
            <p:ph idx="1"/>
          </p:nvPr>
        </p:nvSpPr>
        <p:spPr>
          <a:xfrm>
            <a:off x="294968" y="1618078"/>
            <a:ext cx="11656240" cy="4527755"/>
          </a:xfrm>
        </p:spPr>
        <p:txBody>
          <a:bodyPr/>
          <a:lstStyle/>
          <a:p>
            <a:r>
              <a:rPr lang="en-US" altLang="en-US" dirty="0"/>
              <a:t>The building blocks used to create digital circuits are </a:t>
            </a:r>
            <a:r>
              <a:rPr lang="en-US" altLang="en-US" dirty="0">
                <a:solidFill>
                  <a:srgbClr val="FF0000"/>
                </a:solidFill>
              </a:rPr>
              <a:t>logic gates</a:t>
            </a:r>
            <a:r>
              <a:rPr lang="en-US" altLang="en-US" dirty="0">
                <a:solidFill>
                  <a:srgbClr val="0000FF"/>
                </a:solidFill>
              </a:rPr>
              <a:t>. </a:t>
            </a:r>
            <a:r>
              <a:rPr lang="en-US" altLang="en-US" dirty="0"/>
              <a:t>They usually have at most two inputs and one output.</a:t>
            </a:r>
            <a:br>
              <a:rPr lang="en-US" sz="2000" dirty="0"/>
            </a:br>
            <a:r>
              <a:rPr lang="en-US" sz="1800" dirty="0"/>
              <a:t>		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DC694-1BB0-F143-856D-D23E83EC16B0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99C7DA-249E-4631-AAC3-B8B194157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853" y="2659459"/>
            <a:ext cx="8675928" cy="328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21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486DC-AAB8-4BFD-8754-AE7FA1884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What other basic logic gates?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35394-4BD6-43EA-A7C7-31B97BC09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We consider two inputs and one output.</a:t>
            </a:r>
          </a:p>
          <a:p>
            <a:r>
              <a:rPr lang="en-HK" dirty="0"/>
              <a:t>Hoe many different functions could we have?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408A0F-84EA-42E5-A73D-B04D67840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22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683DB0-BA8C-47BA-AF2C-7326733555DF}"/>
              </a:ext>
            </a:extLst>
          </p:cNvPr>
          <p:cNvSpPr/>
          <p:nvPr/>
        </p:nvSpPr>
        <p:spPr>
          <a:xfrm>
            <a:off x="1725705" y="3166383"/>
            <a:ext cx="2002005" cy="195755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chemeClr val="tx1"/>
                </a:solidFill>
              </a:rPr>
              <a:t>F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8586B7E-3754-4076-B1C4-4FC172B0E406}"/>
              </a:ext>
            </a:extLst>
          </p:cNvPr>
          <p:cNvCxnSpPr/>
          <p:nvPr/>
        </p:nvCxnSpPr>
        <p:spPr>
          <a:xfrm>
            <a:off x="3741473" y="4170775"/>
            <a:ext cx="706959" cy="11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A754B26-07B0-4BDF-9116-2C62B67E5A85}"/>
              </a:ext>
            </a:extLst>
          </p:cNvPr>
          <p:cNvCxnSpPr/>
          <p:nvPr/>
        </p:nvCxnSpPr>
        <p:spPr>
          <a:xfrm>
            <a:off x="1032511" y="3950992"/>
            <a:ext cx="706958" cy="11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36BE856-EB7E-4105-9AFA-A886623E5502}"/>
              </a:ext>
            </a:extLst>
          </p:cNvPr>
          <p:cNvCxnSpPr/>
          <p:nvPr/>
        </p:nvCxnSpPr>
        <p:spPr>
          <a:xfrm>
            <a:off x="1018746" y="4357278"/>
            <a:ext cx="706959" cy="119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513394A-4ACB-40E2-9722-D3801F64E045}"/>
              </a:ext>
            </a:extLst>
          </p:cNvPr>
          <p:cNvSpPr txBox="1"/>
          <p:nvPr/>
        </p:nvSpPr>
        <p:spPr>
          <a:xfrm>
            <a:off x="3947468" y="3633229"/>
            <a:ext cx="328756" cy="3926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/>
              <a:t>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7C886C-AA70-43DA-8029-C0AD39E61B15}"/>
              </a:ext>
            </a:extLst>
          </p:cNvPr>
          <p:cNvSpPr txBox="1"/>
          <p:nvPr/>
        </p:nvSpPr>
        <p:spPr>
          <a:xfrm>
            <a:off x="1032510" y="3569728"/>
            <a:ext cx="342653" cy="3926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/>
              <a:t>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8CB5FD-BE52-4D83-94FB-413F4A753793}"/>
              </a:ext>
            </a:extLst>
          </p:cNvPr>
          <p:cNvSpPr txBox="1"/>
          <p:nvPr/>
        </p:nvSpPr>
        <p:spPr>
          <a:xfrm>
            <a:off x="1032510" y="3964099"/>
            <a:ext cx="309059" cy="3919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/>
              <a:t>B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07705973-74DC-479A-BA3C-90D9991732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053973"/>
              </p:ext>
            </p:extLst>
          </p:nvPr>
        </p:nvGraphicFramePr>
        <p:xfrm>
          <a:off x="4655228" y="3285860"/>
          <a:ext cx="987691" cy="148011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987691">
                  <a:extLst>
                    <a:ext uri="{9D8B030D-6E8A-4147-A177-3AD203B41FA5}">
                      <a16:colId xmlns:a16="http://schemas.microsoft.com/office/drawing/2014/main" val="1348041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HK" dirty="0"/>
                        <a:t>F</a:t>
                      </a:r>
                      <a:r>
                        <a:rPr lang="en-HK" baseline="-25000" dirty="0"/>
                        <a:t>1</a:t>
                      </a:r>
                      <a:r>
                        <a:rPr lang="en-HK" dirty="0"/>
                        <a:t>(0,0)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681643"/>
                  </a:ext>
                </a:extLst>
              </a:tr>
              <a:tr h="3675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b="1" dirty="0"/>
                        <a:t>F</a:t>
                      </a:r>
                      <a:r>
                        <a:rPr lang="en-HK" b="1" baseline="-25000" dirty="0"/>
                        <a:t>1</a:t>
                      </a:r>
                      <a:r>
                        <a:rPr lang="en-HK" b="1" dirty="0"/>
                        <a:t>(0,1)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6884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b="1" dirty="0"/>
                        <a:t>F</a:t>
                      </a:r>
                      <a:r>
                        <a:rPr lang="en-HK" b="1" baseline="-25000" dirty="0"/>
                        <a:t>1</a:t>
                      </a:r>
                      <a:r>
                        <a:rPr lang="en-HK" b="1" dirty="0"/>
                        <a:t>(1,0)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827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b="1" dirty="0"/>
                        <a:t>F</a:t>
                      </a:r>
                      <a:r>
                        <a:rPr lang="en-HK" b="1" baseline="-25000" dirty="0"/>
                        <a:t>1</a:t>
                      </a:r>
                      <a:r>
                        <a:rPr lang="en-HK" b="1" dirty="0"/>
                        <a:t>(1,1)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9052783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B3C1772F-0356-46B5-B3F5-0214F4254A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4540"/>
              </p:ext>
            </p:extLst>
          </p:nvPr>
        </p:nvGraphicFramePr>
        <p:xfrm>
          <a:off x="5894163" y="3285859"/>
          <a:ext cx="987691" cy="148011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987691">
                  <a:extLst>
                    <a:ext uri="{9D8B030D-6E8A-4147-A177-3AD203B41FA5}">
                      <a16:colId xmlns:a16="http://schemas.microsoft.com/office/drawing/2014/main" val="1348041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HK" dirty="0"/>
                        <a:t>F</a:t>
                      </a:r>
                      <a:r>
                        <a:rPr lang="en-HK" baseline="-25000" dirty="0"/>
                        <a:t>2</a:t>
                      </a:r>
                      <a:r>
                        <a:rPr lang="en-HK" dirty="0"/>
                        <a:t>(0,0)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681643"/>
                  </a:ext>
                </a:extLst>
              </a:tr>
              <a:tr h="3675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b="1" dirty="0"/>
                        <a:t>F</a:t>
                      </a:r>
                      <a:r>
                        <a:rPr lang="en-HK" b="1" baseline="-25000" dirty="0"/>
                        <a:t>2</a:t>
                      </a:r>
                      <a:r>
                        <a:rPr lang="en-HK" b="1" dirty="0"/>
                        <a:t>(0,1)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6884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b="1" dirty="0"/>
                        <a:t>F</a:t>
                      </a:r>
                      <a:r>
                        <a:rPr lang="en-HK" b="1" baseline="-25000" dirty="0"/>
                        <a:t>2</a:t>
                      </a:r>
                      <a:r>
                        <a:rPr lang="en-HK" b="1" dirty="0"/>
                        <a:t>(1,0)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827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b="1" dirty="0"/>
                        <a:t>F</a:t>
                      </a:r>
                      <a:r>
                        <a:rPr lang="en-HK" b="1" baseline="-25000" dirty="0"/>
                        <a:t>2</a:t>
                      </a:r>
                      <a:r>
                        <a:rPr lang="en-HK" b="1" dirty="0"/>
                        <a:t>(1,1)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9052783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FD6D7349-7009-4A89-9F98-C5EC6E70B2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599545"/>
              </p:ext>
            </p:extLst>
          </p:nvPr>
        </p:nvGraphicFramePr>
        <p:xfrm>
          <a:off x="8704126" y="3306453"/>
          <a:ext cx="987691" cy="148011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987691">
                  <a:extLst>
                    <a:ext uri="{9D8B030D-6E8A-4147-A177-3AD203B41FA5}">
                      <a16:colId xmlns:a16="http://schemas.microsoft.com/office/drawing/2014/main" val="1348041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HK" dirty="0"/>
                        <a:t>F</a:t>
                      </a:r>
                      <a:r>
                        <a:rPr lang="en-HK" baseline="-25000" dirty="0"/>
                        <a:t>?</a:t>
                      </a:r>
                      <a:r>
                        <a:rPr lang="en-HK" dirty="0"/>
                        <a:t>(0,0)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681643"/>
                  </a:ext>
                </a:extLst>
              </a:tr>
              <a:tr h="3675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b="1" dirty="0"/>
                        <a:t>F</a:t>
                      </a:r>
                      <a:r>
                        <a:rPr lang="en-HK" b="1" baseline="-25000" dirty="0"/>
                        <a:t>?</a:t>
                      </a:r>
                      <a:r>
                        <a:rPr lang="en-HK" b="1" dirty="0"/>
                        <a:t>(0,1)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6884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b="1" dirty="0"/>
                        <a:t>F</a:t>
                      </a:r>
                      <a:r>
                        <a:rPr lang="en-HK" b="1" baseline="-25000" dirty="0"/>
                        <a:t>?</a:t>
                      </a:r>
                      <a:r>
                        <a:rPr lang="en-HK" b="1" dirty="0"/>
                        <a:t>(1,0)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827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b="1" dirty="0"/>
                        <a:t>F</a:t>
                      </a:r>
                      <a:r>
                        <a:rPr lang="en-HK" b="1" baseline="-25000" dirty="0"/>
                        <a:t>?</a:t>
                      </a:r>
                      <a:r>
                        <a:rPr lang="en-HK" b="1" dirty="0"/>
                        <a:t>(1,1)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9052783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3599DADC-94E8-4C56-B8B7-39AF88E3E152}"/>
              </a:ext>
            </a:extLst>
          </p:cNvPr>
          <p:cNvSpPr txBox="1"/>
          <p:nvPr/>
        </p:nvSpPr>
        <p:spPr>
          <a:xfrm>
            <a:off x="7541941" y="3704692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3200" b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99132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DCF01-F8FD-4D53-89F3-D2F95734E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Alt0gether we have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F10A9-2288-45CA-AA68-F6299484A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7E40A7-101C-4E56-B5D9-3CDDE66D6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CF18F8-6494-4FC5-95B5-A78011917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970" y="1388075"/>
            <a:ext cx="7086600" cy="4799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640D9AD-B1E8-4767-B6C9-884F03081D77}"/>
              </a:ext>
            </a:extLst>
          </p:cNvPr>
          <p:cNvSpPr/>
          <p:nvPr/>
        </p:nvSpPr>
        <p:spPr>
          <a:xfrm>
            <a:off x="6491416" y="1668721"/>
            <a:ext cx="436606" cy="365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01DD55-58EE-456B-A8DC-CF63339C989E}"/>
              </a:ext>
            </a:extLst>
          </p:cNvPr>
          <p:cNvSpPr/>
          <p:nvPr/>
        </p:nvSpPr>
        <p:spPr>
          <a:xfrm>
            <a:off x="5111809" y="1668721"/>
            <a:ext cx="436606" cy="365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9F9A74-A6FA-437E-B890-215EB2BEE4A4}"/>
              </a:ext>
            </a:extLst>
          </p:cNvPr>
          <p:cNvSpPr/>
          <p:nvPr/>
        </p:nvSpPr>
        <p:spPr>
          <a:xfrm>
            <a:off x="5050025" y="4276434"/>
            <a:ext cx="436606" cy="365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4501B9-6271-4EA9-9849-F9FDDCE8BBC1}"/>
              </a:ext>
            </a:extLst>
          </p:cNvPr>
          <p:cNvSpPr/>
          <p:nvPr/>
        </p:nvSpPr>
        <p:spPr>
          <a:xfrm>
            <a:off x="6491416" y="4267500"/>
            <a:ext cx="436606" cy="365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F86AA5-0543-413B-A632-13ADCA9FD984}"/>
              </a:ext>
            </a:extLst>
          </p:cNvPr>
          <p:cNvSpPr/>
          <p:nvPr/>
        </p:nvSpPr>
        <p:spPr>
          <a:xfrm>
            <a:off x="6940493" y="4267499"/>
            <a:ext cx="844263" cy="296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7F7918-DE3F-4F61-BE90-3C56B9C04B7A}"/>
              </a:ext>
            </a:extLst>
          </p:cNvPr>
          <p:cNvSpPr/>
          <p:nvPr/>
        </p:nvSpPr>
        <p:spPr>
          <a:xfrm>
            <a:off x="5700956" y="4248730"/>
            <a:ext cx="844263" cy="296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7D49BC-7B00-49EE-B165-F87BBE4E3DC4}"/>
              </a:ext>
            </a:extLst>
          </p:cNvPr>
          <p:cNvSpPr/>
          <p:nvPr/>
        </p:nvSpPr>
        <p:spPr>
          <a:xfrm>
            <a:off x="5821959" y="1668720"/>
            <a:ext cx="436606" cy="365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1C7B19-B771-4219-AFE2-AEA920880951}"/>
              </a:ext>
            </a:extLst>
          </p:cNvPr>
          <p:cNvSpPr/>
          <p:nvPr/>
        </p:nvSpPr>
        <p:spPr>
          <a:xfrm>
            <a:off x="7210036" y="1669948"/>
            <a:ext cx="436606" cy="365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3C10D7A-2895-43EE-9270-DB8EF465056F}"/>
              </a:ext>
            </a:extLst>
          </p:cNvPr>
          <p:cNvSpPr/>
          <p:nvPr/>
        </p:nvSpPr>
        <p:spPr>
          <a:xfrm>
            <a:off x="3589474" y="1692998"/>
            <a:ext cx="579333" cy="305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9C057-63FD-4FEE-BADC-C9F8F7EF6F77}"/>
              </a:ext>
            </a:extLst>
          </p:cNvPr>
          <p:cNvSpPr/>
          <p:nvPr/>
        </p:nvSpPr>
        <p:spPr>
          <a:xfrm>
            <a:off x="8570010" y="4214067"/>
            <a:ext cx="565897" cy="349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39078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CC383-ECBD-4E02-A72F-5E65BB877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48510-322E-4236-B131-32E5CF716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12D78-C30B-4E93-BB9D-70EC62FB1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24</a:t>
            </a:fld>
            <a:endParaRPr lang="en-US" dirty="0"/>
          </a:p>
        </p:txBody>
      </p:sp>
      <p:pic>
        <p:nvPicPr>
          <p:cNvPr id="5" name="Content Placeholder 121">
            <a:extLst>
              <a:ext uri="{FF2B5EF4-FFF2-40B4-BE49-F238E27FC236}">
                <a16:creationId xmlns:a16="http://schemas.microsoft.com/office/drawing/2014/main" id="{C9EB8A04-E43C-4E88-A25A-8F18F21FF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561" y="565493"/>
            <a:ext cx="11628887" cy="551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45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2DB72-9CFC-4D46-82BF-E71957742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Need Some algebra to manipulate them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C7AC6D-C276-4925-B7C3-E6D419D5D5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Use plus “+” for OR </a:t>
                </a:r>
              </a:p>
              <a:p>
                <a:pPr lvl="1"/>
                <a:r>
                  <a:rPr lang="en-US" dirty="0"/>
                  <a:t>“logical sum”</a:t>
                </a:r>
              </a:p>
              <a:p>
                <a:r>
                  <a:rPr lang="en-US" dirty="0"/>
                  <a:t>Use product for AND (A</a:t>
                </a:r>
                <a:r>
                  <a:rPr lang="en-US" dirty="0">
                    <a:latin typeface="Wingdings"/>
                    <a:ea typeface="Wingdings"/>
                    <a:cs typeface="Wingdings"/>
                  </a:rPr>
                  <a:t></a:t>
                </a:r>
                <a:r>
                  <a:rPr lang="en-US" dirty="0"/>
                  <a:t>B or implied via AB)</a:t>
                </a:r>
              </a:p>
              <a:p>
                <a:pPr lvl="1"/>
                <a:r>
                  <a:rPr lang="en-US" dirty="0"/>
                  <a:t>“logical product”</a:t>
                </a:r>
              </a:p>
              <a:p>
                <a:r>
                  <a:rPr lang="en-US" dirty="0"/>
                  <a:t>“Hat” to mean complement (NOT) </a:t>
                </a:r>
              </a:p>
              <a:p>
                <a:r>
                  <a:rPr lang="en-US" dirty="0"/>
                  <a:t>Thus,</a:t>
                </a:r>
              </a:p>
              <a:p>
                <a:pPr marL="0" indent="0">
                  <a:buNone/>
                </a:pPr>
                <a:r>
                  <a:rPr lang="en-US" dirty="0"/>
                  <a:t>	AB + A + C </a:t>
                </a:r>
                <a:r>
                  <a:rPr lang="en-US" dirty="0">
                    <a:sym typeface="Symbol" panose="05050102010706020507" pitchFamily="18" charset="2"/>
                  </a:rPr>
                  <a:t></a:t>
                </a:r>
                <a:r>
                  <a:rPr lang="en-US" dirty="0"/>
                  <a:t> A</a:t>
                </a:r>
                <a:r>
                  <a:rPr lang="en-US" dirty="0">
                    <a:latin typeface="Wingdings"/>
                    <a:ea typeface="Wingdings"/>
                    <a:cs typeface="Wingdings"/>
                  </a:rPr>
                  <a:t></a:t>
                </a:r>
                <a:r>
                  <a:rPr lang="en-US" dirty="0"/>
                  <a:t>B + A +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n-HK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bar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</a:t>
                </a:r>
                <a:r>
                  <a:rPr lang="en-US" dirty="0"/>
                  <a:t> (A AND B) OR A OR (NOT C)</a:t>
                </a:r>
              </a:p>
              <a:p>
                <a:pPr marL="0" indent="0">
                  <a:buNone/>
                </a:pPr>
                <a:endParaRPr lang="en-HK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C7AC6D-C276-4925-B7C3-E6D419D5D5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80" t="-2557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B32382-71D1-43A2-A99B-1714AFFF9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32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30FF7-AA24-4699-A125-83722815B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Boolean laws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BC3B72-C0F0-4AA5-BA01-1E87993AE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26</a:t>
            </a:fld>
            <a:endParaRPr lang="en-US" dirty="0"/>
          </a:p>
        </p:txBody>
      </p:sp>
      <p:pic>
        <p:nvPicPr>
          <p:cNvPr id="47" name="Content Placeholder 46">
            <a:extLst>
              <a:ext uri="{FF2B5EF4-FFF2-40B4-BE49-F238E27FC236}">
                <a16:creationId xmlns:a16="http://schemas.microsoft.com/office/drawing/2014/main" id="{FD50A0AC-2115-4EB5-943D-8D36AAC9E1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89187" y="1672307"/>
            <a:ext cx="7290272" cy="4283035"/>
          </a:xfrm>
        </p:spPr>
      </p:pic>
    </p:spTree>
    <p:extLst>
      <p:ext uri="{BB962C8B-B14F-4D97-AF65-F5344CB8AC3E}">
        <p14:creationId xmlns:p14="http://schemas.microsoft.com/office/powerpoint/2010/main" val="125719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BBFB8-17B0-414F-8CDF-A8F22CCB6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Boolean laws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BD272-6596-41B2-9A07-05627B2D5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HK" dirty="0"/>
              <a:t>For example,</a:t>
            </a:r>
          </a:p>
          <a:p>
            <a:pPr marL="0" indent="0">
              <a:buNone/>
            </a:pPr>
            <a:r>
              <a:rPr lang="en-HK" dirty="0"/>
              <a:t>X = (A + B)(A + C)</a:t>
            </a:r>
          </a:p>
          <a:p>
            <a:pPr marL="0" indent="0">
              <a:buNone/>
            </a:pPr>
            <a:r>
              <a:rPr lang="en-HK" dirty="0"/>
              <a:t>X = (A + B)A+ (A + B)C	</a:t>
            </a:r>
            <a:r>
              <a:rPr lang="en-HK" dirty="0">
                <a:cs typeface="Times New Roman" panose="02020603050405020304" pitchFamily="18" charset="0"/>
              </a:rPr>
              <a:t>(Distributive Law)</a:t>
            </a:r>
            <a:endParaRPr lang="en-HK" dirty="0"/>
          </a:p>
          <a:p>
            <a:pPr marL="0" indent="0">
              <a:buNone/>
            </a:pPr>
            <a:r>
              <a:rPr lang="en-HK" dirty="0"/>
              <a:t>X = A + (A + B)C	</a:t>
            </a:r>
            <a:r>
              <a:rPr lang="en-HK" dirty="0">
                <a:cs typeface="Times New Roman" panose="02020603050405020304" pitchFamily="18" charset="0"/>
              </a:rPr>
              <a:t> 		(Absorption Law)</a:t>
            </a:r>
            <a:endParaRPr lang="en-HK" dirty="0"/>
          </a:p>
          <a:p>
            <a:pPr marL="0" indent="0">
              <a:buNone/>
            </a:pPr>
            <a:r>
              <a:rPr lang="en-HK" dirty="0"/>
              <a:t>X = A + AC + BC			</a:t>
            </a:r>
            <a:r>
              <a:rPr lang="en-HK" dirty="0">
                <a:cs typeface="Times New Roman" panose="02020603050405020304" pitchFamily="18" charset="0"/>
              </a:rPr>
              <a:t>(Distributive Law)</a:t>
            </a:r>
            <a:endParaRPr lang="en-HK" dirty="0"/>
          </a:p>
          <a:p>
            <a:pPr marL="0" indent="0">
              <a:buNone/>
            </a:pPr>
            <a:r>
              <a:rPr lang="en-HK" dirty="0"/>
              <a:t>X = A + BC		</a:t>
            </a:r>
            <a:r>
              <a:rPr lang="en-HK" i="1" dirty="0"/>
              <a:t>		</a:t>
            </a:r>
            <a:r>
              <a:rPr lang="en-HK" dirty="0">
                <a:cs typeface="Times New Roman" panose="02020603050405020304" pitchFamily="18" charset="0"/>
              </a:rPr>
              <a:t>(Absorption Laws)</a:t>
            </a:r>
            <a:endParaRPr lang="en-HK" i="1" dirty="0"/>
          </a:p>
          <a:p>
            <a:endParaRPr lang="en-HK" i="1" dirty="0"/>
          </a:p>
          <a:p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071636-D3F2-4DDF-B319-4DA1A596E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4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ACD63-7C63-4EE8-8BAE-5D635EC69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Review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985AD-C362-4582-B95F-99F88B0A6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Write down the truth table of the logic circuit below. When does this circuit do?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AFFB48-2B35-4498-A06C-AC721F3D0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28</a:t>
            </a:fld>
            <a:endParaRPr lang="en-US" dirty="0"/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C2297141-50EA-4DD9-A7ED-2B248FC5A62A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739833" y="3191862"/>
            <a:ext cx="838200" cy="685801"/>
          </a:xfrm>
          <a:prstGeom prst="flowChartDelay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D28F43DF-E95C-4C4A-A009-110A0333065A}"/>
              </a:ext>
            </a:extLst>
          </p:cNvPr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>
            <a:off x="5474361" y="3344262"/>
            <a:ext cx="267059" cy="0"/>
          </a:xfrm>
          <a:prstGeom prst="line">
            <a:avLst/>
          </a:prstGeom>
          <a:noFill/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" name="Line 6">
            <a:extLst>
              <a:ext uri="{FF2B5EF4-FFF2-40B4-BE49-F238E27FC236}">
                <a16:creationId xmlns:a16="http://schemas.microsoft.com/office/drawing/2014/main" id="{F618DBEC-BFE3-4C51-B5AF-9A3AAC1950DE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 flipV="1">
            <a:off x="3620261" y="3725259"/>
            <a:ext cx="2121159" cy="1"/>
          </a:xfrm>
          <a:prstGeom prst="line">
            <a:avLst/>
          </a:prstGeom>
          <a:noFill/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id="{2B5E19DD-149C-4F77-AF91-9A96613C8D37}"/>
              </a:ext>
            </a:extLst>
          </p:cNvPr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6574857" y="3528410"/>
            <a:ext cx="328530" cy="1590"/>
          </a:xfrm>
          <a:prstGeom prst="line">
            <a:avLst/>
          </a:prstGeom>
          <a:noFill/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2D7AEDDF-9444-475E-89DB-1D7B1C572379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41421" y="4343400"/>
            <a:ext cx="838200" cy="685801"/>
          </a:xfrm>
          <a:prstGeom prst="flowChartDelay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" name="Line 6">
            <a:extLst>
              <a:ext uri="{FF2B5EF4-FFF2-40B4-BE49-F238E27FC236}">
                <a16:creationId xmlns:a16="http://schemas.microsoft.com/office/drawing/2014/main" id="{45F82CA1-568A-4716-95F4-F512022EA162}"/>
              </a:ext>
            </a:extLst>
          </p:cNvPr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 flipV="1">
            <a:off x="4406072" y="4436078"/>
            <a:ext cx="1343637" cy="0"/>
          </a:xfrm>
          <a:prstGeom prst="line">
            <a:avLst/>
          </a:prstGeom>
          <a:noFill/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" name="Line 7">
            <a:extLst>
              <a:ext uri="{FF2B5EF4-FFF2-40B4-BE49-F238E27FC236}">
                <a16:creationId xmlns:a16="http://schemas.microsoft.com/office/drawing/2014/main" id="{725CFE9E-4A9E-46CA-9207-932A91BE6321}"/>
              </a:ext>
            </a:extLst>
          </p:cNvPr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 flipV="1">
            <a:off x="6578032" y="4686300"/>
            <a:ext cx="304798" cy="0"/>
          </a:xfrm>
          <a:prstGeom prst="line">
            <a:avLst/>
          </a:prstGeom>
          <a:noFill/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" name="AutoShape 14">
            <a:extLst>
              <a:ext uri="{FF2B5EF4-FFF2-40B4-BE49-F238E27FC236}">
                <a16:creationId xmlns:a16="http://schemas.microsoft.com/office/drawing/2014/main" id="{C71DB12B-41EB-40F8-98A6-7B07C42D374A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 flipH="1">
            <a:off x="7472740" y="3742358"/>
            <a:ext cx="933449" cy="812799"/>
          </a:xfrm>
          <a:prstGeom prst="moon">
            <a:avLst>
              <a:gd name="adj" fmla="val 87500"/>
            </a:avLst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" name="Line 15">
            <a:extLst>
              <a:ext uri="{FF2B5EF4-FFF2-40B4-BE49-F238E27FC236}">
                <a16:creationId xmlns:a16="http://schemas.microsoft.com/office/drawing/2014/main" id="{233C281B-0D3F-4460-B718-501B852147ED}"/>
              </a:ext>
            </a:extLst>
          </p:cNvPr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 flipV="1">
            <a:off x="6882832" y="3972882"/>
            <a:ext cx="666107" cy="18714"/>
          </a:xfrm>
          <a:prstGeom prst="line">
            <a:avLst/>
          </a:prstGeom>
          <a:noFill/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" name="Line 16">
            <a:extLst>
              <a:ext uri="{FF2B5EF4-FFF2-40B4-BE49-F238E27FC236}">
                <a16:creationId xmlns:a16="http://schemas.microsoft.com/office/drawing/2014/main" id="{7E10E23E-04EF-48D4-97C9-7A7EB51BEBE4}"/>
              </a:ext>
            </a:extLst>
          </p:cNvPr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6882832" y="4337671"/>
            <a:ext cx="666108" cy="0"/>
          </a:xfrm>
          <a:prstGeom prst="line">
            <a:avLst/>
          </a:prstGeom>
          <a:noFill/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6" name="Line 17">
            <a:extLst>
              <a:ext uri="{FF2B5EF4-FFF2-40B4-BE49-F238E27FC236}">
                <a16:creationId xmlns:a16="http://schemas.microsoft.com/office/drawing/2014/main" id="{EED1A307-FC50-445F-B345-1FCA0F89789A}"/>
              </a:ext>
            </a:extLst>
          </p:cNvPr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8415713" y="4148757"/>
            <a:ext cx="603251" cy="7937"/>
          </a:xfrm>
          <a:prstGeom prst="line">
            <a:avLst/>
          </a:prstGeom>
          <a:noFill/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7" name="AutoShape 9">
            <a:extLst>
              <a:ext uri="{FF2B5EF4-FFF2-40B4-BE49-F238E27FC236}">
                <a16:creationId xmlns:a16="http://schemas.microsoft.com/office/drawing/2014/main" id="{835FC8C2-7AA1-48FA-973D-575F766637E3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5400000">
            <a:off x="4740586" y="3039462"/>
            <a:ext cx="533399" cy="609600"/>
          </a:xfrm>
          <a:prstGeom prst="triangle">
            <a:avLst>
              <a:gd name="adj" fmla="val 50000"/>
            </a:avLst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8" name="Oval 10">
            <a:extLst>
              <a:ext uri="{FF2B5EF4-FFF2-40B4-BE49-F238E27FC236}">
                <a16:creationId xmlns:a16="http://schemas.microsoft.com/office/drawing/2014/main" id="{BD591CE1-C330-4908-A3DB-037586ECDCB4}"/>
              </a:ext>
            </a:extLst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321962" y="3268062"/>
            <a:ext cx="152400" cy="152400"/>
          </a:xfrm>
          <a:prstGeom prst="ellips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9" name="Line 11">
            <a:extLst>
              <a:ext uri="{FF2B5EF4-FFF2-40B4-BE49-F238E27FC236}">
                <a16:creationId xmlns:a16="http://schemas.microsoft.com/office/drawing/2014/main" id="{AF7C38FB-AAFE-4765-A9B0-8A5282B0F730}"/>
              </a:ext>
            </a:extLst>
          </p:cNvPr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 flipV="1">
            <a:off x="3620261" y="3344261"/>
            <a:ext cx="1082221" cy="6886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" name="Line 16">
            <a:extLst>
              <a:ext uri="{FF2B5EF4-FFF2-40B4-BE49-F238E27FC236}">
                <a16:creationId xmlns:a16="http://schemas.microsoft.com/office/drawing/2014/main" id="{9CBED688-454E-4BFE-ACE4-F3C3C56D3D56}"/>
              </a:ext>
            </a:extLst>
          </p:cNvPr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rot="5400000" flipH="1" flipV="1">
            <a:off x="6708516" y="4511984"/>
            <a:ext cx="348629" cy="2"/>
          </a:xfrm>
          <a:prstGeom prst="line">
            <a:avLst/>
          </a:prstGeom>
          <a:noFill/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1" name="Line 16">
            <a:extLst>
              <a:ext uri="{FF2B5EF4-FFF2-40B4-BE49-F238E27FC236}">
                <a16:creationId xmlns:a16="http://schemas.microsoft.com/office/drawing/2014/main" id="{50456966-F3C3-4033-A17B-DF906E491191}"/>
              </a:ext>
            </a:extLst>
          </p:cNvPr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rot="5400000" flipH="1">
            <a:off x="3497910" y="4301030"/>
            <a:ext cx="1151539" cy="0"/>
          </a:xfrm>
          <a:prstGeom prst="line">
            <a:avLst/>
          </a:prstGeom>
          <a:noFill/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2" name="Line 16">
            <a:extLst>
              <a:ext uri="{FF2B5EF4-FFF2-40B4-BE49-F238E27FC236}">
                <a16:creationId xmlns:a16="http://schemas.microsoft.com/office/drawing/2014/main" id="{A69D033B-67BB-48D2-A04D-DB2D64D0075C}"/>
              </a:ext>
            </a:extLst>
          </p:cNvPr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4073680" y="4870554"/>
            <a:ext cx="664784" cy="0"/>
          </a:xfrm>
          <a:prstGeom prst="line">
            <a:avLst/>
          </a:prstGeom>
          <a:noFill/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Line 16">
            <a:extLst>
              <a:ext uri="{FF2B5EF4-FFF2-40B4-BE49-F238E27FC236}">
                <a16:creationId xmlns:a16="http://schemas.microsoft.com/office/drawing/2014/main" id="{1FF00CFD-37E0-4723-8969-1E941E982D77}"/>
              </a:ext>
            </a:extLst>
          </p:cNvPr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rot="5400000" flipH="1" flipV="1">
            <a:off x="6681151" y="3750644"/>
            <a:ext cx="444469" cy="2"/>
          </a:xfrm>
          <a:prstGeom prst="line">
            <a:avLst/>
          </a:prstGeom>
          <a:noFill/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C5D84DB-EDE4-498E-822D-6D930F828A18}"/>
              </a:ext>
            </a:extLst>
          </p:cNvPr>
          <p:cNvSpPr txBox="1"/>
          <p:nvPr/>
        </p:nvSpPr>
        <p:spPr bwMode="auto">
          <a:xfrm>
            <a:off x="3298240" y="3037637"/>
            <a:ext cx="314808" cy="3964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dirty="0">
                <a:latin typeface="Calibri" pitchFamily="34" charset="0"/>
              </a:rPr>
              <a:t>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0E49B99-9B1C-4EF7-90D7-C01A1F82EF7C}"/>
              </a:ext>
            </a:extLst>
          </p:cNvPr>
          <p:cNvSpPr txBox="1"/>
          <p:nvPr/>
        </p:nvSpPr>
        <p:spPr bwMode="auto">
          <a:xfrm>
            <a:off x="3295034" y="3420462"/>
            <a:ext cx="306792" cy="3964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dirty="0">
                <a:latin typeface="Calibri" pitchFamily="34" charset="0"/>
              </a:rPr>
              <a:t>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40C84E5-D0A3-4ECB-B144-89E09869990C}"/>
              </a:ext>
            </a:extLst>
          </p:cNvPr>
          <p:cNvSpPr txBox="1"/>
          <p:nvPr/>
        </p:nvSpPr>
        <p:spPr bwMode="auto">
          <a:xfrm>
            <a:off x="8495870" y="3666494"/>
            <a:ext cx="532815" cy="4158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dirty="0">
                <a:latin typeface="Calibri" pitchFamily="34" charset="0"/>
              </a:rPr>
              <a:t>Out</a:t>
            </a:r>
          </a:p>
        </p:txBody>
      </p:sp>
      <p:sp>
        <p:nvSpPr>
          <p:cNvPr id="27" name="AutoShape 9">
            <a:extLst>
              <a:ext uri="{FF2B5EF4-FFF2-40B4-BE49-F238E27FC236}">
                <a16:creationId xmlns:a16="http://schemas.microsoft.com/office/drawing/2014/main" id="{7923E6DF-C526-4EA2-8461-75C39FAC76F4}"/>
              </a:ext>
            </a:extLst>
          </p:cNvPr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 rot="5400000">
            <a:off x="4762500" y="4572000"/>
            <a:ext cx="533399" cy="609600"/>
          </a:xfrm>
          <a:prstGeom prst="triangle">
            <a:avLst>
              <a:gd name="adj" fmla="val 50000"/>
            </a:avLst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" name="Oval 10">
            <a:extLst>
              <a:ext uri="{FF2B5EF4-FFF2-40B4-BE49-F238E27FC236}">
                <a16:creationId xmlns:a16="http://schemas.microsoft.com/office/drawing/2014/main" id="{7E1D455F-F6B3-4F18-A49B-0D37D244E4F8}"/>
              </a:ext>
            </a:extLst>
          </p:cNvPr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343876" y="4800600"/>
            <a:ext cx="152400" cy="152400"/>
          </a:xfrm>
          <a:prstGeom prst="ellips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9" name="Line 5">
            <a:extLst>
              <a:ext uri="{FF2B5EF4-FFF2-40B4-BE49-F238E27FC236}">
                <a16:creationId xmlns:a16="http://schemas.microsoft.com/office/drawing/2014/main" id="{0A36D333-C96A-4B42-A549-3BC133C7DCC3}"/>
              </a:ext>
            </a:extLst>
          </p:cNvPr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5482650" y="4870554"/>
            <a:ext cx="267059" cy="0"/>
          </a:xfrm>
          <a:prstGeom prst="line">
            <a:avLst/>
          </a:prstGeom>
          <a:noFill/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0" name="Line 16">
            <a:extLst>
              <a:ext uri="{FF2B5EF4-FFF2-40B4-BE49-F238E27FC236}">
                <a16:creationId xmlns:a16="http://schemas.microsoft.com/office/drawing/2014/main" id="{7ACBF933-56AD-4BBB-AEDD-71120C580682}"/>
              </a:ext>
            </a:extLst>
          </p:cNvPr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rot="5400000" flipH="1">
            <a:off x="3877450" y="3893612"/>
            <a:ext cx="1084931" cy="0"/>
          </a:xfrm>
          <a:prstGeom prst="line">
            <a:avLst/>
          </a:prstGeom>
          <a:noFill/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48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7BA93-FF74-4EB3-B4CE-A26004877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Review 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296BA4-C934-4D43-93DE-30EAEEEB50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HK" dirty="0"/>
                  <a:t>Draw a circuit diagram for X = ABC +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n-HK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bar>
                  </m:oMath>
                </a14:m>
                <a:r>
                  <a:rPr lang="en-HK" dirty="0"/>
                  <a:t>BC + AC + A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n-HK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bar>
                  </m:oMath>
                </a14:m>
                <a:r>
                  <a:rPr lang="en-HK" dirty="0"/>
                  <a:t>.</a:t>
                </a:r>
              </a:p>
              <a:p>
                <a:r>
                  <a:rPr lang="en-HK" dirty="0"/>
                  <a:t>Draw a circuit diagram for X = A + BC.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296BA4-C934-4D43-93DE-30EAEEEB50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80" t="-1480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82126-C43C-47D0-8E8F-0DA8B51AA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5D95683-29BA-4EDF-8477-B7C6E32350A8}"/>
                  </a:ext>
                </a:extLst>
              </p:cNvPr>
              <p:cNvSpPr/>
              <p:nvPr/>
            </p:nvSpPr>
            <p:spPr>
              <a:xfrm>
                <a:off x="5924318" y="3244334"/>
                <a:ext cx="3433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m:rPr>
                              <m:sty m:val="p"/>
                            </m:rPr>
                            <a:rPr lang="en-HK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</m:bar>
                    </m:oMath>
                  </m:oMathPara>
                </a14:m>
                <a:endParaRPr lang="en-HK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5D95683-29BA-4EDF-8477-B7C6E32350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4318" y="3244334"/>
                <a:ext cx="34336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15006148-4523-4366-A62D-121A2CEA0F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0436641"/>
              </p:ext>
            </p:extLst>
          </p:nvPr>
        </p:nvGraphicFramePr>
        <p:xfrm>
          <a:off x="6013450" y="3325813"/>
          <a:ext cx="1651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8" name="Equation" r:id="rId5" imgW="164880" imgH="203040" progId="Equation.3">
                  <p:embed/>
                </p:oleObj>
              </mc:Choice>
              <mc:Fallback>
                <p:oleObj name="Equation" r:id="rId5" imgW="16488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13450" y="3325813"/>
                        <a:ext cx="1651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078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dirty="0"/>
              <a:t>Levels of Representation/Interpretation</a:t>
            </a:r>
          </a:p>
        </p:txBody>
      </p:sp>
      <p:graphicFrame>
        <p:nvGraphicFramePr>
          <p:cNvPr id="21506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7324915"/>
              </p:ext>
            </p:extLst>
          </p:nvPr>
        </p:nvGraphicFramePr>
        <p:xfrm>
          <a:off x="6087379" y="5635098"/>
          <a:ext cx="1774224" cy="1219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9" name="Image" r:id="rId4" imgW="3492063" imgH="2400000" progId="">
                  <p:embed/>
                </p:oleObj>
              </mc:Choice>
              <mc:Fallback>
                <p:oleObj name="Image" r:id="rId4" imgW="3492063" imgH="2400000" progId="">
                  <p:embed/>
                  <p:pic>
                    <p:nvPicPr>
                      <p:cNvPr id="2150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7379" y="5635098"/>
                        <a:ext cx="1774224" cy="12193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4513E0-2E5C-2743-9841-8E41BC710CE1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28676" name="Rectangle 1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148389" y="2202674"/>
            <a:ext cx="3848100" cy="896937"/>
          </a:xfrm>
        </p:spPr>
        <p:txBody>
          <a:bodyPr rtlCol="0">
            <a:normAutofit lnSpcReduction="10000"/>
          </a:bodyPr>
          <a:lstStyle/>
          <a:p>
            <a:pPr>
              <a:spcBef>
                <a:spcPct val="0"/>
              </a:spcBef>
              <a:buNone/>
              <a:tabLst>
                <a:tab pos="1066800" algn="l"/>
              </a:tabLst>
              <a:defRPr/>
            </a:pPr>
            <a:r>
              <a:rPr lang="en-US" sz="1600" dirty="0" err="1">
                <a:solidFill>
                  <a:srgbClr val="FF0000"/>
                </a:solidFill>
              </a:rPr>
              <a:t>lw</a:t>
            </a:r>
            <a:r>
              <a:rPr lang="en-US" sz="1600" dirty="0">
                <a:solidFill>
                  <a:srgbClr val="FF0000"/>
                </a:solidFill>
              </a:rPr>
              <a:t>	  $t0, 0($2)</a:t>
            </a:r>
          </a:p>
          <a:p>
            <a:pPr>
              <a:spcBef>
                <a:spcPct val="0"/>
              </a:spcBef>
              <a:buNone/>
              <a:tabLst>
                <a:tab pos="1066800" algn="l"/>
              </a:tabLst>
              <a:defRPr/>
            </a:pPr>
            <a:r>
              <a:rPr lang="en-US" sz="1600" dirty="0" err="1">
                <a:solidFill>
                  <a:srgbClr val="FF0000"/>
                </a:solidFill>
              </a:rPr>
              <a:t>lw</a:t>
            </a:r>
            <a:r>
              <a:rPr lang="en-US" sz="1600" dirty="0">
                <a:solidFill>
                  <a:srgbClr val="FF0000"/>
                </a:solidFill>
              </a:rPr>
              <a:t>	  $t1, 4($2)</a:t>
            </a:r>
          </a:p>
          <a:p>
            <a:pPr>
              <a:spcBef>
                <a:spcPct val="0"/>
              </a:spcBef>
              <a:buNone/>
              <a:tabLst>
                <a:tab pos="1066800" algn="l"/>
              </a:tabLst>
              <a:defRPr/>
            </a:pPr>
            <a:r>
              <a:rPr lang="en-US" sz="1600" dirty="0" err="1">
                <a:solidFill>
                  <a:srgbClr val="FF0000"/>
                </a:solidFill>
              </a:rPr>
              <a:t>sw</a:t>
            </a:r>
            <a:r>
              <a:rPr lang="en-US" sz="1600" dirty="0">
                <a:solidFill>
                  <a:srgbClr val="FF0000"/>
                </a:solidFill>
              </a:rPr>
              <a:t>	  $t1, 0($2)</a:t>
            </a:r>
          </a:p>
          <a:p>
            <a:pPr>
              <a:spcBef>
                <a:spcPct val="0"/>
              </a:spcBef>
              <a:buNone/>
              <a:tabLst>
                <a:tab pos="1066800" algn="l"/>
              </a:tabLst>
              <a:defRPr/>
            </a:pPr>
            <a:r>
              <a:rPr lang="en-US" sz="1600" dirty="0" err="1">
                <a:solidFill>
                  <a:srgbClr val="FF0000"/>
                </a:solidFill>
              </a:rPr>
              <a:t>sw</a:t>
            </a:r>
            <a:r>
              <a:rPr lang="en-US" sz="1600" dirty="0">
                <a:solidFill>
                  <a:srgbClr val="FF0000"/>
                </a:solidFill>
              </a:rPr>
              <a:t>	  $t0, 4($2)</a:t>
            </a:r>
          </a:p>
        </p:txBody>
      </p: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2381251" y="1525719"/>
            <a:ext cx="2590800" cy="52911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b="1">
                <a:latin typeface="Calibri" charset="0"/>
              </a:rPr>
              <a:t>High Level Language</a:t>
            </a:r>
            <a:br>
              <a:rPr lang="en-US" b="1">
                <a:latin typeface="Calibri" charset="0"/>
              </a:rPr>
            </a:br>
            <a:r>
              <a:rPr lang="en-US" b="1">
                <a:latin typeface="Calibri" charset="0"/>
              </a:rPr>
              <a:t>Program (e.g., C)</a:t>
            </a:r>
          </a:p>
        </p:txBody>
      </p:sp>
      <p:sp>
        <p:nvSpPr>
          <p:cNvPr id="21510" name="Rectangle 8"/>
          <p:cNvSpPr>
            <a:spLocks noChangeArrowheads="1"/>
          </p:cNvSpPr>
          <p:nvPr/>
        </p:nvSpPr>
        <p:spPr bwMode="auto">
          <a:xfrm>
            <a:off x="2381251" y="2471870"/>
            <a:ext cx="2800351" cy="52911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b="1">
                <a:solidFill>
                  <a:srgbClr val="FF0000"/>
                </a:solidFill>
                <a:latin typeface="Calibri" charset="0"/>
              </a:rPr>
              <a:t>Assembly  Language Program (e.g., MIPS)</a:t>
            </a:r>
          </a:p>
        </p:txBody>
      </p:sp>
      <p:sp>
        <p:nvSpPr>
          <p:cNvPr id="21511" name="Rectangle 9"/>
          <p:cNvSpPr>
            <a:spLocks noChangeArrowheads="1"/>
          </p:cNvSpPr>
          <p:nvPr/>
        </p:nvSpPr>
        <p:spPr bwMode="auto">
          <a:xfrm>
            <a:off x="2432051" y="3386269"/>
            <a:ext cx="2590800" cy="52911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b="1">
                <a:latin typeface="Calibri" charset="0"/>
              </a:rPr>
              <a:t>Machine  Language Program (MIPS)</a:t>
            </a:r>
          </a:p>
        </p:txBody>
      </p:sp>
      <p:sp>
        <p:nvSpPr>
          <p:cNvPr id="21512" name="Rectangle 10"/>
          <p:cNvSpPr>
            <a:spLocks noChangeArrowheads="1"/>
          </p:cNvSpPr>
          <p:nvPr/>
        </p:nvSpPr>
        <p:spPr bwMode="auto">
          <a:xfrm>
            <a:off x="1828800" y="4757869"/>
            <a:ext cx="4038600" cy="544354"/>
          </a:xfrm>
          <a:prstGeom prst="rect">
            <a:avLst/>
          </a:prstGeom>
          <a:noFill/>
          <a:ln w="28575">
            <a:pattFill prst="pct70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8000"/>
              </a:lnSpc>
              <a:spcBef>
                <a:spcPct val="43000"/>
              </a:spcBef>
            </a:pPr>
            <a:r>
              <a:rPr lang="en-US" b="1">
                <a:solidFill>
                  <a:srgbClr val="3366FF"/>
                </a:solidFill>
                <a:latin typeface="Calibri" charset="0"/>
              </a:rPr>
              <a:t>Hardware Architecture Description</a:t>
            </a:r>
            <a:br>
              <a:rPr lang="en-US" b="1">
                <a:solidFill>
                  <a:srgbClr val="3366FF"/>
                </a:solidFill>
                <a:latin typeface="Calibri" charset="0"/>
              </a:rPr>
            </a:br>
            <a:r>
              <a:rPr lang="en-US" b="1">
                <a:solidFill>
                  <a:srgbClr val="3366FF"/>
                </a:solidFill>
                <a:latin typeface="Calibri" charset="0"/>
              </a:rPr>
              <a:t>(e.g., block diagrams)</a:t>
            </a:r>
            <a:r>
              <a:rPr lang="en-US">
                <a:solidFill>
                  <a:srgbClr val="3366FF"/>
                </a:solidFill>
                <a:latin typeface="Calibri" charset="0"/>
              </a:rPr>
              <a:t> </a:t>
            </a:r>
          </a:p>
        </p:txBody>
      </p:sp>
      <p:sp>
        <p:nvSpPr>
          <p:cNvPr id="21513" name="Line 11"/>
          <p:cNvSpPr>
            <a:spLocks noChangeShapeType="1"/>
          </p:cNvSpPr>
          <p:nvPr/>
        </p:nvSpPr>
        <p:spPr bwMode="auto">
          <a:xfrm>
            <a:off x="3581400" y="2071818"/>
            <a:ext cx="0" cy="400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4" name="Rectangle 13"/>
          <p:cNvSpPr>
            <a:spLocks noChangeArrowheads="1"/>
          </p:cNvSpPr>
          <p:nvPr/>
        </p:nvSpPr>
        <p:spPr bwMode="auto">
          <a:xfrm>
            <a:off x="3721101" y="2167069"/>
            <a:ext cx="1308100" cy="2936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b="1" i="1">
                <a:latin typeface="Calibri" charset="0"/>
              </a:rPr>
              <a:t>Compiler</a:t>
            </a:r>
          </a:p>
        </p:txBody>
      </p:sp>
      <p:sp>
        <p:nvSpPr>
          <p:cNvPr id="21515" name="Rectangle 14"/>
          <p:cNvSpPr>
            <a:spLocks noChangeArrowheads="1"/>
          </p:cNvSpPr>
          <p:nvPr/>
        </p:nvSpPr>
        <p:spPr bwMode="auto">
          <a:xfrm>
            <a:off x="3746501" y="3081469"/>
            <a:ext cx="1435100" cy="2936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b="1" i="1">
                <a:latin typeface="Calibri" charset="0"/>
              </a:rPr>
              <a:t>Assembler</a:t>
            </a:r>
          </a:p>
        </p:txBody>
      </p:sp>
      <p:sp>
        <p:nvSpPr>
          <p:cNvPr id="21516" name="Line 15"/>
          <p:cNvSpPr>
            <a:spLocks noChangeShapeType="1"/>
          </p:cNvSpPr>
          <p:nvPr/>
        </p:nvSpPr>
        <p:spPr bwMode="auto">
          <a:xfrm>
            <a:off x="3632200" y="3906969"/>
            <a:ext cx="0" cy="850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7" name="Rectangle 16"/>
          <p:cNvSpPr>
            <a:spLocks noChangeArrowheads="1"/>
          </p:cNvSpPr>
          <p:nvPr/>
        </p:nvSpPr>
        <p:spPr bwMode="auto">
          <a:xfrm>
            <a:off x="1905000" y="4148270"/>
            <a:ext cx="1676400" cy="5291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b="1" i="1">
                <a:latin typeface="Calibri" charset="0"/>
              </a:rPr>
              <a:t>Machine Interpretation</a:t>
            </a:r>
          </a:p>
        </p:txBody>
      </p:sp>
      <p:sp>
        <p:nvSpPr>
          <p:cNvPr id="21518" name="Rectangle 17"/>
          <p:cNvSpPr>
            <a:spLocks noChangeArrowheads="1"/>
          </p:cNvSpPr>
          <p:nvPr/>
        </p:nvSpPr>
        <p:spPr bwMode="auto">
          <a:xfrm>
            <a:off x="6148389" y="1427293"/>
            <a:ext cx="3086100" cy="7096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78000"/>
              </a:lnSpc>
            </a:pPr>
            <a:r>
              <a:rPr lang="en-US" b="1">
                <a:latin typeface="Calibri" charset="0"/>
              </a:rPr>
              <a:t>temp = v[k];</a:t>
            </a:r>
          </a:p>
          <a:p>
            <a:pPr marL="342900" indent="-342900">
              <a:lnSpc>
                <a:spcPct val="78000"/>
              </a:lnSpc>
            </a:pPr>
            <a:r>
              <a:rPr lang="en-US" b="1">
                <a:latin typeface="Calibri" charset="0"/>
              </a:rPr>
              <a:t>v[k] = v[k+1];</a:t>
            </a:r>
          </a:p>
          <a:p>
            <a:pPr marL="342900" indent="-342900">
              <a:lnSpc>
                <a:spcPct val="78000"/>
              </a:lnSpc>
            </a:pPr>
            <a:r>
              <a:rPr lang="en-US" b="1">
                <a:latin typeface="Calibri" charset="0"/>
              </a:rPr>
              <a:t>v[k+1] = temp;</a:t>
            </a:r>
            <a:endParaRPr lang="en-US" sz="1200">
              <a:latin typeface="Calibri" charset="0"/>
            </a:endParaRPr>
          </a:p>
        </p:txBody>
      </p:sp>
      <p:sp>
        <p:nvSpPr>
          <p:cNvPr id="21519" name="Rectangle 19"/>
          <p:cNvSpPr>
            <a:spLocks noChangeArrowheads="1"/>
          </p:cNvSpPr>
          <p:nvPr/>
        </p:nvSpPr>
        <p:spPr bwMode="auto">
          <a:xfrm>
            <a:off x="6148389" y="4389568"/>
            <a:ext cx="29845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1520" name="Rectangle 20"/>
          <p:cNvSpPr>
            <a:spLocks noChangeArrowheads="1"/>
          </p:cNvSpPr>
          <p:nvPr/>
        </p:nvSpPr>
        <p:spPr bwMode="auto">
          <a:xfrm>
            <a:off x="6148391" y="3216407"/>
            <a:ext cx="4478789" cy="9515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Courier New" charset="0"/>
              </a:rPr>
              <a:t>0000 1001 1100 0110 1010 1111 0101 1000</a:t>
            </a:r>
          </a:p>
          <a:p>
            <a:r>
              <a:rPr lang="en-US" sz="1400">
                <a:latin typeface="Courier New" charset="0"/>
              </a:rPr>
              <a:t>1010 1111 0101 1000 0000 1001 1100 0110 </a:t>
            </a:r>
          </a:p>
          <a:p>
            <a:r>
              <a:rPr lang="en-US" sz="1400">
                <a:latin typeface="Courier New" charset="0"/>
              </a:rPr>
              <a:t>1100 0110 1010 1111 0101 1000 0000 1001 </a:t>
            </a:r>
          </a:p>
          <a:p>
            <a:r>
              <a:rPr lang="en-US" sz="1400">
                <a:latin typeface="Courier New" charset="0"/>
              </a:rPr>
              <a:t>0101 1000 0000 1001 1100 0110 1010 1111</a:t>
            </a:r>
            <a:r>
              <a:rPr lang="en-US" sz="1400">
                <a:latin typeface="Courier" charset="0"/>
              </a:rPr>
              <a:t> </a:t>
            </a:r>
          </a:p>
        </p:txBody>
      </p:sp>
      <p:sp>
        <p:nvSpPr>
          <p:cNvPr id="21521" name="Rectangle 22"/>
          <p:cNvSpPr>
            <a:spLocks noChangeArrowheads="1"/>
          </p:cNvSpPr>
          <p:nvPr/>
        </p:nvSpPr>
        <p:spPr bwMode="auto">
          <a:xfrm>
            <a:off x="2368551" y="3906969"/>
            <a:ext cx="2730500" cy="139700"/>
          </a:xfrm>
          <a:prstGeom prst="rect">
            <a:avLst/>
          </a:prstGeom>
          <a:solidFill>
            <a:srgbClr val="FF8DA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1522" name="Line 23"/>
          <p:cNvSpPr>
            <a:spLocks noChangeShapeType="1"/>
          </p:cNvSpPr>
          <p:nvPr/>
        </p:nvSpPr>
        <p:spPr bwMode="auto">
          <a:xfrm>
            <a:off x="3609975" y="3013206"/>
            <a:ext cx="0" cy="400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3" name="Rectangle 24"/>
          <p:cNvSpPr>
            <a:spLocks noChangeArrowheads="1"/>
          </p:cNvSpPr>
          <p:nvPr/>
        </p:nvSpPr>
        <p:spPr bwMode="auto">
          <a:xfrm>
            <a:off x="2133600" y="6161219"/>
            <a:ext cx="3708400" cy="544354"/>
          </a:xfrm>
          <a:prstGeom prst="rect">
            <a:avLst/>
          </a:prstGeom>
          <a:noFill/>
          <a:ln w="28575">
            <a:pattFill prst="pct70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8000"/>
              </a:lnSpc>
              <a:spcBef>
                <a:spcPct val="43000"/>
              </a:spcBef>
            </a:pPr>
            <a:r>
              <a:rPr lang="en-US" b="1">
                <a:solidFill>
                  <a:srgbClr val="005400"/>
                </a:solidFill>
                <a:latin typeface="Calibri" charset="0"/>
              </a:rPr>
              <a:t>Logic Circuit Description</a:t>
            </a:r>
            <a:br>
              <a:rPr lang="en-US" b="1">
                <a:solidFill>
                  <a:srgbClr val="005400"/>
                </a:solidFill>
                <a:latin typeface="Calibri" charset="0"/>
              </a:rPr>
            </a:br>
            <a:r>
              <a:rPr lang="en-US" b="1">
                <a:solidFill>
                  <a:srgbClr val="005400"/>
                </a:solidFill>
                <a:latin typeface="Calibri" charset="0"/>
              </a:rPr>
              <a:t>(Circuit Schematic Diagrams)</a:t>
            </a:r>
          </a:p>
        </p:txBody>
      </p:sp>
      <p:sp>
        <p:nvSpPr>
          <p:cNvPr id="21524" name="Line 26"/>
          <p:cNvSpPr>
            <a:spLocks noChangeShapeType="1"/>
          </p:cNvSpPr>
          <p:nvPr/>
        </p:nvSpPr>
        <p:spPr bwMode="auto">
          <a:xfrm>
            <a:off x="3810000" y="5315082"/>
            <a:ext cx="0" cy="850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5" name="Rectangle 27"/>
          <p:cNvSpPr>
            <a:spLocks noChangeArrowheads="1"/>
          </p:cNvSpPr>
          <p:nvPr/>
        </p:nvSpPr>
        <p:spPr bwMode="auto">
          <a:xfrm>
            <a:off x="1905000" y="5459545"/>
            <a:ext cx="1981200" cy="5291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b="1" i="1">
                <a:latin typeface="Calibri" charset="0"/>
              </a:rPr>
              <a:t>Architecture Implementation</a:t>
            </a:r>
          </a:p>
        </p:txBody>
      </p:sp>
      <p:pic>
        <p:nvPicPr>
          <p:cNvPr id="21526" name="Picture 35" descr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8389" y="4268919"/>
            <a:ext cx="16383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7" name="Rectangle 36"/>
          <p:cNvSpPr>
            <a:spLocks noChangeArrowheads="1"/>
          </p:cNvSpPr>
          <p:nvPr/>
        </p:nvSpPr>
        <p:spPr bwMode="auto">
          <a:xfrm>
            <a:off x="7532688" y="5381757"/>
            <a:ext cx="304800" cy="3365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1528" name="TextBox 24"/>
          <p:cNvSpPr txBox="1">
            <a:spLocks noChangeArrowheads="1"/>
          </p:cNvSpPr>
          <p:nvPr/>
        </p:nvSpPr>
        <p:spPr bwMode="auto">
          <a:xfrm>
            <a:off x="8444550" y="2166062"/>
            <a:ext cx="259047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dirty="0">
                <a:latin typeface="Calibri" charset="0"/>
              </a:rPr>
              <a:t>Anything can be represented</a:t>
            </a:r>
            <a:br>
              <a:rPr lang="en-US" sz="1600" dirty="0">
                <a:latin typeface="Calibri" charset="0"/>
              </a:rPr>
            </a:br>
            <a:r>
              <a:rPr lang="en-US" sz="1600" dirty="0">
                <a:latin typeface="Calibri" charset="0"/>
              </a:rPr>
              <a:t>as a </a:t>
            </a:r>
            <a:r>
              <a:rPr lang="en-US" sz="1600" i="1" dirty="0">
                <a:latin typeface="Calibri" charset="0"/>
              </a:rPr>
              <a:t>number</a:t>
            </a:r>
            <a:r>
              <a:rPr lang="en-US" sz="1600" dirty="0">
                <a:latin typeface="Calibri" charset="0"/>
              </a:rPr>
              <a:t>, </a:t>
            </a:r>
            <a:br>
              <a:rPr lang="en-US" sz="1600" dirty="0">
                <a:latin typeface="Calibri" charset="0"/>
              </a:rPr>
            </a:br>
            <a:r>
              <a:rPr lang="en-US" sz="1600" dirty="0">
                <a:latin typeface="Calibri" charset="0"/>
              </a:rPr>
              <a:t>i.e., data or instructions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727201" y="4137156"/>
            <a:ext cx="6637339" cy="2717318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344283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1A260-AEB3-45E0-8C21-611046AF1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For more than two inputs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99BB5DD-2634-4369-B7B1-82F9885CDA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17711" y="82533"/>
            <a:ext cx="4389174" cy="3113570"/>
          </a:xfr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A3E95CD8-1A5C-4C5C-B9E0-C8998BD07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46" y="2483466"/>
            <a:ext cx="8568947" cy="3206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3D5EB8-A0FF-4502-9F37-4280BA6F9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03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CN" dirty="0"/>
              <a:t>Completeness of Functionality</a:t>
            </a:r>
            <a:endParaRPr lang="en-US" altLang="zh-TW" dirty="0"/>
          </a:p>
        </p:txBody>
      </p:sp>
      <p:sp>
        <p:nvSpPr>
          <p:cNvPr id="2560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CN" sz="3000" dirty="0"/>
              <a:t>A set of gates that can be used to implement all logical expressions, i.e., </a:t>
            </a:r>
            <a:r>
              <a:rPr lang="en-US" altLang="zh-CN" dirty="0">
                <a:ea typeface="Arial Unicode MS" panose="020B0604020202020204" pitchFamily="34" charset="-128"/>
              </a:rPr>
              <a:t>fu</a:t>
            </a:r>
            <a:r>
              <a:rPr lang="en-US" altLang="zh-CN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nctionally complete sets of gates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CN" dirty="0">
              <a:solidFill>
                <a:srgbClr val="990033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dirty="0">
                <a:solidFill>
                  <a:srgbClr val="990033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(AND, OR, NOT):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dirty="0">
                <a:solidFill>
                  <a:srgbClr val="990033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(AND, NOT):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dirty="0">
                <a:solidFill>
                  <a:srgbClr val="990033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(OR, NOT):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dirty="0">
                <a:solidFill>
                  <a:srgbClr val="990033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(NAND)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dirty="0">
                <a:solidFill>
                  <a:srgbClr val="990033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(NOR)</a:t>
            </a:r>
            <a:endParaRPr lang="en-US" altLang="zh-TW" dirty="0">
              <a:solidFill>
                <a:srgbClr val="990033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41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2600" b="1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F4891D9-DC44-4CF7-AB6D-3799833959CA}" type="slidenum">
              <a:rPr kumimoji="0" lang="zh-TW" altLang="en-US" sz="1200" b="0">
                <a:solidFill>
                  <a:schemeClr val="tx1"/>
                </a:solidFill>
                <a:latin typeface="Arial Black" panose="020B0A040201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kumimoji="0" lang="en-US" altLang="zh-TW" sz="1200" b="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5606" name="Text Box 5"/>
          <p:cNvSpPr txBox="1">
            <a:spLocks noChangeArrowheads="1"/>
          </p:cNvSpPr>
          <p:nvPr/>
        </p:nvSpPr>
        <p:spPr bwMode="auto">
          <a:xfrm>
            <a:off x="5029200" y="32004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2600" b="1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400" dirty="0">
                <a:solidFill>
                  <a:srgbClr val="28663B"/>
                </a:solidFill>
              </a:rPr>
              <a:t>Self Evident</a:t>
            </a:r>
            <a:endParaRPr lang="en-US" altLang="zh-TW" sz="2400" dirty="0">
              <a:solidFill>
                <a:srgbClr val="28663B"/>
              </a:solidFill>
            </a:endParaRPr>
          </a:p>
        </p:txBody>
      </p:sp>
      <p:sp>
        <p:nvSpPr>
          <p:cNvPr id="25607" name="Text Box 6"/>
          <p:cNvSpPr txBox="1">
            <a:spLocks noChangeArrowheads="1"/>
          </p:cNvSpPr>
          <p:nvPr/>
        </p:nvSpPr>
        <p:spPr bwMode="auto">
          <a:xfrm>
            <a:off x="3998914" y="3733801"/>
            <a:ext cx="6105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2600" b="1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400" dirty="0">
                <a:solidFill>
                  <a:srgbClr val="28663B"/>
                </a:solidFill>
              </a:rPr>
              <a:t>Can </a:t>
            </a:r>
            <a:r>
              <a:rPr lang="en-US" altLang="zh-CN" sz="2400" dirty="0">
                <a:solidFill>
                  <a:schemeClr val="tx1"/>
                </a:solidFill>
              </a:rPr>
              <a:t>OR</a:t>
            </a:r>
            <a:r>
              <a:rPr lang="en-US" altLang="zh-CN" sz="2400" dirty="0">
                <a:solidFill>
                  <a:srgbClr val="28663B"/>
                </a:solidFill>
              </a:rPr>
              <a:t> be expressed by </a:t>
            </a:r>
            <a:r>
              <a:rPr lang="en-US" altLang="zh-CN" sz="2400" dirty="0">
                <a:solidFill>
                  <a:schemeClr val="tx1"/>
                </a:solidFill>
              </a:rPr>
              <a:t>AND</a:t>
            </a:r>
            <a:r>
              <a:rPr lang="en-US" altLang="zh-CN" sz="2400" dirty="0">
                <a:solidFill>
                  <a:srgbClr val="28663B"/>
                </a:solidFill>
              </a:rPr>
              <a:t> </a:t>
            </a:r>
            <a:r>
              <a:rPr lang="en-US" altLang="zh-CN" sz="2400" dirty="0" err="1">
                <a:solidFill>
                  <a:srgbClr val="28663B"/>
                </a:solidFill>
              </a:rPr>
              <a:t>and</a:t>
            </a:r>
            <a:r>
              <a:rPr lang="en-US" altLang="zh-CN" sz="2400" dirty="0">
                <a:solidFill>
                  <a:srgbClr val="28663B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NOT</a:t>
            </a:r>
            <a:r>
              <a:rPr lang="en-US" altLang="zh-CN" sz="2400" dirty="0">
                <a:solidFill>
                  <a:srgbClr val="28663B"/>
                </a:solidFill>
              </a:rPr>
              <a:t>?</a:t>
            </a:r>
            <a:endParaRPr lang="zh-TW" altLang="en-US" sz="2400" b="0" dirty="0">
              <a:solidFill>
                <a:srgbClr val="28663B"/>
              </a:solidFill>
            </a:endParaRPr>
          </a:p>
        </p:txBody>
      </p:sp>
      <p:sp>
        <p:nvSpPr>
          <p:cNvPr id="25608" name="Text Box 7"/>
          <p:cNvSpPr txBox="1">
            <a:spLocks noChangeArrowheads="1"/>
          </p:cNvSpPr>
          <p:nvPr/>
        </p:nvSpPr>
        <p:spPr bwMode="auto">
          <a:xfrm>
            <a:off x="4038600" y="4267200"/>
            <a:ext cx="449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2600" b="1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400" dirty="0">
                <a:solidFill>
                  <a:srgbClr val="28663B"/>
                </a:solidFill>
              </a:rPr>
              <a:t>Similar to previous question</a:t>
            </a:r>
            <a:endParaRPr lang="zh-TW" altLang="en-US" sz="2400" b="0" dirty="0">
              <a:solidFill>
                <a:srgbClr val="28663B"/>
              </a:solidFill>
            </a:endParaRP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9D129702-841F-4899-AD79-057FF896A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4820264"/>
            <a:ext cx="449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2600" b="1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2400" b="0" dirty="0">
                <a:solidFill>
                  <a:srgbClr val="28663B"/>
                </a:solidFill>
              </a:rPr>
              <a:t>?</a:t>
            </a:r>
            <a:endParaRPr lang="zh-TW" altLang="en-US" sz="2400" b="0" dirty="0">
              <a:solidFill>
                <a:srgbClr val="28663B"/>
              </a:solidFill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24155CB5-2B14-4CC4-882E-546A8E622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5267632"/>
            <a:ext cx="449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2600" b="1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2400" b="0" dirty="0">
                <a:solidFill>
                  <a:srgbClr val="28663B"/>
                </a:solidFill>
              </a:rPr>
              <a:t>?</a:t>
            </a:r>
            <a:endParaRPr lang="zh-TW" altLang="en-US" sz="2400" b="0" dirty="0">
              <a:solidFill>
                <a:srgbClr val="2866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6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5B538-9484-4D6E-B93B-CA14DE540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Implementing a desired logic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B6A1C-CE3E-47E9-8FF2-386D387CE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Problem: Given a truth table of a desired function, how to derive its Boolean function/logic circuit?</a:t>
            </a:r>
          </a:p>
          <a:p>
            <a:r>
              <a:rPr lang="en-HK" dirty="0"/>
              <a:t>Sum of products</a:t>
            </a:r>
          </a:p>
          <a:p>
            <a:r>
              <a:rPr lang="en-HK" dirty="0"/>
              <a:t>Product of sum</a:t>
            </a:r>
          </a:p>
          <a:p>
            <a:r>
              <a:rPr lang="en-US" altLang="zh-TW" dirty="0"/>
              <a:t>Karnaugh Map (K-map) to simplify the circuit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085B00-CFEA-4786-A7E9-0DC5A4B7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22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6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90487" tIns="44450" rIns="90487" bIns="44450" rtlCol="0" anchor="ctr">
            <a:normAutofit/>
          </a:bodyPr>
          <a:lstStyle/>
          <a:p>
            <a:pPr eaLnBrk="1" hangingPunct="1"/>
            <a:r>
              <a:rPr lang="en-US" altLang="zh-TW" dirty="0"/>
              <a:t>The Sum-of-Products (SOP) Form</a:t>
            </a:r>
          </a:p>
        </p:txBody>
      </p:sp>
      <p:graphicFrame>
        <p:nvGraphicFramePr>
          <p:cNvPr id="1437708" name="Object 1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8320551"/>
              </p:ext>
            </p:extLst>
          </p:nvPr>
        </p:nvGraphicFramePr>
        <p:xfrm>
          <a:off x="4805644" y="3749012"/>
          <a:ext cx="4240212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6" name="Equation" r:id="rId4" imgW="1739880" imgH="215640" progId="Equation.3">
                  <p:embed/>
                </p:oleObj>
              </mc:Choice>
              <mc:Fallback>
                <p:oleObj name="Equation" r:id="rId4" imgW="1739880" imgH="215640" progId="Equation.3">
                  <p:embed/>
                  <p:pic>
                    <p:nvPicPr>
                      <p:cNvPr id="1437708" name="Object 1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5644" y="3749012"/>
                        <a:ext cx="4240212" cy="52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2600" b="1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2BD4408F-67D8-425C-85BA-B1B53859BAC9}" type="slidenum">
              <a:rPr kumimoji="0" lang="zh-TW" altLang="en-US" sz="1200" b="0">
                <a:solidFill>
                  <a:schemeClr val="tx1"/>
                </a:solidFill>
                <a:latin typeface="Arial Black" panose="020B0A040201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kumimoji="0" lang="en-US" altLang="zh-TW" sz="1200" b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1437700" name="Picture 4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22"/>
          <a:stretch>
            <a:fillRect/>
          </a:stretch>
        </p:blipFill>
        <p:spPr bwMode="auto">
          <a:xfrm>
            <a:off x="620522" y="1668162"/>
            <a:ext cx="33845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7705" name="Text Box 9"/>
          <p:cNvSpPr txBox="1">
            <a:spLocks noChangeArrowheads="1"/>
          </p:cNvSpPr>
          <p:nvPr/>
        </p:nvSpPr>
        <p:spPr bwMode="auto">
          <a:xfrm>
            <a:off x="4090088" y="1722463"/>
            <a:ext cx="6420925" cy="830997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2600" b="1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b="0" dirty="0">
                <a:solidFill>
                  <a:schemeClr val="tx1"/>
                </a:solidFill>
                <a:latin typeface="+mn-lt"/>
              </a:rPr>
              <a:t>Example: 3 input variables, and the function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b="0" dirty="0">
                <a:solidFill>
                  <a:schemeClr val="tx1"/>
                </a:solidFill>
                <a:latin typeface="+mn-lt"/>
              </a:rPr>
              <a:t>takes the m</a:t>
            </a:r>
            <a:r>
              <a:rPr lang="en-US" altLang="zh-TW" sz="2400" b="0" dirty="0">
                <a:solidFill>
                  <a:schemeClr val="tx1"/>
                </a:solidFill>
                <a:latin typeface="+mn-lt"/>
              </a:rPr>
              <a:t>ajority</a:t>
            </a:r>
            <a:endParaRPr lang="en-GB" altLang="zh-TW" sz="24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37707" name="Text Box 11"/>
          <p:cNvSpPr txBox="1">
            <a:spLocks noChangeArrowheads="1"/>
          </p:cNvSpPr>
          <p:nvPr/>
        </p:nvSpPr>
        <p:spPr bwMode="auto">
          <a:xfrm>
            <a:off x="4090087" y="3011929"/>
            <a:ext cx="615442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2600" b="1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None/>
            </a:pPr>
            <a:r>
              <a:rPr lang="en-US" altLang="zh-TW" sz="2400" b="0" dirty="0">
                <a:solidFill>
                  <a:schemeClr val="tx1"/>
                </a:solidFill>
                <a:latin typeface="+mn-lt"/>
              </a:rPr>
              <a:t>F </a:t>
            </a:r>
            <a:r>
              <a:rPr lang="en-US" altLang="zh-CN" sz="2400" b="0" dirty="0">
                <a:solidFill>
                  <a:schemeClr val="tx1"/>
                </a:solidFill>
                <a:latin typeface="+mn-lt"/>
              </a:rPr>
              <a:t>=  Item 3 OR Item 5 OR Item 6 OR Item 7</a:t>
            </a:r>
            <a:endParaRPr lang="en-US" altLang="zh-TW" sz="24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37711" name="Rectangle 15"/>
          <p:cNvSpPr>
            <a:spLocks noChangeArrowheads="1"/>
          </p:cNvSpPr>
          <p:nvPr/>
        </p:nvSpPr>
        <p:spPr bwMode="auto">
          <a:xfrm>
            <a:off x="1077722" y="3725562"/>
            <a:ext cx="2590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2600" b="1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600" b="0">
              <a:solidFill>
                <a:schemeClr val="tx1"/>
              </a:solidFill>
            </a:endParaRPr>
          </a:p>
        </p:txBody>
      </p:sp>
      <p:sp>
        <p:nvSpPr>
          <p:cNvPr id="1437712" name="Rectangle 16"/>
          <p:cNvSpPr>
            <a:spLocks noChangeArrowheads="1"/>
          </p:cNvSpPr>
          <p:nvPr/>
        </p:nvSpPr>
        <p:spPr bwMode="auto">
          <a:xfrm>
            <a:off x="1077722" y="4792362"/>
            <a:ext cx="2590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2600" b="1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600" b="0">
              <a:solidFill>
                <a:schemeClr val="tx1"/>
              </a:solidFill>
            </a:endParaRPr>
          </a:p>
        </p:txBody>
      </p:sp>
      <p:sp>
        <p:nvSpPr>
          <p:cNvPr id="1437713" name="Rectangle 17"/>
          <p:cNvSpPr>
            <a:spLocks noChangeArrowheads="1"/>
          </p:cNvSpPr>
          <p:nvPr/>
        </p:nvSpPr>
        <p:spPr bwMode="auto">
          <a:xfrm>
            <a:off x="1077722" y="4411362"/>
            <a:ext cx="2590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2600" b="1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600" b="0">
              <a:solidFill>
                <a:schemeClr val="tx1"/>
              </a:solidFill>
            </a:endParaRPr>
          </a:p>
        </p:txBody>
      </p:sp>
      <p:sp>
        <p:nvSpPr>
          <p:cNvPr id="1437714" name="Rectangle 18"/>
          <p:cNvSpPr>
            <a:spLocks noChangeArrowheads="1"/>
          </p:cNvSpPr>
          <p:nvPr/>
        </p:nvSpPr>
        <p:spPr bwMode="auto">
          <a:xfrm>
            <a:off x="1077722" y="5173362"/>
            <a:ext cx="2590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2600" b="1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600" b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D450BD-568E-40A7-B3DC-7F612E9DDB0C}"/>
              </a:ext>
            </a:extLst>
          </p:cNvPr>
          <p:cNvSpPr txBox="1"/>
          <p:nvPr/>
        </p:nvSpPr>
        <p:spPr>
          <a:xfrm>
            <a:off x="4114364" y="3788278"/>
            <a:ext cx="659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2400" dirty="0"/>
              <a:t>F =</a:t>
            </a:r>
          </a:p>
        </p:txBody>
      </p:sp>
    </p:spTree>
    <p:extLst>
      <p:ext uri="{BB962C8B-B14F-4D97-AF65-F5344CB8AC3E}">
        <p14:creationId xmlns:p14="http://schemas.microsoft.com/office/powerpoint/2010/main" val="389161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7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90487" tIns="44450" rIns="90487" bIns="44450" rtlCol="0" anchor="ctr">
            <a:normAutofit/>
          </a:bodyPr>
          <a:lstStyle/>
          <a:p>
            <a:r>
              <a:rPr lang="en-US" altLang="zh-TW" dirty="0"/>
              <a:t>A 2-Level OR-AND</a:t>
            </a:r>
            <a:r>
              <a:rPr lang="en-US" altLang="zh-CN" dirty="0"/>
              <a:t> gates for SOP</a:t>
            </a:r>
            <a:endParaRPr lang="en-US" altLang="zh-TW" dirty="0"/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2600" b="1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6DD1467-AE07-409B-B699-FA7484561D75}" type="slidenum">
              <a:rPr kumimoji="0" lang="zh-TW" altLang="en-US" sz="1200" b="0">
                <a:solidFill>
                  <a:schemeClr val="tx1"/>
                </a:solidFill>
                <a:latin typeface="Arial Black" panose="020B0A040201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kumimoji="0" lang="en-US" altLang="zh-TW" sz="1200" b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266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658" y="1640180"/>
            <a:ext cx="7164859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481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750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90487" tIns="44450" rIns="90487" bIns="44450" rtlCol="0" anchor="ctr">
            <a:normAutofit/>
          </a:bodyPr>
          <a:lstStyle/>
          <a:p>
            <a:pPr eaLnBrk="1" hangingPunct="1"/>
            <a:r>
              <a:rPr lang="en-US" altLang="zh-TW" dirty="0"/>
              <a:t>The Product-of-Sum (POS)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9751" name="Rectangle 7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277317" y="1783830"/>
                <a:ext cx="8001709" cy="4388370"/>
              </a:xfrm>
            </p:spPr>
            <p:txBody>
              <a:bodyPr vert="horz" lIns="90487" tIns="44450" rIns="90487" bIns="44450" rtlCol="0"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TW" sz="2600" dirty="0"/>
                  <a:t>F </a:t>
                </a:r>
                <a:r>
                  <a:rPr lang="en-US" altLang="zh-CN" sz="2600" dirty="0"/>
                  <a:t>=  NOT(Item 0) AND NOT(Item 1) AND </a:t>
                </a:r>
              </a:p>
              <a:p>
                <a:pPr marL="0" indent="0">
                  <a:buNone/>
                </a:pPr>
                <a:r>
                  <a:rPr lang="en-US" altLang="zh-CN" sz="2600" dirty="0"/>
                  <a:t>        NOT(Item 2) AND NOT(Item 4)</a:t>
                </a:r>
                <a:endParaRPr lang="en-US" altLang="zh-TW" sz="2600" dirty="0">
                  <a:solidFill>
                    <a:srgbClr val="CC0000"/>
                  </a:solidFill>
                </a:endParaRP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0"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</m:acc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</m:acc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e>
                          </m:acc>
                        </m:e>
                      </m:acc>
                      <m:r>
                        <a:rPr lang="en-US" sz="2400" i="0">
                          <a:latin typeface="Cambria Math" panose="02040503050406030204" pitchFamily="18" charset="0"/>
                        </a:rPr>
                        <m:t>⋅ 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</m:acc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</m:acc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</m:acc>
                      <m:r>
                        <a:rPr lang="en-US" sz="2400" i="0">
                          <a:latin typeface="Cambria Math" panose="02040503050406030204" pitchFamily="18" charset="0"/>
                        </a:rPr>
                        <m:t>⋅ 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</m:acc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B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e>
                          </m:acc>
                        </m:e>
                      </m:acc>
                      <m:r>
                        <a:rPr lang="en-US" sz="2400" i="0">
                          <a:latin typeface="Cambria Math" panose="02040503050406030204" pitchFamily="18" charset="0"/>
                        </a:rPr>
                        <m:t>⋅ 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A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</m:acc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e>
                          </m:acc>
                        </m:e>
                      </m:acc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F</a:t>
                </a:r>
                <a14:m>
                  <m:oMath xmlns:m="http://schemas.openxmlformats.org/officeDocument/2006/math">
                    <m:r>
                      <a:rPr lang="en-HK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400" i="0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400" i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d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i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400" i="0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</m:acc>
                      </m:e>
                    </m:d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i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</m:acc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400" i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d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</m:acc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400" i="0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400" i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HK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1439751" name="Rectangle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77317" y="1783830"/>
                <a:ext cx="8001709" cy="4388370"/>
              </a:xfrm>
              <a:blipFill>
                <a:blip r:embed="rId3"/>
                <a:stretch>
                  <a:fillRect l="-1371" t="-2361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13D59F-600F-424B-ADFC-3F04D88294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18854" y="1783830"/>
            <a:ext cx="4232354" cy="4388370"/>
          </a:xfrm>
        </p:spPr>
        <p:txBody>
          <a:bodyPr>
            <a:normAutofit/>
          </a:bodyPr>
          <a:lstStyle/>
          <a:p>
            <a:endParaRPr lang="en-HK" dirty="0"/>
          </a:p>
        </p:txBody>
      </p:sp>
      <p:sp>
        <p:nvSpPr>
          <p:cNvPr id="2867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2600" b="1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D0E96B91-734E-4DDF-931A-FA493934A692}" type="slidenum">
              <a:rPr kumimoji="0" lang="zh-TW" altLang="en-US" sz="1200" b="0">
                <a:solidFill>
                  <a:schemeClr val="tx1"/>
                </a:solidFill>
                <a:latin typeface="Arial Black" panose="020B0A040201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kumimoji="0" lang="en-US" altLang="zh-TW" sz="1200" b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1439783" name="Picture 3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22"/>
          <a:stretch>
            <a:fillRect/>
          </a:stretch>
        </p:blipFill>
        <p:spPr bwMode="auto">
          <a:xfrm>
            <a:off x="7911331" y="1817050"/>
            <a:ext cx="33845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9747" name="Rectangle 3"/>
          <p:cNvSpPr>
            <a:spLocks noChangeArrowheads="1"/>
          </p:cNvSpPr>
          <p:nvPr/>
        </p:nvSpPr>
        <p:spPr bwMode="auto">
          <a:xfrm>
            <a:off x="8487593" y="4252399"/>
            <a:ext cx="2232025" cy="287337"/>
          </a:xfrm>
          <a:prstGeom prst="rect">
            <a:avLst/>
          </a:prstGeom>
          <a:noFill/>
          <a:ln w="28575">
            <a:solidFill>
              <a:srgbClr val="99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2600" b="1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600" b="0">
              <a:solidFill>
                <a:schemeClr val="tx1"/>
              </a:solidFill>
            </a:endParaRPr>
          </a:p>
        </p:txBody>
      </p:sp>
      <p:sp>
        <p:nvSpPr>
          <p:cNvPr id="1439748" name="Rectangle 4"/>
          <p:cNvSpPr>
            <a:spLocks noChangeArrowheads="1"/>
          </p:cNvSpPr>
          <p:nvPr/>
        </p:nvSpPr>
        <p:spPr bwMode="auto">
          <a:xfrm>
            <a:off x="8487593" y="2783519"/>
            <a:ext cx="2232025" cy="1152525"/>
          </a:xfrm>
          <a:prstGeom prst="rect">
            <a:avLst/>
          </a:prstGeom>
          <a:noFill/>
          <a:ln w="28575">
            <a:solidFill>
              <a:srgbClr val="99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2600" b="1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6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12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90487" tIns="44450" rIns="90487" bIns="44450" rtlCol="0" anchor="ctr">
            <a:normAutofit/>
          </a:bodyPr>
          <a:lstStyle/>
          <a:p>
            <a:pPr eaLnBrk="1" hangingPunct="1"/>
            <a:r>
              <a:rPr lang="en-US" altLang="zh-TW" dirty="0"/>
              <a:t>A 2-Level OR-AND</a:t>
            </a:r>
            <a:r>
              <a:rPr lang="en-US" altLang="zh-CN" dirty="0"/>
              <a:t> gates for POS</a:t>
            </a:r>
            <a:endParaRPr lang="en-US" altLang="zh-TW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97C6049-1944-4069-AD8F-02A2D2F22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2969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2600" b="1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4EC8FD21-7900-4BFD-8975-191B6385F694}" type="slidenum">
              <a:rPr kumimoji="0" lang="zh-TW" altLang="en-US" sz="1200" b="0">
                <a:solidFill>
                  <a:schemeClr val="tx1"/>
                </a:solidFill>
                <a:latin typeface="Arial Black" panose="020B0A040201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kumimoji="0" lang="en-US" altLang="zh-TW" sz="1200" b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2970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2" y="1447802"/>
            <a:ext cx="5860242" cy="4664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103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Choice of 2-level gate Types</a:t>
            </a:r>
            <a:endParaRPr lang="zh-TW" altLang="en-US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Simplification: </a:t>
            </a:r>
          </a:p>
          <a:p>
            <a:pPr lvl="1" eaLnBrk="1" hangingPunct="1"/>
            <a:r>
              <a:rPr lang="en-US" altLang="zh-CN" dirty="0"/>
              <a:t>The less gates used the cheaper</a:t>
            </a:r>
          </a:p>
          <a:p>
            <a:pPr lvl="1" eaLnBrk="1" hangingPunct="1"/>
            <a:r>
              <a:rPr lang="en-US" altLang="zh-CN" dirty="0"/>
              <a:t>Shorter expressions</a:t>
            </a:r>
          </a:p>
          <a:p>
            <a:pPr eaLnBrk="1" hangingPunct="1"/>
            <a:r>
              <a:rPr lang="en-US" altLang="zh-CN" dirty="0"/>
              <a:t>Cost Consideration:</a:t>
            </a:r>
          </a:p>
          <a:p>
            <a:pPr lvl="1" eaLnBrk="1" hangingPunct="1"/>
            <a:r>
              <a:rPr lang="en-US" altLang="zh-CN" dirty="0"/>
              <a:t>Manufacturing less types of gates in one a surface is easier than different kinds on the same chip</a:t>
            </a:r>
          </a:p>
          <a:p>
            <a:pPr lvl="1"/>
            <a:r>
              <a:rPr lang="en-US" altLang="zh-CN" dirty="0"/>
              <a:t>More types are less reliable too</a:t>
            </a:r>
          </a:p>
          <a:p>
            <a:pPr eaLnBrk="1" hangingPunct="1"/>
            <a:r>
              <a:rPr lang="en-US" altLang="zh-CN" dirty="0"/>
              <a:t>No choice of gates: Might have to use certain available single type or ready to use types: </a:t>
            </a:r>
          </a:p>
          <a:p>
            <a:pPr lvl="1" eaLnBrk="1" hangingPunct="1"/>
            <a:r>
              <a:rPr lang="en-US" altLang="zh-CN" dirty="0"/>
              <a:t>NAND, NOR</a:t>
            </a:r>
            <a:endParaRPr lang="en-US" altLang="zh-TW" sz="2000" dirty="0"/>
          </a:p>
          <a:p>
            <a:endParaRPr lang="zh-TW" altLang="en-US" dirty="0"/>
          </a:p>
        </p:txBody>
      </p:sp>
      <p:sp>
        <p:nvSpPr>
          <p:cNvPr id="3174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2600" b="1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D33411B4-E8B4-413D-8872-9A41A35016D2}" type="slidenum">
              <a:rPr kumimoji="0" lang="zh-TW" altLang="en-US" sz="1200" b="0">
                <a:solidFill>
                  <a:schemeClr val="tx1"/>
                </a:solidFill>
                <a:latin typeface="Arial Black" panose="020B0A040201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kumimoji="0" lang="en-US" altLang="zh-TW" sz="1200" b="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51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Moore’s Law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FA29C75-9E8D-4281-AE4B-D445AE75C5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9579" y="1641477"/>
            <a:ext cx="7428708" cy="4700346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BFD57A-7A61-4612-8378-10672DE5E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691" y="96008"/>
            <a:ext cx="6110332" cy="145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53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Karnaugh Maps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lvl="3" indent="0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None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400" dirty="0"/>
              <a:t>How does one find the most efficient equation?</a:t>
            </a:r>
          </a:p>
          <a:p>
            <a:pPr marL="284163" lvl="5" indent="-284163">
              <a:lnSpc>
                <a:spcPct val="92000"/>
              </a:lnSpc>
              <a:spcBef>
                <a:spcPts val="500"/>
              </a:spcBef>
              <a:buClr>
                <a:srgbClr val="FFFF66"/>
              </a:buClr>
              <a:buFont typeface="Arial" pitchFamily="34" charset="0"/>
              <a:buChar char="–"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 dirty="0"/>
              <a:t>Manipulate algebraically until…?</a:t>
            </a:r>
          </a:p>
          <a:p>
            <a:pPr marL="284163" lvl="5" indent="-284163">
              <a:lnSpc>
                <a:spcPct val="92000"/>
              </a:lnSpc>
              <a:spcBef>
                <a:spcPts val="500"/>
              </a:spcBef>
              <a:buClr>
                <a:srgbClr val="FFFF66"/>
              </a:buClr>
              <a:buFont typeface="Arial" pitchFamily="34" charset="0"/>
              <a:buChar char="–"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 dirty="0"/>
              <a:t>Use Karnaugh maps (optimize visually)</a:t>
            </a:r>
          </a:p>
          <a:p>
            <a:pPr marL="284163" lvl="5" indent="-284163">
              <a:lnSpc>
                <a:spcPct val="92000"/>
              </a:lnSpc>
              <a:spcBef>
                <a:spcPts val="500"/>
              </a:spcBef>
              <a:buClr>
                <a:srgbClr val="FFFF66"/>
              </a:buClr>
              <a:buFont typeface="Arial" pitchFamily="34" charset="0"/>
              <a:buChar char="–"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 dirty="0"/>
              <a:t>Use a software optimizer</a:t>
            </a:r>
          </a:p>
          <a:p>
            <a:pPr marL="284163" lvl="5" indent="-284163">
              <a:lnSpc>
                <a:spcPct val="92000"/>
              </a:lnSpc>
              <a:spcBef>
                <a:spcPts val="500"/>
              </a:spcBef>
              <a:buClr>
                <a:srgbClr val="FFFF66"/>
              </a:buClr>
              <a:buNone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3200" dirty="0">
              <a:solidFill>
                <a:schemeClr val="bg1"/>
              </a:solidFill>
            </a:endParaRPr>
          </a:p>
          <a:p>
            <a:pPr marL="284163" lvl="5" indent="-284163">
              <a:lnSpc>
                <a:spcPct val="92000"/>
              </a:lnSpc>
              <a:spcBef>
                <a:spcPts val="500"/>
              </a:spcBef>
              <a:buClr>
                <a:srgbClr val="FFFF66"/>
              </a:buClr>
              <a:buNone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 dirty="0"/>
              <a:t>For large circuits</a:t>
            </a:r>
          </a:p>
          <a:p>
            <a:pPr marL="284163" lvl="5" indent="-284163">
              <a:lnSpc>
                <a:spcPct val="92000"/>
              </a:lnSpc>
              <a:spcBef>
                <a:spcPts val="500"/>
              </a:spcBef>
              <a:buClr>
                <a:srgbClr val="FFFF66"/>
              </a:buClr>
              <a:buFont typeface="Arial" pitchFamily="34" charset="0"/>
              <a:buChar char="–"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 dirty="0"/>
              <a:t>Decomposition &amp; reuse of building blocks</a:t>
            </a:r>
          </a:p>
          <a:p>
            <a:pPr marL="284163" lvl="5" indent="-284163">
              <a:lnSpc>
                <a:spcPct val="92000"/>
              </a:lnSpc>
              <a:spcBef>
                <a:spcPts val="500"/>
              </a:spcBef>
              <a:buClr>
                <a:srgbClr val="FFFF66"/>
              </a:buClr>
              <a:buNone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E9C066-8893-40E8-9E8E-F979AD00E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56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study hardware design?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/>
              <a:t>Every CS student should understand how a computer (not only a program) works.</a:t>
            </a:r>
          </a:p>
          <a:p>
            <a:pPr lvl="1">
              <a:defRPr/>
            </a:pPr>
            <a:r>
              <a:rPr lang="en-US" dirty="0"/>
              <a:t>But it is not necessary to know Verilog to design hardware and the nitty-gritty electronic stuff.</a:t>
            </a:r>
          </a:p>
          <a:p>
            <a:pPr>
              <a:defRPr/>
            </a:pPr>
            <a:r>
              <a:rPr lang="en-US" dirty="0"/>
              <a:t>Every CS student should also understand the capabilities and limitations of hardware in general and processors in particular.</a:t>
            </a:r>
          </a:p>
          <a:p>
            <a:pPr>
              <a:defRPr/>
            </a:pPr>
            <a:r>
              <a:rPr lang="en-US" dirty="0"/>
              <a:t>Every CS student should be able to evaluate the tradeoffs of different computing systems.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7BF3F3-C70C-C24F-874A-AD8A0D3DC081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2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Minimization with </a:t>
            </a:r>
            <a:r>
              <a:rPr lang="en-US" dirty="0" err="1"/>
              <a:t>Karnaugh</a:t>
            </a:r>
            <a:r>
              <a:rPr lang="en-US" dirty="0"/>
              <a:t> maps (1)</a:t>
            </a:r>
          </a:p>
        </p:txBody>
      </p:sp>
      <p:graphicFrame>
        <p:nvGraphicFramePr>
          <p:cNvPr id="181358" name="Group 1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0919870"/>
              </p:ext>
            </p:extLst>
          </p:nvPr>
        </p:nvGraphicFramePr>
        <p:xfrm>
          <a:off x="424880" y="1548581"/>
          <a:ext cx="4917558" cy="4740021"/>
        </p:xfrm>
        <a:graphic>
          <a:graphicData uri="http://schemas.openxmlformats.org/drawingml/2006/table">
            <a:tbl>
              <a:tblPr/>
              <a:tblGrid>
                <a:gridCol w="927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77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77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42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</a:t>
                      </a:r>
                    </a:p>
                  </a:txBody>
                  <a:tcPr marL="451178" marR="4511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</a:t>
                      </a:r>
                    </a:p>
                  </a:txBody>
                  <a:tcPr marL="451178" marR="451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</a:t>
                      </a:r>
                    </a:p>
                  </a:txBody>
                  <a:tcPr marL="451178" marR="451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</a:t>
                      </a:r>
                    </a:p>
                  </a:txBody>
                  <a:tcPr marL="451178" marR="451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51178" marR="4511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51178" marR="451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51178" marR="451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51178" marR="451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51178" marR="4511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51178" marR="451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451178" marR="451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451178" marR="451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51178" marR="4511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451178" marR="451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51178" marR="451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51178" marR="451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51178" marR="4511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451178" marR="451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451178" marR="451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451178" marR="451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451178" marR="4511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51178" marR="451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51178" marR="451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451178" marR="451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451178" marR="4511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51178" marR="451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451178" marR="451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451178" marR="451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451178" marR="4511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451178" marR="451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51178" marR="451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51178" marR="451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451178" marR="4511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451178" marR="451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451178" marR="451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51178" marR="451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1359" name="Rectangle 111"/>
              <p:cNvSpPr>
                <a:spLocks noChangeArrowheads="1"/>
              </p:cNvSpPr>
              <p:nvPr/>
            </p:nvSpPr>
            <p:spPr bwMode="auto">
              <a:xfrm>
                <a:off x="5834763" y="2770046"/>
                <a:ext cx="5828120" cy="1752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02000"/>
                  </a:lnSpc>
                  <a:spcBef>
                    <a:spcPts val="800"/>
                  </a:spcBef>
                  <a:buClr>
                    <a:srgbClr val="000000"/>
                  </a:buClr>
                  <a:buSzPct val="126000"/>
                </a:pPr>
                <a:r>
                  <a:rPr lang="en-US" sz="2800" dirty="0">
                    <a:latin typeface="Tahoma" pitchFamily="34" charset="0"/>
                  </a:rPr>
                  <a:t>Sum of products yields</a:t>
                </a:r>
              </a:p>
              <a:p>
                <a:pPr>
                  <a:lnSpc>
                    <a:spcPct val="102000"/>
                  </a:lnSpc>
                  <a:spcBef>
                    <a:spcPts val="800"/>
                  </a:spcBef>
                  <a:buClr>
                    <a:srgbClr val="000000"/>
                  </a:buClr>
                  <a:buSzPct val="126000"/>
                </a:pPr>
                <a:r>
                  <a:rPr lang="en-US" sz="2800" dirty="0"/>
                  <a:t>F =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n-HK" sz="2800" i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ba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n-HK" sz="2800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bar>
                  </m:oMath>
                </a14:m>
                <a:r>
                  <a:rPr lang="en-US" sz="2800" dirty="0"/>
                  <a:t>C +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n-HK" sz="2800" i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ba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HK" sz="2800" b="0" i="0" smtClean="0">
                        <a:latin typeface="Cambria Math" panose="02040503050406030204" pitchFamily="18" charset="0"/>
                      </a:rPr>
                      <m:t>BC</m:t>
                    </m:r>
                  </m:oMath>
                </a14:m>
                <a:r>
                  <a:rPr lang="en-US" sz="2800" dirty="0"/>
                  <a:t> + A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n-HK" sz="2800" i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ba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n-HK" sz="2800" i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bar>
                  </m:oMath>
                </a14:m>
                <a:r>
                  <a:rPr lang="en-US" sz="2800" dirty="0"/>
                  <a:t>  + A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n-HK" sz="2800" i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bar>
                  </m:oMath>
                </a14:m>
                <a:r>
                  <a:rPr lang="en-US" sz="2800" dirty="0"/>
                  <a:t>C </a:t>
                </a:r>
              </a:p>
            </p:txBody>
          </p:sp>
        </mc:Choice>
        <mc:Fallback xmlns="">
          <p:sp>
            <p:nvSpPr>
              <p:cNvPr id="181359" name="Rectangle 1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34763" y="2770046"/>
                <a:ext cx="5828120" cy="1752600"/>
              </a:xfrm>
              <a:prstGeom prst="rect">
                <a:avLst/>
              </a:prstGeom>
              <a:blipFill>
                <a:blip r:embed="rId2"/>
                <a:stretch>
                  <a:fillRect l="-3661" t="-763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36A729-4995-4166-A8CB-47F704CEC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44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318" y="427224"/>
            <a:ext cx="11673890" cy="1172081"/>
          </a:xfrm>
        </p:spPr>
        <p:txBody>
          <a:bodyPr>
            <a:normAutofit/>
          </a:bodyPr>
          <a:lstStyle/>
          <a:p>
            <a:r>
              <a:rPr lang="en-US" dirty="0"/>
              <a:t>Minimization with </a:t>
            </a:r>
            <a:r>
              <a:rPr lang="en-US" dirty="0" err="1"/>
              <a:t>Karnaugh</a:t>
            </a:r>
            <a:r>
              <a:rPr lang="en-US" dirty="0"/>
              <a:t> maps (2)</a:t>
            </a:r>
          </a:p>
        </p:txBody>
      </p:sp>
      <p:graphicFrame>
        <p:nvGraphicFramePr>
          <p:cNvPr id="184380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470777"/>
              </p:ext>
            </p:extLst>
          </p:nvPr>
        </p:nvGraphicFramePr>
        <p:xfrm>
          <a:off x="6764864" y="4125201"/>
          <a:ext cx="2057400" cy="1066800"/>
        </p:xfrm>
        <a:graphic>
          <a:graphicData uri="http://schemas.openxmlformats.org/drawingml/2006/table">
            <a:tbl>
              <a:tblPr/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4397" name="Line 77"/>
          <p:cNvSpPr>
            <a:spLocks noChangeShapeType="1"/>
          </p:cNvSpPr>
          <p:nvPr/>
        </p:nvSpPr>
        <p:spPr bwMode="auto">
          <a:xfrm flipH="1" flipV="1">
            <a:off x="6383864" y="3744201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398" name="Text Box 78"/>
          <p:cNvSpPr txBox="1">
            <a:spLocks noChangeArrowheads="1"/>
          </p:cNvSpPr>
          <p:nvPr/>
        </p:nvSpPr>
        <p:spPr bwMode="auto">
          <a:xfrm>
            <a:off x="6764865" y="3668001"/>
            <a:ext cx="21082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00     01      11     10</a:t>
            </a:r>
          </a:p>
        </p:txBody>
      </p:sp>
      <p:sp>
        <p:nvSpPr>
          <p:cNvPr id="184399" name="Text Box 79"/>
          <p:cNvSpPr txBox="1">
            <a:spLocks noChangeArrowheads="1"/>
          </p:cNvSpPr>
          <p:nvPr/>
        </p:nvSpPr>
        <p:spPr bwMode="auto">
          <a:xfrm>
            <a:off x="6360052" y="4117264"/>
            <a:ext cx="309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84400" name="Text Box 80"/>
          <p:cNvSpPr txBox="1">
            <a:spLocks noChangeArrowheads="1"/>
          </p:cNvSpPr>
          <p:nvPr/>
        </p:nvSpPr>
        <p:spPr bwMode="auto">
          <a:xfrm>
            <a:off x="6383864" y="4658601"/>
            <a:ext cx="309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84401" name="Text Box 81"/>
          <p:cNvSpPr txBox="1">
            <a:spLocks noChangeArrowheads="1"/>
          </p:cNvSpPr>
          <p:nvPr/>
        </p:nvSpPr>
        <p:spPr bwMode="auto">
          <a:xfrm>
            <a:off x="6105836" y="3591801"/>
            <a:ext cx="3593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84402" name="Text Box 82"/>
          <p:cNvSpPr txBox="1">
            <a:spLocks noChangeArrowheads="1"/>
          </p:cNvSpPr>
          <p:nvPr/>
        </p:nvSpPr>
        <p:spPr bwMode="auto">
          <a:xfrm>
            <a:off x="6383864" y="3439401"/>
            <a:ext cx="4812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AB</a:t>
            </a:r>
          </a:p>
        </p:txBody>
      </p:sp>
      <p:graphicFrame>
        <p:nvGraphicFramePr>
          <p:cNvPr id="14" name="Group 110">
            <a:extLst>
              <a:ext uri="{FF2B5EF4-FFF2-40B4-BE49-F238E27FC236}">
                <a16:creationId xmlns:a16="http://schemas.microsoft.com/office/drawing/2014/main" id="{10A38660-7441-4C61-A374-22FA92FCC4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1926500"/>
              </p:ext>
            </p:extLst>
          </p:nvPr>
        </p:nvGraphicFramePr>
        <p:xfrm>
          <a:off x="530080" y="1817627"/>
          <a:ext cx="4917558" cy="4180527"/>
        </p:xfrm>
        <a:graphic>
          <a:graphicData uri="http://schemas.openxmlformats.org/drawingml/2006/table">
            <a:tbl>
              <a:tblPr/>
              <a:tblGrid>
                <a:gridCol w="927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77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77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42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</a:t>
                      </a:r>
                    </a:p>
                  </a:txBody>
                  <a:tcPr marL="451178" marR="4511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</a:t>
                      </a:r>
                    </a:p>
                  </a:txBody>
                  <a:tcPr marL="451178" marR="451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</a:t>
                      </a:r>
                    </a:p>
                  </a:txBody>
                  <a:tcPr marL="451178" marR="451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</a:t>
                      </a:r>
                    </a:p>
                  </a:txBody>
                  <a:tcPr marL="451178" marR="451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51178" marR="4511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51178" marR="451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51178" marR="451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51178" marR="451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51178" marR="4511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51178" marR="451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451178" marR="451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451178" marR="451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51178" marR="4511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451178" marR="451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51178" marR="451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51178" marR="451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51178" marR="4511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451178" marR="451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451178" marR="451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451178" marR="451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451178" marR="4511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51178" marR="451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51178" marR="451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451178" marR="451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451178" marR="4511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51178" marR="451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451178" marR="451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451178" marR="451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451178" marR="4511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451178" marR="451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51178" marR="451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51178" marR="451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451178" marR="4511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451178" marR="451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451178" marR="451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51178" marR="451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5" name="Rectangle 55">
            <a:extLst>
              <a:ext uri="{FF2B5EF4-FFF2-40B4-BE49-F238E27FC236}">
                <a16:creationId xmlns:a16="http://schemas.microsoft.com/office/drawing/2014/main" id="{734E56A8-DE94-4D5E-8F9E-AB8B3BA2845E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 bwMode="auto">
          <a:xfrm>
            <a:off x="5988050" y="1817627"/>
            <a:ext cx="5716588" cy="4170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indent="0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26000"/>
              <a:buNone/>
            </a:pPr>
            <a:r>
              <a:rPr lang="en-US" sz="2800" dirty="0">
                <a:latin typeface="Tahoma" pitchFamily="34" charset="0"/>
              </a:rPr>
              <a:t>Karnaugh maps identify which inputs are (</a:t>
            </a:r>
            <a:r>
              <a:rPr lang="en-US" sz="2800" dirty="0" err="1">
                <a:latin typeface="Tahoma" pitchFamily="34" charset="0"/>
              </a:rPr>
              <a:t>ir</a:t>
            </a:r>
            <a:r>
              <a:rPr lang="en-US" sz="2800" dirty="0">
                <a:latin typeface="Tahoma" pitchFamily="34" charset="0"/>
              </a:rPr>
              <a:t>)relevant to the output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F30C50-CF26-4F16-89D5-C1F85CAF6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05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318" y="427224"/>
            <a:ext cx="11673890" cy="1172081"/>
          </a:xfrm>
        </p:spPr>
        <p:txBody>
          <a:bodyPr>
            <a:normAutofit/>
          </a:bodyPr>
          <a:lstStyle/>
          <a:p>
            <a:r>
              <a:rPr lang="en-US" dirty="0"/>
              <a:t>Minimization with </a:t>
            </a:r>
            <a:r>
              <a:rPr lang="en-US" dirty="0" err="1"/>
              <a:t>Karnaugh</a:t>
            </a:r>
            <a:r>
              <a:rPr lang="en-US" dirty="0"/>
              <a:t> maps (2)</a:t>
            </a:r>
          </a:p>
        </p:txBody>
      </p:sp>
      <p:graphicFrame>
        <p:nvGraphicFramePr>
          <p:cNvPr id="184380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856493"/>
              </p:ext>
            </p:extLst>
          </p:nvPr>
        </p:nvGraphicFramePr>
        <p:xfrm>
          <a:off x="8774894" y="4921250"/>
          <a:ext cx="2057400" cy="1066800"/>
        </p:xfrm>
        <a:graphic>
          <a:graphicData uri="http://schemas.openxmlformats.org/drawingml/2006/table">
            <a:tbl>
              <a:tblPr/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4397" name="Line 77"/>
          <p:cNvSpPr>
            <a:spLocks noChangeShapeType="1"/>
          </p:cNvSpPr>
          <p:nvPr/>
        </p:nvSpPr>
        <p:spPr bwMode="auto">
          <a:xfrm flipH="1" flipV="1">
            <a:off x="8393894" y="454025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398" name="Text Box 78"/>
          <p:cNvSpPr txBox="1">
            <a:spLocks noChangeArrowheads="1"/>
          </p:cNvSpPr>
          <p:nvPr/>
        </p:nvSpPr>
        <p:spPr bwMode="auto">
          <a:xfrm>
            <a:off x="8774895" y="4464050"/>
            <a:ext cx="21082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00     01      11     10</a:t>
            </a:r>
          </a:p>
        </p:txBody>
      </p:sp>
      <p:sp>
        <p:nvSpPr>
          <p:cNvPr id="184399" name="Text Box 79"/>
          <p:cNvSpPr txBox="1">
            <a:spLocks noChangeArrowheads="1"/>
          </p:cNvSpPr>
          <p:nvPr/>
        </p:nvSpPr>
        <p:spPr bwMode="auto">
          <a:xfrm>
            <a:off x="8370082" y="4913313"/>
            <a:ext cx="309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84400" name="Text Box 80"/>
          <p:cNvSpPr txBox="1">
            <a:spLocks noChangeArrowheads="1"/>
          </p:cNvSpPr>
          <p:nvPr/>
        </p:nvSpPr>
        <p:spPr bwMode="auto">
          <a:xfrm>
            <a:off x="8393894" y="5454650"/>
            <a:ext cx="309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84401" name="Text Box 81"/>
          <p:cNvSpPr txBox="1">
            <a:spLocks noChangeArrowheads="1"/>
          </p:cNvSpPr>
          <p:nvPr/>
        </p:nvSpPr>
        <p:spPr bwMode="auto">
          <a:xfrm>
            <a:off x="8115866" y="4387850"/>
            <a:ext cx="3593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84402" name="Text Box 82"/>
          <p:cNvSpPr txBox="1">
            <a:spLocks noChangeArrowheads="1"/>
          </p:cNvSpPr>
          <p:nvPr/>
        </p:nvSpPr>
        <p:spPr bwMode="auto">
          <a:xfrm>
            <a:off x="8393894" y="4235450"/>
            <a:ext cx="4812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AB</a:t>
            </a:r>
          </a:p>
        </p:txBody>
      </p:sp>
      <p:graphicFrame>
        <p:nvGraphicFramePr>
          <p:cNvPr id="14" name="Group 110">
            <a:extLst>
              <a:ext uri="{FF2B5EF4-FFF2-40B4-BE49-F238E27FC236}">
                <a16:creationId xmlns:a16="http://schemas.microsoft.com/office/drawing/2014/main" id="{10A38660-7441-4C61-A374-22FA92FCC46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30080" y="1817627"/>
          <a:ext cx="4917558" cy="4180527"/>
        </p:xfrm>
        <a:graphic>
          <a:graphicData uri="http://schemas.openxmlformats.org/drawingml/2006/table">
            <a:tbl>
              <a:tblPr/>
              <a:tblGrid>
                <a:gridCol w="927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77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77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42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</a:t>
                      </a:r>
                    </a:p>
                  </a:txBody>
                  <a:tcPr marL="451178" marR="4511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</a:t>
                      </a:r>
                    </a:p>
                  </a:txBody>
                  <a:tcPr marL="451178" marR="451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</a:t>
                      </a:r>
                    </a:p>
                  </a:txBody>
                  <a:tcPr marL="451178" marR="451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</a:t>
                      </a:r>
                    </a:p>
                  </a:txBody>
                  <a:tcPr marL="451178" marR="451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51178" marR="4511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51178" marR="451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51178" marR="451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51178" marR="451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51178" marR="4511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51178" marR="451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451178" marR="451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451178" marR="451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51178" marR="4511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451178" marR="451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51178" marR="451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51178" marR="451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51178" marR="4511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451178" marR="451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451178" marR="451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451178" marR="451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451178" marR="4511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51178" marR="451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51178" marR="451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451178" marR="451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451178" marR="4511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51178" marR="451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451178" marR="451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451178" marR="451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451178" marR="4511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451178" marR="451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51178" marR="451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51178" marR="451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451178" marR="4511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451178" marR="451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451178" marR="451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51178" marR="451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55">
                <a:extLst>
                  <a:ext uri="{FF2B5EF4-FFF2-40B4-BE49-F238E27FC236}">
                    <a16:creationId xmlns:a16="http://schemas.microsoft.com/office/drawing/2014/main" id="{734E56A8-DE94-4D5E-8F9E-AB8B3BA2845E}"/>
                  </a:ext>
                </a:extLst>
              </p:cNvPr>
              <p:cNvSpPr>
                <a:spLocks noGrp="1" noChangeArrowheads="1"/>
              </p:cNvSpPr>
              <p:nvPr>
                <p:ph sz="half" idx="2"/>
              </p:nvPr>
            </p:nvSpPr>
            <p:spPr bwMode="auto">
              <a:xfrm>
                <a:off x="5593492" y="1817627"/>
                <a:ext cx="6111146" cy="41704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marL="0" indent="0">
                  <a:lnSpc>
                    <a:spcPct val="102000"/>
                  </a:lnSpc>
                  <a:spcBef>
                    <a:spcPts val="800"/>
                  </a:spcBef>
                  <a:buClr>
                    <a:srgbClr val="000000"/>
                  </a:buClr>
                  <a:buSzPct val="126000"/>
                  <a:buNone/>
                </a:pPr>
                <a:r>
                  <a:rPr lang="en-US" sz="2800" dirty="0">
                    <a:latin typeface="Tahoma" pitchFamily="34" charset="0"/>
                  </a:rPr>
                  <a:t>Karnaugh map minimization</a:t>
                </a:r>
              </a:p>
              <a:p>
                <a:pPr marL="467043" indent="-284163">
                  <a:lnSpc>
                    <a:spcPct val="102000"/>
                  </a:lnSpc>
                  <a:spcBef>
                    <a:spcPts val="700"/>
                  </a:spcBef>
                  <a:buSzPct val="60000"/>
                  <a:buFont typeface="Wingdings" pitchFamily="2" charset="2"/>
                  <a:buChar char=""/>
                </a:pPr>
                <a:r>
                  <a:rPr lang="en-US" sz="2400" dirty="0">
                    <a:latin typeface="Tahoma" pitchFamily="34" charset="0"/>
                  </a:rPr>
                  <a:t>Cover all 1’s</a:t>
                </a:r>
              </a:p>
              <a:p>
                <a:pPr marL="467043" indent="-284163">
                  <a:lnSpc>
                    <a:spcPct val="102000"/>
                  </a:lnSpc>
                  <a:spcBef>
                    <a:spcPts val="700"/>
                  </a:spcBef>
                  <a:buSzPct val="60000"/>
                  <a:buFont typeface="Wingdings" pitchFamily="2" charset="2"/>
                  <a:buChar char=""/>
                </a:pPr>
                <a:r>
                  <a:rPr lang="en-US" sz="2400" dirty="0">
                    <a:latin typeface="Tahoma" pitchFamily="34" charset="0"/>
                  </a:rPr>
                  <a:t>Group adjacent blocks of 2</a:t>
                </a:r>
                <a:r>
                  <a:rPr lang="en-US" sz="2400" baseline="30000" dirty="0">
                    <a:latin typeface="Tahoma" pitchFamily="34" charset="0"/>
                  </a:rPr>
                  <a:t>n</a:t>
                </a:r>
                <a:r>
                  <a:rPr lang="en-US" sz="2400" dirty="0">
                    <a:latin typeface="Tahoma" pitchFamily="34" charset="0"/>
                  </a:rPr>
                  <a:t> 1’s that yield a rectangular shape</a:t>
                </a:r>
              </a:p>
              <a:p>
                <a:pPr marL="467043" indent="-284163">
                  <a:lnSpc>
                    <a:spcPct val="102000"/>
                  </a:lnSpc>
                  <a:spcBef>
                    <a:spcPts val="700"/>
                  </a:spcBef>
                  <a:buSzPct val="60000"/>
                  <a:buFont typeface="Wingdings" pitchFamily="2" charset="2"/>
                  <a:buChar char=""/>
                </a:pPr>
                <a:r>
                  <a:rPr lang="en-US" sz="2400" dirty="0">
                    <a:latin typeface="Tahoma" pitchFamily="34" charset="0"/>
                  </a:rPr>
                  <a:t>Encode the common features of the rectangle</a:t>
                </a:r>
              </a:p>
              <a:p>
                <a:pPr marL="467043" indent="-284163">
                  <a:lnSpc>
                    <a:spcPct val="102000"/>
                  </a:lnSpc>
                  <a:spcBef>
                    <a:spcPts val="700"/>
                  </a:spcBef>
                  <a:buSzPct val="60000"/>
                  <a:buFont typeface="Wingdings" pitchFamily="2" charset="2"/>
                  <a:buChar char=""/>
                </a:pPr>
                <a:r>
                  <a:rPr lang="en-US" sz="2400" dirty="0">
                    <a:latin typeface="Tahoma" pitchFamily="34" charset="0"/>
                  </a:rPr>
                  <a:t>F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HK" sz="2400" b="0" i="0" smtClean="0">
                        <a:latin typeface="Cambria Math" panose="02040503050406030204" pitchFamily="18" charset="0"/>
                      </a:rPr>
                      <m:t>A</m:t>
                    </m:r>
                    <m:bar>
                      <m:barPr>
                        <m:pos m:val="top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n-HK" sz="240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bar>
                  </m:oMath>
                </a14:m>
                <a:r>
                  <a:rPr lang="en-US" sz="2400" dirty="0">
                    <a:latin typeface="Tahoma" pitchFamily="34" charset="0"/>
                  </a:rPr>
                  <a:t>+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n-HK" sz="240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bar>
                  </m:oMath>
                </a14:m>
                <a:r>
                  <a:rPr lang="en-US" sz="2400" dirty="0">
                    <a:latin typeface="Tahoma" pitchFamily="34" charset="0"/>
                  </a:rPr>
                  <a:t>C</a:t>
                </a:r>
              </a:p>
            </p:txBody>
          </p:sp>
        </mc:Choice>
        <mc:Fallback xmlns="">
          <p:sp>
            <p:nvSpPr>
              <p:cNvPr id="15" name="Rectangle 55">
                <a:extLst>
                  <a:ext uri="{FF2B5EF4-FFF2-40B4-BE49-F238E27FC236}">
                    <a16:creationId xmlns:a16="http://schemas.microsoft.com/office/drawing/2014/main" id="{734E56A8-DE94-4D5E-8F9E-AB8B3BA284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 bwMode="auto">
              <a:xfrm>
                <a:off x="5593492" y="1817627"/>
                <a:ext cx="6111146" cy="4170423"/>
              </a:xfrm>
              <a:prstGeom prst="rect">
                <a:avLst/>
              </a:prstGeom>
              <a:blipFill>
                <a:blip r:embed="rId3"/>
                <a:stretch>
                  <a:fillRect l="-3593" t="-3216" r="-24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utoShape 84">
            <a:extLst>
              <a:ext uri="{FF2B5EF4-FFF2-40B4-BE49-F238E27FC236}">
                <a16:creationId xmlns:a16="http://schemas.microsoft.com/office/drawing/2014/main" id="{9202DEBE-4C11-40D0-810B-06037B673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8706" y="5471126"/>
            <a:ext cx="923925" cy="408623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AutoShape 83">
            <a:extLst>
              <a:ext uri="{FF2B5EF4-FFF2-40B4-BE49-F238E27FC236}">
                <a16:creationId xmlns:a16="http://schemas.microsoft.com/office/drawing/2014/main" id="{ED473A3C-2A70-4215-9979-3F85A965D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57020" y="4956254"/>
            <a:ext cx="319215" cy="923495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B9F931-58B4-4300-A6D0-A37E3B870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42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DE96DC2-3204-4A5A-B045-DC2A43B65494}"/>
                  </a:ext>
                </a:extLst>
              </p14:cNvPr>
              <p14:cNvContentPartPr/>
              <p14:nvPr/>
            </p14:nvContentPartPr>
            <p14:xfrm>
              <a:off x="7238520" y="6513120"/>
              <a:ext cx="36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DE96DC2-3204-4A5A-B045-DC2A43B6549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29160" y="650376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34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Karnaugh</a:t>
            </a:r>
            <a:r>
              <a:rPr lang="en-US" dirty="0"/>
              <a:t> Minimization Tricks (1)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3FD9E1-4B00-4710-8FB3-77D97B1CD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186423" name="Rectangle 55"/>
          <p:cNvSpPr>
            <a:spLocks noChangeArrowheads="1"/>
          </p:cNvSpPr>
          <p:nvPr/>
        </p:nvSpPr>
        <p:spPr bwMode="auto">
          <a:xfrm>
            <a:off x="5706002" y="2532796"/>
            <a:ext cx="4799013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26000"/>
            </a:pPr>
            <a:r>
              <a:rPr lang="en-US" sz="2800" dirty="0">
                <a:latin typeface="Tahoma" pitchFamily="34" charset="0"/>
              </a:rPr>
              <a:t>The </a:t>
            </a:r>
            <a:r>
              <a:rPr lang="en-US" sz="2800" dirty="0" err="1">
                <a:latin typeface="Tahoma" pitchFamily="34" charset="0"/>
              </a:rPr>
              <a:t>minterms</a:t>
            </a:r>
            <a:r>
              <a:rPr lang="en-US" sz="2800" dirty="0">
                <a:latin typeface="Tahoma" pitchFamily="34" charset="0"/>
              </a:rPr>
              <a:t> can overlap</a:t>
            </a:r>
          </a:p>
          <a:p>
            <a:pPr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26000"/>
            </a:pPr>
            <a:r>
              <a:rPr lang="en-US" sz="2400" dirty="0">
                <a:latin typeface="Tahoma" pitchFamily="34" charset="0"/>
              </a:rPr>
              <a:t>F =</a:t>
            </a:r>
          </a:p>
          <a:p>
            <a:pPr marL="341313" indent="-341313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26000"/>
              <a:buBlip>
                <a:blip r:embed="rId2"/>
              </a:buBlip>
            </a:pPr>
            <a:endParaRPr lang="en-US" sz="2800" dirty="0">
              <a:latin typeface="Tahoma" pitchFamily="34" charset="0"/>
            </a:endParaRPr>
          </a:p>
          <a:p>
            <a:pPr marL="341313" indent="-341313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26000"/>
              <a:buBlip>
                <a:blip r:embed="rId2"/>
              </a:buBlip>
            </a:pPr>
            <a:endParaRPr lang="en-US" sz="2800" dirty="0">
              <a:latin typeface="Tahoma" pitchFamily="34" charset="0"/>
            </a:endParaRPr>
          </a:p>
          <a:p>
            <a:pPr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26000"/>
            </a:pPr>
            <a:r>
              <a:rPr lang="en-US" sz="2800" dirty="0">
                <a:latin typeface="Tahoma" pitchFamily="34" charset="0"/>
              </a:rPr>
              <a:t>The </a:t>
            </a:r>
            <a:r>
              <a:rPr lang="en-US" sz="2800" dirty="0" err="1">
                <a:latin typeface="Tahoma" pitchFamily="34" charset="0"/>
              </a:rPr>
              <a:t>minterms</a:t>
            </a:r>
            <a:r>
              <a:rPr lang="en-US" sz="2800" dirty="0">
                <a:latin typeface="Tahoma" pitchFamily="34" charset="0"/>
              </a:rPr>
              <a:t> can span 2, 4, 8 or more cells</a:t>
            </a:r>
          </a:p>
          <a:p>
            <a:pPr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26000"/>
            </a:pPr>
            <a:r>
              <a:rPr lang="en-US" sz="2800" dirty="0">
                <a:latin typeface="Tahoma" pitchFamily="34" charset="0"/>
              </a:rPr>
              <a:t>F = </a:t>
            </a:r>
          </a:p>
        </p:txBody>
      </p:sp>
      <p:graphicFrame>
        <p:nvGraphicFramePr>
          <p:cNvPr id="186428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736401"/>
              </p:ext>
            </p:extLst>
          </p:nvPr>
        </p:nvGraphicFramePr>
        <p:xfrm>
          <a:off x="2743200" y="2811164"/>
          <a:ext cx="2057400" cy="1066800"/>
        </p:xfrm>
        <a:graphic>
          <a:graphicData uri="http://schemas.openxmlformats.org/drawingml/2006/table">
            <a:tbl>
              <a:tblPr/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6445" name="Line 77"/>
          <p:cNvSpPr>
            <a:spLocks noChangeShapeType="1"/>
          </p:cNvSpPr>
          <p:nvPr/>
        </p:nvSpPr>
        <p:spPr bwMode="auto">
          <a:xfrm flipH="1" flipV="1">
            <a:off x="2362200" y="2430164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6446" name="Text Box 78"/>
          <p:cNvSpPr txBox="1">
            <a:spLocks noChangeArrowheads="1"/>
          </p:cNvSpPr>
          <p:nvPr/>
        </p:nvSpPr>
        <p:spPr bwMode="auto">
          <a:xfrm>
            <a:off x="2743201" y="2353964"/>
            <a:ext cx="20505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00     01     11     10</a:t>
            </a:r>
          </a:p>
        </p:txBody>
      </p:sp>
      <p:sp>
        <p:nvSpPr>
          <p:cNvPr id="186447" name="Text Box 79"/>
          <p:cNvSpPr txBox="1">
            <a:spLocks noChangeArrowheads="1"/>
          </p:cNvSpPr>
          <p:nvPr/>
        </p:nvSpPr>
        <p:spPr bwMode="auto">
          <a:xfrm>
            <a:off x="2338388" y="2803227"/>
            <a:ext cx="309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86448" name="Text Box 80"/>
          <p:cNvSpPr txBox="1">
            <a:spLocks noChangeArrowheads="1"/>
          </p:cNvSpPr>
          <p:nvPr/>
        </p:nvSpPr>
        <p:spPr bwMode="auto">
          <a:xfrm>
            <a:off x="2362200" y="3344564"/>
            <a:ext cx="309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86449" name="Text Box 81"/>
          <p:cNvSpPr txBox="1">
            <a:spLocks noChangeArrowheads="1"/>
          </p:cNvSpPr>
          <p:nvPr/>
        </p:nvSpPr>
        <p:spPr bwMode="auto">
          <a:xfrm>
            <a:off x="2133600" y="2277764"/>
            <a:ext cx="3593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86450" name="Text Box 82"/>
          <p:cNvSpPr txBox="1">
            <a:spLocks noChangeArrowheads="1"/>
          </p:cNvSpPr>
          <p:nvPr/>
        </p:nvSpPr>
        <p:spPr bwMode="auto">
          <a:xfrm>
            <a:off x="2362200" y="2125364"/>
            <a:ext cx="4812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AB</a:t>
            </a:r>
          </a:p>
        </p:txBody>
      </p:sp>
      <p:graphicFrame>
        <p:nvGraphicFramePr>
          <p:cNvPr id="186458" name="Group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272242"/>
              </p:ext>
            </p:extLst>
          </p:nvPr>
        </p:nvGraphicFramePr>
        <p:xfrm>
          <a:off x="2819400" y="4639964"/>
          <a:ext cx="2057400" cy="1066800"/>
        </p:xfrm>
        <a:graphic>
          <a:graphicData uri="http://schemas.openxmlformats.org/drawingml/2006/table">
            <a:tbl>
              <a:tblPr/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6475" name="Line 107"/>
          <p:cNvSpPr>
            <a:spLocks noChangeShapeType="1"/>
          </p:cNvSpPr>
          <p:nvPr/>
        </p:nvSpPr>
        <p:spPr bwMode="auto">
          <a:xfrm flipH="1" flipV="1">
            <a:off x="2438400" y="4258964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6476" name="Text Box 108"/>
          <p:cNvSpPr txBox="1">
            <a:spLocks noChangeArrowheads="1"/>
          </p:cNvSpPr>
          <p:nvPr/>
        </p:nvSpPr>
        <p:spPr bwMode="auto">
          <a:xfrm>
            <a:off x="2819401" y="4182764"/>
            <a:ext cx="20505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00     01     11     10</a:t>
            </a:r>
          </a:p>
        </p:txBody>
      </p:sp>
      <p:sp>
        <p:nvSpPr>
          <p:cNvPr id="186477" name="Text Box 109"/>
          <p:cNvSpPr txBox="1">
            <a:spLocks noChangeArrowheads="1"/>
          </p:cNvSpPr>
          <p:nvPr/>
        </p:nvSpPr>
        <p:spPr bwMode="auto">
          <a:xfrm>
            <a:off x="2414588" y="4632027"/>
            <a:ext cx="309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86478" name="Text Box 110"/>
          <p:cNvSpPr txBox="1">
            <a:spLocks noChangeArrowheads="1"/>
          </p:cNvSpPr>
          <p:nvPr/>
        </p:nvSpPr>
        <p:spPr bwMode="auto">
          <a:xfrm>
            <a:off x="2438400" y="5173364"/>
            <a:ext cx="309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86479" name="Text Box 111"/>
          <p:cNvSpPr txBox="1">
            <a:spLocks noChangeArrowheads="1"/>
          </p:cNvSpPr>
          <p:nvPr/>
        </p:nvSpPr>
        <p:spPr bwMode="auto">
          <a:xfrm>
            <a:off x="2209800" y="4106564"/>
            <a:ext cx="3593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86483" name="Text Box 115"/>
          <p:cNvSpPr txBox="1">
            <a:spLocks noChangeArrowheads="1"/>
          </p:cNvSpPr>
          <p:nvPr/>
        </p:nvSpPr>
        <p:spPr bwMode="auto">
          <a:xfrm>
            <a:off x="2438400" y="3877964"/>
            <a:ext cx="4812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AB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34FC7B-473A-48E8-8F5E-82AB1015B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43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A7D9C16-DDEE-4F2F-A69C-06A5A5BB6996}"/>
                  </a:ext>
                </a:extLst>
              </p14:cNvPr>
              <p14:cNvContentPartPr/>
              <p14:nvPr/>
            </p14:nvContentPartPr>
            <p14:xfrm>
              <a:off x="8130960" y="920160"/>
              <a:ext cx="3963600" cy="54392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A7D9C16-DDEE-4F2F-A69C-06A5A5BB699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21600" y="910800"/>
                <a:ext cx="3982320" cy="545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931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Karnaugh Minimization Tricks (2)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421762" y="1920450"/>
            <a:ext cx="5718748" cy="4388370"/>
          </a:xfrm>
        </p:spPr>
        <p:txBody>
          <a:bodyPr>
            <a:normAutofit/>
          </a:bodyPr>
          <a:lstStyle/>
          <a:p>
            <a:r>
              <a:rPr lang="en-US" sz="2800" dirty="0"/>
              <a:t>The map wraps around</a:t>
            </a:r>
          </a:p>
          <a:p>
            <a:pPr lvl="1"/>
            <a:r>
              <a:rPr lang="en-US" sz="2800" dirty="0"/>
              <a:t>F = 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 indent="0">
              <a:buNone/>
            </a:pPr>
            <a:endParaRPr lang="en-US" sz="2800" dirty="0"/>
          </a:p>
          <a:p>
            <a:pPr lvl="1"/>
            <a:r>
              <a:rPr lang="en-US" sz="2800" dirty="0"/>
              <a:t>F = </a:t>
            </a:r>
          </a:p>
        </p:txBody>
      </p:sp>
      <p:graphicFrame>
        <p:nvGraphicFramePr>
          <p:cNvPr id="18739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28002"/>
              </p:ext>
            </p:extLst>
          </p:nvPr>
        </p:nvGraphicFramePr>
        <p:xfrm>
          <a:off x="2613450" y="4854150"/>
          <a:ext cx="2057400" cy="1858012"/>
        </p:xfrm>
        <a:graphic>
          <a:graphicData uri="http://schemas.openxmlformats.org/drawingml/2006/table">
            <a:tbl>
              <a:tblPr/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7423" name="Line 31"/>
          <p:cNvSpPr>
            <a:spLocks noChangeShapeType="1"/>
          </p:cNvSpPr>
          <p:nvPr/>
        </p:nvSpPr>
        <p:spPr bwMode="auto">
          <a:xfrm flipH="1" flipV="1">
            <a:off x="2232450" y="447315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7424" name="Text Box 32"/>
          <p:cNvSpPr txBox="1">
            <a:spLocks noChangeArrowheads="1"/>
          </p:cNvSpPr>
          <p:nvPr/>
        </p:nvSpPr>
        <p:spPr bwMode="auto">
          <a:xfrm>
            <a:off x="2613451" y="4396950"/>
            <a:ext cx="20505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00     01     11     10</a:t>
            </a:r>
          </a:p>
        </p:txBody>
      </p:sp>
      <p:sp>
        <p:nvSpPr>
          <p:cNvPr id="187425" name="Text Box 33"/>
          <p:cNvSpPr txBox="1">
            <a:spLocks noChangeArrowheads="1"/>
          </p:cNvSpPr>
          <p:nvPr/>
        </p:nvSpPr>
        <p:spPr bwMode="auto">
          <a:xfrm>
            <a:off x="2124500" y="4846213"/>
            <a:ext cx="4347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00</a:t>
            </a:r>
          </a:p>
        </p:txBody>
      </p:sp>
      <p:sp>
        <p:nvSpPr>
          <p:cNvPr id="187426" name="Text Box 34"/>
          <p:cNvSpPr txBox="1">
            <a:spLocks noChangeArrowheads="1"/>
          </p:cNvSpPr>
          <p:nvPr/>
        </p:nvSpPr>
        <p:spPr bwMode="auto">
          <a:xfrm>
            <a:off x="2129263" y="5292300"/>
            <a:ext cx="4347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01</a:t>
            </a:r>
          </a:p>
        </p:txBody>
      </p:sp>
      <p:sp>
        <p:nvSpPr>
          <p:cNvPr id="187427" name="Text Box 35"/>
          <p:cNvSpPr txBox="1">
            <a:spLocks noChangeArrowheads="1"/>
          </p:cNvSpPr>
          <p:nvPr/>
        </p:nvSpPr>
        <p:spPr bwMode="auto">
          <a:xfrm>
            <a:off x="2438400" y="1348950"/>
            <a:ext cx="4812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AB</a:t>
            </a:r>
          </a:p>
        </p:txBody>
      </p:sp>
      <p:sp>
        <p:nvSpPr>
          <p:cNvPr id="187428" name="Text Box 36"/>
          <p:cNvSpPr txBox="1">
            <a:spLocks noChangeArrowheads="1"/>
          </p:cNvSpPr>
          <p:nvPr/>
        </p:nvSpPr>
        <p:spPr bwMode="auto">
          <a:xfrm>
            <a:off x="1881613" y="4387425"/>
            <a:ext cx="52770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CD</a:t>
            </a:r>
          </a:p>
        </p:txBody>
      </p:sp>
      <p:sp>
        <p:nvSpPr>
          <p:cNvPr id="187429" name="Text Box 37"/>
          <p:cNvSpPr txBox="1">
            <a:spLocks noChangeArrowheads="1"/>
          </p:cNvSpPr>
          <p:nvPr/>
        </p:nvSpPr>
        <p:spPr bwMode="auto">
          <a:xfrm>
            <a:off x="2118150" y="5787600"/>
            <a:ext cx="4347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11</a:t>
            </a:r>
          </a:p>
        </p:txBody>
      </p:sp>
      <p:sp>
        <p:nvSpPr>
          <p:cNvPr id="187430" name="Text Box 38"/>
          <p:cNvSpPr txBox="1">
            <a:spLocks noChangeArrowheads="1"/>
          </p:cNvSpPr>
          <p:nvPr/>
        </p:nvSpPr>
        <p:spPr bwMode="auto">
          <a:xfrm>
            <a:off x="2108625" y="6187650"/>
            <a:ext cx="4347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10</a:t>
            </a:r>
          </a:p>
        </p:txBody>
      </p:sp>
      <p:graphicFrame>
        <p:nvGraphicFramePr>
          <p:cNvPr id="187476" name="Group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046533"/>
              </p:ext>
            </p:extLst>
          </p:nvPr>
        </p:nvGraphicFramePr>
        <p:xfrm>
          <a:off x="2613450" y="2110950"/>
          <a:ext cx="2057400" cy="1858012"/>
        </p:xfrm>
        <a:graphic>
          <a:graphicData uri="http://schemas.openxmlformats.org/drawingml/2006/table">
            <a:tbl>
              <a:tblPr/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7463" name="Line 71"/>
          <p:cNvSpPr>
            <a:spLocks noChangeShapeType="1"/>
          </p:cNvSpPr>
          <p:nvPr/>
        </p:nvSpPr>
        <p:spPr bwMode="auto">
          <a:xfrm flipH="1" flipV="1">
            <a:off x="2232450" y="172995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7464" name="Text Box 72"/>
          <p:cNvSpPr txBox="1">
            <a:spLocks noChangeArrowheads="1"/>
          </p:cNvSpPr>
          <p:nvPr/>
        </p:nvSpPr>
        <p:spPr bwMode="auto">
          <a:xfrm>
            <a:off x="2583289" y="1663275"/>
            <a:ext cx="20505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00     01     11     10</a:t>
            </a:r>
          </a:p>
        </p:txBody>
      </p:sp>
      <p:sp>
        <p:nvSpPr>
          <p:cNvPr id="187465" name="Text Box 73"/>
          <p:cNvSpPr txBox="1">
            <a:spLocks noChangeArrowheads="1"/>
          </p:cNvSpPr>
          <p:nvPr/>
        </p:nvSpPr>
        <p:spPr bwMode="auto">
          <a:xfrm>
            <a:off x="2124500" y="2103013"/>
            <a:ext cx="4347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00</a:t>
            </a:r>
          </a:p>
        </p:txBody>
      </p:sp>
      <p:sp>
        <p:nvSpPr>
          <p:cNvPr id="187466" name="Text Box 74"/>
          <p:cNvSpPr txBox="1">
            <a:spLocks noChangeArrowheads="1"/>
          </p:cNvSpPr>
          <p:nvPr/>
        </p:nvSpPr>
        <p:spPr bwMode="auto">
          <a:xfrm>
            <a:off x="2129263" y="2549100"/>
            <a:ext cx="4347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01</a:t>
            </a:r>
          </a:p>
        </p:txBody>
      </p:sp>
      <p:sp>
        <p:nvSpPr>
          <p:cNvPr id="187467" name="Text Box 75"/>
          <p:cNvSpPr txBox="1">
            <a:spLocks noChangeArrowheads="1"/>
          </p:cNvSpPr>
          <p:nvPr/>
        </p:nvSpPr>
        <p:spPr bwMode="auto">
          <a:xfrm>
            <a:off x="2232450" y="4092150"/>
            <a:ext cx="4812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AB</a:t>
            </a:r>
          </a:p>
        </p:txBody>
      </p:sp>
      <p:sp>
        <p:nvSpPr>
          <p:cNvPr id="187468" name="Text Box 76"/>
          <p:cNvSpPr txBox="1">
            <a:spLocks noChangeArrowheads="1"/>
          </p:cNvSpPr>
          <p:nvPr/>
        </p:nvSpPr>
        <p:spPr bwMode="auto">
          <a:xfrm>
            <a:off x="1851450" y="1653750"/>
            <a:ext cx="52770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CD</a:t>
            </a:r>
          </a:p>
        </p:txBody>
      </p:sp>
      <p:sp>
        <p:nvSpPr>
          <p:cNvPr id="187469" name="Text Box 77"/>
          <p:cNvSpPr txBox="1">
            <a:spLocks noChangeArrowheads="1"/>
          </p:cNvSpPr>
          <p:nvPr/>
        </p:nvSpPr>
        <p:spPr bwMode="auto">
          <a:xfrm>
            <a:off x="2118150" y="3044400"/>
            <a:ext cx="4347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11</a:t>
            </a:r>
          </a:p>
        </p:txBody>
      </p:sp>
      <p:sp>
        <p:nvSpPr>
          <p:cNvPr id="187470" name="Text Box 78"/>
          <p:cNvSpPr txBox="1">
            <a:spLocks noChangeArrowheads="1"/>
          </p:cNvSpPr>
          <p:nvPr/>
        </p:nvSpPr>
        <p:spPr bwMode="auto">
          <a:xfrm>
            <a:off x="2108625" y="3444450"/>
            <a:ext cx="4347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3739D-018D-4EB8-89E0-C614CF6B5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44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5A1F9DF-1BAF-4A06-9099-C30CFD146AC7}"/>
                  </a:ext>
                </a:extLst>
              </p14:cNvPr>
              <p14:cNvContentPartPr/>
              <p14:nvPr/>
            </p14:nvContentPartPr>
            <p14:xfrm>
              <a:off x="6787440" y="1334880"/>
              <a:ext cx="5187960" cy="43239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5A1F9DF-1BAF-4A06-9099-C30CFD146AC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78080" y="1325520"/>
                <a:ext cx="5206680" cy="434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114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11B5A-2984-405B-8EC5-544329258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Review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9F6DA-2495-41AB-9D07-C88DDB721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Consider the table on the next page for converting binary coded decimal (BCD) to </a:t>
            </a:r>
            <a:r>
              <a:rPr lang="en-HK" dirty="0" err="1"/>
              <a:t>Gray</a:t>
            </a:r>
            <a:r>
              <a:rPr lang="en-HK" dirty="0"/>
              <a:t> Code. Apply SOP and K-map to obtain the Boolean functions for G0, G1, G2, and G3.</a:t>
            </a:r>
          </a:p>
          <a:p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332DC1-41A1-42DD-B09E-8FDC01A80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75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8347C-20BA-493E-84C7-673F8F9E4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DE30059-35A9-42CD-A285-806AACB7A7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5485" y="230736"/>
            <a:ext cx="6915723" cy="592158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DC3029-F093-4370-A0F2-AD13F7E4E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13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Digital circuits are built from a small number of gates, or even a single type of gates.</a:t>
            </a:r>
          </a:p>
          <a:p>
            <a:r>
              <a:rPr lang="en-US" dirty="0"/>
              <a:t>The gates can be built by two types of CMOS transistors which serve as voltage-driven switches.</a:t>
            </a:r>
          </a:p>
          <a:p>
            <a:r>
              <a:rPr lang="en-US" dirty="0"/>
              <a:t>Sum of </a:t>
            </a:r>
            <a:r>
              <a:rPr lang="en-US"/>
              <a:t>products or </a:t>
            </a:r>
            <a:r>
              <a:rPr lang="en-US" dirty="0"/>
              <a:t>products of sum can be used to obtain Boolean function from a given truth table.</a:t>
            </a:r>
          </a:p>
          <a:p>
            <a:r>
              <a:rPr lang="en-US" dirty="0"/>
              <a:t>K-map can be applied to reduce the number of gates required to implement a truth table.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64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B3A58-686D-4DCA-B3CB-79AEC4E76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39C11-64BF-4312-AC32-0E8AEAE3D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Read B1-B3 in </a:t>
            </a:r>
            <a:r>
              <a:rPr lang="en-US" dirty="0"/>
              <a:t>David Patterson and John Hennessy, Computer Organization and Design, 5th edition, Morgan Kaufmann, 2014.</a:t>
            </a:r>
          </a:p>
          <a:p>
            <a:r>
              <a:rPr lang="en-US" dirty="0"/>
              <a:t>Read 11.1-11.3 in William Stallings, Computer organization and architecture: Designing for performance, 9th edition, Prentice Hall, 2013.</a:t>
            </a:r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3AA930-EB28-44A8-A7EB-500D253F2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14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0326E-0266-4F1E-8996-EEE36E870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4285B-F32C-4B4B-A5B2-46FCBDC81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This set of slides are prepared mainly based on</a:t>
            </a:r>
          </a:p>
          <a:p>
            <a:pPr lvl="1"/>
            <a:r>
              <a:rPr lang="en-HK" dirty="0"/>
              <a:t>The slides prepared by K. </a:t>
            </a:r>
            <a:r>
              <a:rPr lang="en-HK" dirty="0" err="1"/>
              <a:t>Asanovic</a:t>
            </a:r>
            <a:r>
              <a:rPr lang="en-HK" dirty="0"/>
              <a:t> &amp; V. </a:t>
            </a:r>
            <a:r>
              <a:rPr lang="en-HK" dirty="0" err="1"/>
              <a:t>Stojanovic</a:t>
            </a:r>
            <a:r>
              <a:rPr lang="en-HK" dirty="0"/>
              <a:t> for CS61C at UC/Berkeley (</a:t>
            </a:r>
            <a:r>
              <a:rPr lang="en-US" dirty="0">
                <a:hlinkClick r:id="rId2"/>
              </a:rPr>
              <a:t>http://inst.eecs.Berkeley.edu/~cs61c/sp15</a:t>
            </a:r>
            <a:r>
              <a:rPr lang="en-HK" dirty="0"/>
              <a:t>)</a:t>
            </a:r>
          </a:p>
          <a:p>
            <a:pPr lvl="1"/>
            <a:r>
              <a:rPr lang="en-HK" dirty="0" err="1"/>
              <a:t>Prof.</a:t>
            </a:r>
            <a:r>
              <a:rPr lang="en-HK" dirty="0"/>
              <a:t> Qin Lu’s slides from http://www4.comp.polyu.edu.hk/~csluqin/comp2421/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ED5300-E074-4C8A-99E4-4ED602325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37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Synchronous Digital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E838C-8679-49EE-9FB8-605DA0383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03200" indent="-203200" eaLnBrk="0" hangingPunct="0">
              <a:lnSpc>
                <a:spcPct val="120000"/>
              </a:lnSpc>
              <a:spcBef>
                <a:spcPct val="65000"/>
              </a:spcBef>
              <a:buSzPct val="100000"/>
            </a:pPr>
            <a:r>
              <a:rPr lang="en-US" sz="3300" dirty="0"/>
              <a:t>Hardware of a processor, such as the MIPS, is an example of a Synchronous Digital System</a:t>
            </a:r>
          </a:p>
          <a:p>
            <a:pPr marL="203200" indent="-203200" eaLnBrk="0" hangingPunct="0">
              <a:lnSpc>
                <a:spcPct val="120000"/>
              </a:lnSpc>
              <a:spcBef>
                <a:spcPct val="65000"/>
              </a:spcBef>
              <a:buSzPct val="100000"/>
            </a:pPr>
            <a:r>
              <a:rPr lang="en-US" sz="3300" i="1" dirty="0"/>
              <a:t>Synchronous</a:t>
            </a:r>
            <a:r>
              <a:rPr lang="en-US" sz="3300" dirty="0"/>
              <a:t>: All operations coordinated by a central clock (“heartbeat” of the system!)</a:t>
            </a:r>
          </a:p>
          <a:p>
            <a:pPr marL="203200" indent="-203200" eaLnBrk="0" hangingPunct="0">
              <a:lnSpc>
                <a:spcPct val="75000"/>
              </a:lnSpc>
              <a:spcBef>
                <a:spcPct val="65000"/>
              </a:spcBef>
              <a:buSzPct val="100000"/>
            </a:pPr>
            <a:r>
              <a:rPr lang="en-US" sz="3300" dirty="0"/>
              <a:t>Digital:</a:t>
            </a:r>
          </a:p>
          <a:p>
            <a:pPr marL="685800" lvl="1" indent="-190500" eaLnBrk="0" hangingPunct="0">
              <a:lnSpc>
                <a:spcPct val="85000"/>
              </a:lnSpc>
              <a:spcBef>
                <a:spcPct val="40000"/>
              </a:spcBef>
              <a:buSzPct val="100000"/>
              <a:buFontTx/>
              <a:buChar char="•"/>
            </a:pPr>
            <a:r>
              <a:rPr lang="en-US" sz="2800" dirty="0"/>
              <a:t> Represent all values by discrete values</a:t>
            </a:r>
          </a:p>
          <a:p>
            <a:pPr marL="685800" lvl="1" indent="-190500" eaLnBrk="0" hangingPunct="0">
              <a:lnSpc>
                <a:spcPct val="85000"/>
              </a:lnSpc>
              <a:spcBef>
                <a:spcPct val="40000"/>
              </a:spcBef>
              <a:buSzPct val="100000"/>
              <a:buFontTx/>
              <a:buChar char="•"/>
            </a:pPr>
            <a:r>
              <a:rPr lang="en-US" sz="2800" dirty="0"/>
              <a:t> Two binary digits: 1 and 0</a:t>
            </a:r>
          </a:p>
          <a:p>
            <a:pPr marL="685800" lvl="1" indent="-190500" eaLnBrk="0" hangingPunct="0">
              <a:lnSpc>
                <a:spcPct val="85000"/>
              </a:lnSpc>
              <a:spcBef>
                <a:spcPct val="40000"/>
              </a:spcBef>
              <a:buSzPct val="100000"/>
              <a:buFontTx/>
              <a:buChar char="•"/>
            </a:pPr>
            <a:r>
              <a:rPr lang="en-US" sz="2800" dirty="0"/>
              <a:t> Electrical signals are treated as 1’s and 0’s (high/low voltage for 1/0)</a:t>
            </a:r>
            <a:endParaRPr lang="en-H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0CAB2-761D-0442-8E79-01B0481F9092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0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D6101-4AD1-4A87-86B4-1EB0634048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HK" dirty="0"/>
              <a:t>End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49526C-D288-489A-A292-8FF60AF573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43702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F9CAF-C599-469E-81CF-861E06207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Two types of logic circuits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7DB73-B7A6-4A7A-918A-D4186E92F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Combinational</a:t>
            </a:r>
          </a:p>
          <a:p>
            <a:pPr lvl="1"/>
            <a:r>
              <a:rPr lang="en-US" dirty="0"/>
              <a:t>At any point in time, the output of the circuit is related to its current input signals by some Boolean expression (e.g., multiplexer, ROM, adder, </a:t>
            </a:r>
            <a:r>
              <a:rPr lang="en-US" dirty="0" err="1"/>
              <a:t>etc</a:t>
            </a:r>
            <a:r>
              <a:rPr lang="en-US" dirty="0"/>
              <a:t>).</a:t>
            </a:r>
          </a:p>
          <a:p>
            <a:r>
              <a:rPr lang="en-US" dirty="0"/>
              <a:t>Sequential</a:t>
            </a:r>
            <a:endParaRPr lang="en-HK" dirty="0"/>
          </a:p>
          <a:p>
            <a:pPr lvl="1"/>
            <a:r>
              <a:rPr lang="en-HK" dirty="0"/>
              <a:t>Its </a:t>
            </a:r>
            <a:r>
              <a:rPr lang="en-US" dirty="0"/>
              <a:t>output is not only a function of the current input data, but also of previous values of the input signals (e.g., registers, counters and memory).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73A0D4-F9BA-4299-9130-F82ABF527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F63BBD-662F-430F-9C05-3F5A84408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606" y="4199697"/>
            <a:ext cx="7951793" cy="233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9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3"/>
          <p:cNvSpPr>
            <a:spLocks noChangeArrowheads="1"/>
          </p:cNvSpPr>
          <p:nvPr/>
        </p:nvSpPr>
        <p:spPr bwMode="auto">
          <a:xfrm>
            <a:off x="3716338" y="2581275"/>
            <a:ext cx="550862" cy="450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26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>
                <a:solidFill>
                  <a:srgbClr val="000000"/>
                </a:solidFill>
                <a:latin typeface="Tahoma" charset="0"/>
              </a:rPr>
              <a:t>A</a:t>
            </a:r>
          </a:p>
        </p:txBody>
      </p:sp>
      <p:sp>
        <p:nvSpPr>
          <p:cNvPr id="26629" name="Rectangle 34"/>
          <p:cNvSpPr>
            <a:spLocks noChangeArrowheads="1"/>
          </p:cNvSpPr>
          <p:nvPr/>
        </p:nvSpPr>
        <p:spPr bwMode="auto">
          <a:xfrm>
            <a:off x="5316538" y="2581275"/>
            <a:ext cx="550862" cy="450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26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>
                <a:solidFill>
                  <a:srgbClr val="000000"/>
                </a:solidFill>
                <a:latin typeface="Tahoma" charset="0"/>
              </a:rPr>
              <a:t>Z</a:t>
            </a:r>
          </a:p>
        </p:txBody>
      </p:sp>
      <p:sp>
        <p:nvSpPr>
          <p:cNvPr id="26630" name="Line 36"/>
          <p:cNvSpPr>
            <a:spLocks noChangeShapeType="1"/>
          </p:cNvSpPr>
          <p:nvPr/>
        </p:nvSpPr>
        <p:spPr bwMode="auto">
          <a:xfrm>
            <a:off x="3581400" y="2628900"/>
            <a:ext cx="0" cy="381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12" name="Rectangle 13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>
                <a:ea typeface="+mj-ea"/>
                <a:cs typeface="+mj-cs"/>
              </a:rPr>
              <a:t>Switches</a:t>
            </a:r>
          </a:p>
        </p:txBody>
      </p:sp>
      <p:sp>
        <p:nvSpPr>
          <p:cNvPr id="26633" name="Rectangle 13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Implementing a simple circuit (arrow shows action if wire changes to “1” or is </a:t>
            </a:r>
            <a:r>
              <a:rPr lang="en-US" dirty="0">
                <a:solidFill>
                  <a:srgbClr val="FF0000"/>
                </a:solidFill>
              </a:rPr>
              <a:t>asserted</a:t>
            </a:r>
            <a:r>
              <a:rPr lang="en-US" dirty="0"/>
              <a:t>):</a:t>
            </a:r>
          </a:p>
        </p:txBody>
      </p:sp>
      <p:sp>
        <p:nvSpPr>
          <p:cNvPr id="76" name="Slide Number Placeholder 7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4F4F6-8BFC-184D-A8F7-42D997396F71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26634" name="Rectangle 74"/>
          <p:cNvSpPr>
            <a:spLocks noChangeArrowheads="1"/>
          </p:cNvSpPr>
          <p:nvPr/>
        </p:nvSpPr>
        <p:spPr bwMode="auto">
          <a:xfrm>
            <a:off x="4932190" y="5779872"/>
            <a:ext cx="1550424" cy="4257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ts val="2600"/>
              </a:lnSpc>
              <a:spcBef>
                <a:spcPts val="1100"/>
              </a:spcBef>
            </a:pPr>
            <a:r>
              <a:rPr lang="en-US" sz="3600" dirty="0">
                <a:solidFill>
                  <a:srgbClr val="000000"/>
                </a:solidFill>
                <a:latin typeface="Tahoma" charset="0"/>
              </a:rPr>
              <a:t>Z  </a:t>
            </a:r>
            <a:r>
              <a:rPr lang="en-US" sz="3600" dirty="0">
                <a:solidFill>
                  <a:srgbClr val="000000"/>
                </a:solidFill>
                <a:latin typeface="Symbol" charset="2"/>
              </a:rPr>
              <a:t></a:t>
            </a:r>
            <a:r>
              <a:rPr lang="en-US" sz="3600" dirty="0">
                <a:solidFill>
                  <a:srgbClr val="000000"/>
                </a:solidFill>
                <a:latin typeface="Tahoma" charset="0"/>
              </a:rPr>
              <a:t>  A</a:t>
            </a:r>
          </a:p>
        </p:txBody>
      </p:sp>
      <p:sp>
        <p:nvSpPr>
          <p:cNvPr id="26635" name="Line 76"/>
          <p:cNvSpPr>
            <a:spLocks noChangeShapeType="1"/>
          </p:cNvSpPr>
          <p:nvPr/>
        </p:nvSpPr>
        <p:spPr bwMode="auto">
          <a:xfrm>
            <a:off x="3810000" y="323850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6" name="Line 77"/>
          <p:cNvSpPr>
            <a:spLocks noChangeShapeType="1"/>
          </p:cNvSpPr>
          <p:nvPr/>
        </p:nvSpPr>
        <p:spPr bwMode="auto">
          <a:xfrm>
            <a:off x="5410200" y="32385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7" name="Line 78"/>
          <p:cNvSpPr>
            <a:spLocks noChangeShapeType="1"/>
          </p:cNvSpPr>
          <p:nvPr/>
        </p:nvSpPr>
        <p:spPr bwMode="auto">
          <a:xfrm flipH="1">
            <a:off x="4419600" y="36957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8" name="Line 79"/>
          <p:cNvSpPr>
            <a:spLocks noChangeShapeType="1"/>
          </p:cNvSpPr>
          <p:nvPr/>
        </p:nvSpPr>
        <p:spPr bwMode="auto">
          <a:xfrm flipH="1">
            <a:off x="2743200" y="3695700"/>
            <a:ext cx="129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9" name="Line 80"/>
          <p:cNvSpPr>
            <a:spLocks noChangeShapeType="1"/>
          </p:cNvSpPr>
          <p:nvPr/>
        </p:nvSpPr>
        <p:spPr bwMode="auto">
          <a:xfrm flipV="1">
            <a:off x="2743200" y="32385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0" name="Line 81"/>
          <p:cNvSpPr>
            <a:spLocks noChangeShapeType="1"/>
          </p:cNvSpPr>
          <p:nvPr/>
        </p:nvSpPr>
        <p:spPr bwMode="auto">
          <a:xfrm>
            <a:off x="2743200" y="32385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85"/>
          <p:cNvGrpSpPr>
            <a:grpSpLocks/>
          </p:cNvGrpSpPr>
          <p:nvPr/>
        </p:nvGrpSpPr>
        <p:grpSpPr bwMode="auto">
          <a:xfrm>
            <a:off x="4648200" y="2687638"/>
            <a:ext cx="762000" cy="550862"/>
            <a:chOff x="1872" y="1440"/>
            <a:chExt cx="480" cy="347"/>
          </a:xfrm>
        </p:grpSpPr>
        <p:sp>
          <p:nvSpPr>
            <p:cNvPr id="26688" name="Oval 9"/>
            <p:cNvSpPr>
              <a:spLocks noChangeArrowheads="1"/>
            </p:cNvSpPr>
            <p:nvPr/>
          </p:nvSpPr>
          <p:spPr bwMode="auto">
            <a:xfrm>
              <a:off x="2051" y="1515"/>
              <a:ext cx="71" cy="71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26689" name="Oval 11"/>
            <p:cNvSpPr>
              <a:spLocks noChangeArrowheads="1"/>
            </p:cNvSpPr>
            <p:nvPr/>
          </p:nvSpPr>
          <p:spPr bwMode="auto">
            <a:xfrm>
              <a:off x="1968" y="1440"/>
              <a:ext cx="288" cy="28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26690" name="Oval 12"/>
            <p:cNvSpPr>
              <a:spLocks noChangeArrowheads="1"/>
            </p:cNvSpPr>
            <p:nvPr/>
          </p:nvSpPr>
          <p:spPr bwMode="auto">
            <a:xfrm>
              <a:off x="2019" y="1531"/>
              <a:ext cx="71" cy="71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26691" name="Oval 13"/>
            <p:cNvSpPr>
              <a:spLocks noChangeArrowheads="1"/>
            </p:cNvSpPr>
            <p:nvPr/>
          </p:nvSpPr>
          <p:spPr bwMode="auto">
            <a:xfrm>
              <a:off x="2098" y="1523"/>
              <a:ext cx="72" cy="71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26692" name="Oval 14"/>
            <p:cNvSpPr>
              <a:spLocks noChangeArrowheads="1"/>
            </p:cNvSpPr>
            <p:nvPr/>
          </p:nvSpPr>
          <p:spPr bwMode="auto">
            <a:xfrm>
              <a:off x="2130" y="1515"/>
              <a:ext cx="70" cy="71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26693" name="Line 15"/>
            <p:cNvSpPr>
              <a:spLocks noChangeShapeType="1"/>
            </p:cNvSpPr>
            <p:nvPr/>
          </p:nvSpPr>
          <p:spPr bwMode="auto">
            <a:xfrm>
              <a:off x="2027" y="1586"/>
              <a:ext cx="48" cy="1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94" name="Line 16"/>
            <p:cNvSpPr>
              <a:spLocks noChangeShapeType="1"/>
            </p:cNvSpPr>
            <p:nvPr/>
          </p:nvSpPr>
          <p:spPr bwMode="auto">
            <a:xfrm flipH="1">
              <a:off x="2138" y="1578"/>
              <a:ext cx="54" cy="1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95" name="Line 17"/>
            <p:cNvSpPr>
              <a:spLocks noChangeShapeType="1"/>
            </p:cNvSpPr>
            <p:nvPr/>
          </p:nvSpPr>
          <p:spPr bwMode="auto">
            <a:xfrm flipH="1">
              <a:off x="2064" y="1733"/>
              <a:ext cx="15" cy="5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96" name="Line 18"/>
            <p:cNvSpPr>
              <a:spLocks noChangeShapeType="1"/>
            </p:cNvSpPr>
            <p:nvPr/>
          </p:nvSpPr>
          <p:spPr bwMode="auto">
            <a:xfrm>
              <a:off x="2142" y="1724"/>
              <a:ext cx="18" cy="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97" name="Oval 35"/>
            <p:cNvSpPr>
              <a:spLocks noChangeArrowheads="1"/>
            </p:cNvSpPr>
            <p:nvPr/>
          </p:nvSpPr>
          <p:spPr bwMode="auto">
            <a:xfrm>
              <a:off x="2051" y="1507"/>
              <a:ext cx="71" cy="71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26698" name="Line 82"/>
            <p:cNvSpPr>
              <a:spLocks noChangeShapeType="1"/>
            </p:cNvSpPr>
            <p:nvPr/>
          </p:nvSpPr>
          <p:spPr bwMode="auto">
            <a:xfrm>
              <a:off x="2160" y="1787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99" name="Line 83"/>
            <p:cNvSpPr>
              <a:spLocks noChangeShapeType="1"/>
            </p:cNvSpPr>
            <p:nvPr/>
          </p:nvSpPr>
          <p:spPr bwMode="auto">
            <a:xfrm flipH="1">
              <a:off x="1872" y="1787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97"/>
          <p:cNvGrpSpPr>
            <a:grpSpLocks/>
          </p:cNvGrpSpPr>
          <p:nvPr/>
        </p:nvGrpSpPr>
        <p:grpSpPr bwMode="auto">
          <a:xfrm>
            <a:off x="3276600" y="3009900"/>
            <a:ext cx="609600" cy="304800"/>
            <a:chOff x="1104" y="1728"/>
            <a:chExt cx="384" cy="192"/>
          </a:xfrm>
        </p:grpSpPr>
        <p:sp>
          <p:nvSpPr>
            <p:cNvPr id="26685" name="Line 21"/>
            <p:cNvSpPr>
              <a:spLocks noChangeShapeType="1"/>
            </p:cNvSpPr>
            <p:nvPr/>
          </p:nvSpPr>
          <p:spPr bwMode="auto">
            <a:xfrm flipH="1" flipV="1">
              <a:off x="1200" y="1728"/>
              <a:ext cx="240" cy="14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86" name="Oval 86"/>
            <p:cNvSpPr>
              <a:spLocks noChangeArrowheads="1"/>
            </p:cNvSpPr>
            <p:nvPr/>
          </p:nvSpPr>
          <p:spPr bwMode="auto">
            <a:xfrm>
              <a:off x="1392" y="1824"/>
              <a:ext cx="96" cy="96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26687" name="Oval 87"/>
            <p:cNvSpPr>
              <a:spLocks noChangeArrowheads="1"/>
            </p:cNvSpPr>
            <p:nvPr/>
          </p:nvSpPr>
          <p:spPr bwMode="auto">
            <a:xfrm>
              <a:off x="1104" y="1824"/>
              <a:ext cx="96" cy="96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grpSp>
        <p:nvGrpSpPr>
          <p:cNvPr id="4" name="Group 96"/>
          <p:cNvGrpSpPr>
            <a:grpSpLocks/>
          </p:cNvGrpSpPr>
          <p:nvPr/>
        </p:nvGrpSpPr>
        <p:grpSpPr bwMode="auto">
          <a:xfrm>
            <a:off x="4038600" y="3467100"/>
            <a:ext cx="381000" cy="457200"/>
            <a:chOff x="1584" y="2016"/>
            <a:chExt cx="240" cy="288"/>
          </a:xfrm>
        </p:grpSpPr>
        <p:sp>
          <p:nvSpPr>
            <p:cNvPr id="26679" name="Line 88"/>
            <p:cNvSpPr>
              <a:spLocks noChangeShapeType="1"/>
            </p:cNvSpPr>
            <p:nvPr/>
          </p:nvSpPr>
          <p:spPr bwMode="auto">
            <a:xfrm>
              <a:off x="1824" y="201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80" name="Line 89"/>
            <p:cNvSpPr>
              <a:spLocks noChangeShapeType="1"/>
            </p:cNvSpPr>
            <p:nvPr/>
          </p:nvSpPr>
          <p:spPr bwMode="auto">
            <a:xfrm>
              <a:off x="1776" y="2064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81" name="Line 90"/>
            <p:cNvSpPr>
              <a:spLocks noChangeShapeType="1"/>
            </p:cNvSpPr>
            <p:nvPr/>
          </p:nvSpPr>
          <p:spPr bwMode="auto">
            <a:xfrm>
              <a:off x="1728" y="201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82" name="Line 91"/>
            <p:cNvSpPr>
              <a:spLocks noChangeShapeType="1"/>
            </p:cNvSpPr>
            <p:nvPr/>
          </p:nvSpPr>
          <p:spPr bwMode="auto">
            <a:xfrm>
              <a:off x="1680" y="2064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83" name="Line 92"/>
            <p:cNvSpPr>
              <a:spLocks noChangeShapeType="1"/>
            </p:cNvSpPr>
            <p:nvPr/>
          </p:nvSpPr>
          <p:spPr bwMode="auto">
            <a:xfrm>
              <a:off x="1632" y="201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84" name="Line 93"/>
            <p:cNvSpPr>
              <a:spLocks noChangeShapeType="1"/>
            </p:cNvSpPr>
            <p:nvPr/>
          </p:nvSpPr>
          <p:spPr bwMode="auto">
            <a:xfrm>
              <a:off x="1584" y="2064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644" name="Rectangle 98"/>
          <p:cNvSpPr>
            <a:spLocks noChangeArrowheads="1"/>
          </p:cNvSpPr>
          <p:nvPr/>
        </p:nvSpPr>
        <p:spPr bwMode="auto">
          <a:xfrm>
            <a:off x="3716338" y="4387850"/>
            <a:ext cx="550862" cy="450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26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>
                <a:solidFill>
                  <a:srgbClr val="000000"/>
                </a:solidFill>
                <a:latin typeface="Tahoma" charset="0"/>
              </a:rPr>
              <a:t>A</a:t>
            </a:r>
          </a:p>
        </p:txBody>
      </p:sp>
      <p:sp>
        <p:nvSpPr>
          <p:cNvPr id="26645" name="Line 99"/>
          <p:cNvSpPr>
            <a:spLocks noChangeShapeType="1"/>
          </p:cNvSpPr>
          <p:nvPr/>
        </p:nvSpPr>
        <p:spPr bwMode="auto">
          <a:xfrm>
            <a:off x="3581400" y="4435475"/>
            <a:ext cx="0" cy="381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6" name="Line 100"/>
          <p:cNvSpPr>
            <a:spLocks noChangeShapeType="1"/>
          </p:cNvSpPr>
          <p:nvPr/>
        </p:nvSpPr>
        <p:spPr bwMode="auto">
          <a:xfrm>
            <a:off x="3810000" y="491490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7" name="Line 101"/>
          <p:cNvSpPr>
            <a:spLocks noChangeShapeType="1"/>
          </p:cNvSpPr>
          <p:nvPr/>
        </p:nvSpPr>
        <p:spPr bwMode="auto">
          <a:xfrm>
            <a:off x="5410200" y="49149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8" name="Line 102"/>
          <p:cNvSpPr>
            <a:spLocks noChangeShapeType="1"/>
          </p:cNvSpPr>
          <p:nvPr/>
        </p:nvSpPr>
        <p:spPr bwMode="auto">
          <a:xfrm flipH="1">
            <a:off x="4419600" y="53721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9" name="Line 103"/>
          <p:cNvSpPr>
            <a:spLocks noChangeShapeType="1"/>
          </p:cNvSpPr>
          <p:nvPr/>
        </p:nvSpPr>
        <p:spPr bwMode="auto">
          <a:xfrm flipH="1">
            <a:off x="2743200" y="5372100"/>
            <a:ext cx="129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50" name="Line 104"/>
          <p:cNvSpPr>
            <a:spLocks noChangeShapeType="1"/>
          </p:cNvSpPr>
          <p:nvPr/>
        </p:nvSpPr>
        <p:spPr bwMode="auto">
          <a:xfrm flipV="1">
            <a:off x="2743200" y="49149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51" name="Line 105"/>
          <p:cNvSpPr>
            <a:spLocks noChangeShapeType="1"/>
          </p:cNvSpPr>
          <p:nvPr/>
        </p:nvSpPr>
        <p:spPr bwMode="auto">
          <a:xfrm>
            <a:off x="2743200" y="49149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106"/>
          <p:cNvGrpSpPr>
            <a:grpSpLocks/>
          </p:cNvGrpSpPr>
          <p:nvPr/>
        </p:nvGrpSpPr>
        <p:grpSpPr bwMode="auto">
          <a:xfrm>
            <a:off x="4648200" y="4364038"/>
            <a:ext cx="762000" cy="550862"/>
            <a:chOff x="1872" y="1440"/>
            <a:chExt cx="480" cy="347"/>
          </a:xfrm>
          <a:solidFill>
            <a:srgbClr val="FFFF00"/>
          </a:solidFill>
        </p:grpSpPr>
        <p:sp>
          <p:nvSpPr>
            <p:cNvPr id="26667" name="Oval 107"/>
            <p:cNvSpPr>
              <a:spLocks noChangeArrowheads="1"/>
            </p:cNvSpPr>
            <p:nvPr/>
          </p:nvSpPr>
          <p:spPr bwMode="auto">
            <a:xfrm>
              <a:off x="2051" y="1515"/>
              <a:ext cx="71" cy="71"/>
            </a:xfrm>
            <a:prstGeom prst="ellipse">
              <a:avLst/>
            </a:prstGeom>
            <a:grp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26668" name="Oval 108"/>
            <p:cNvSpPr>
              <a:spLocks noChangeArrowheads="1"/>
            </p:cNvSpPr>
            <p:nvPr/>
          </p:nvSpPr>
          <p:spPr bwMode="auto">
            <a:xfrm>
              <a:off x="1968" y="1440"/>
              <a:ext cx="288" cy="288"/>
            </a:xfrm>
            <a:prstGeom prst="ellipse">
              <a:avLst/>
            </a:prstGeom>
            <a:grp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26669" name="Oval 109"/>
            <p:cNvSpPr>
              <a:spLocks noChangeArrowheads="1"/>
            </p:cNvSpPr>
            <p:nvPr/>
          </p:nvSpPr>
          <p:spPr bwMode="auto">
            <a:xfrm>
              <a:off x="2019" y="1531"/>
              <a:ext cx="71" cy="71"/>
            </a:xfrm>
            <a:prstGeom prst="ellipse">
              <a:avLst/>
            </a:prstGeom>
            <a:grp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26670" name="Oval 110"/>
            <p:cNvSpPr>
              <a:spLocks noChangeArrowheads="1"/>
            </p:cNvSpPr>
            <p:nvPr/>
          </p:nvSpPr>
          <p:spPr bwMode="auto">
            <a:xfrm>
              <a:off x="2098" y="1523"/>
              <a:ext cx="72" cy="71"/>
            </a:xfrm>
            <a:prstGeom prst="ellipse">
              <a:avLst/>
            </a:prstGeom>
            <a:grp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26671" name="Oval 111"/>
            <p:cNvSpPr>
              <a:spLocks noChangeArrowheads="1"/>
            </p:cNvSpPr>
            <p:nvPr/>
          </p:nvSpPr>
          <p:spPr bwMode="auto">
            <a:xfrm>
              <a:off x="2130" y="1515"/>
              <a:ext cx="70" cy="71"/>
            </a:xfrm>
            <a:prstGeom prst="ellipse">
              <a:avLst/>
            </a:prstGeom>
            <a:grp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26672" name="Line 112"/>
            <p:cNvSpPr>
              <a:spLocks noChangeShapeType="1"/>
            </p:cNvSpPr>
            <p:nvPr/>
          </p:nvSpPr>
          <p:spPr bwMode="auto">
            <a:xfrm>
              <a:off x="2027" y="1586"/>
              <a:ext cx="48" cy="134"/>
            </a:xfrm>
            <a:prstGeom prst="line">
              <a:avLst/>
            </a:prstGeom>
            <a:grp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73" name="Line 113"/>
            <p:cNvSpPr>
              <a:spLocks noChangeShapeType="1"/>
            </p:cNvSpPr>
            <p:nvPr/>
          </p:nvSpPr>
          <p:spPr bwMode="auto">
            <a:xfrm flipH="1">
              <a:off x="2138" y="1578"/>
              <a:ext cx="54" cy="150"/>
            </a:xfrm>
            <a:prstGeom prst="line">
              <a:avLst/>
            </a:prstGeom>
            <a:grp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74" name="Line 114"/>
            <p:cNvSpPr>
              <a:spLocks noChangeShapeType="1"/>
            </p:cNvSpPr>
            <p:nvPr/>
          </p:nvSpPr>
          <p:spPr bwMode="auto">
            <a:xfrm flipH="1">
              <a:off x="2064" y="1733"/>
              <a:ext cx="15" cy="54"/>
            </a:xfrm>
            <a:prstGeom prst="line">
              <a:avLst/>
            </a:prstGeom>
            <a:grp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75" name="Line 115"/>
            <p:cNvSpPr>
              <a:spLocks noChangeShapeType="1"/>
            </p:cNvSpPr>
            <p:nvPr/>
          </p:nvSpPr>
          <p:spPr bwMode="auto">
            <a:xfrm>
              <a:off x="2142" y="1724"/>
              <a:ext cx="18" cy="63"/>
            </a:xfrm>
            <a:prstGeom prst="line">
              <a:avLst/>
            </a:prstGeom>
            <a:grp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76" name="Oval 116"/>
            <p:cNvSpPr>
              <a:spLocks noChangeArrowheads="1"/>
            </p:cNvSpPr>
            <p:nvPr/>
          </p:nvSpPr>
          <p:spPr bwMode="auto">
            <a:xfrm>
              <a:off x="2051" y="1507"/>
              <a:ext cx="71" cy="71"/>
            </a:xfrm>
            <a:prstGeom prst="ellipse">
              <a:avLst/>
            </a:prstGeom>
            <a:grp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26677" name="Line 117"/>
            <p:cNvSpPr>
              <a:spLocks noChangeShapeType="1"/>
            </p:cNvSpPr>
            <p:nvPr/>
          </p:nvSpPr>
          <p:spPr bwMode="auto">
            <a:xfrm>
              <a:off x="2160" y="1787"/>
              <a:ext cx="192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78" name="Line 118"/>
            <p:cNvSpPr>
              <a:spLocks noChangeShapeType="1"/>
            </p:cNvSpPr>
            <p:nvPr/>
          </p:nvSpPr>
          <p:spPr bwMode="auto">
            <a:xfrm flipH="1">
              <a:off x="1872" y="1787"/>
              <a:ext cx="192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30"/>
          <p:cNvGrpSpPr>
            <a:grpSpLocks/>
          </p:cNvGrpSpPr>
          <p:nvPr/>
        </p:nvGrpSpPr>
        <p:grpSpPr bwMode="auto">
          <a:xfrm>
            <a:off x="3276600" y="4838700"/>
            <a:ext cx="609600" cy="152400"/>
            <a:chOff x="1104" y="3168"/>
            <a:chExt cx="384" cy="96"/>
          </a:xfrm>
        </p:grpSpPr>
        <p:sp>
          <p:nvSpPr>
            <p:cNvPr id="26664" name="Line 120"/>
            <p:cNvSpPr>
              <a:spLocks noChangeShapeType="1"/>
            </p:cNvSpPr>
            <p:nvPr/>
          </p:nvSpPr>
          <p:spPr bwMode="auto">
            <a:xfrm flipH="1" flipV="1">
              <a:off x="1152" y="3216"/>
              <a:ext cx="28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65" name="Oval 121"/>
            <p:cNvSpPr>
              <a:spLocks noChangeArrowheads="1"/>
            </p:cNvSpPr>
            <p:nvPr/>
          </p:nvSpPr>
          <p:spPr bwMode="auto">
            <a:xfrm>
              <a:off x="1392" y="3168"/>
              <a:ext cx="96" cy="96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26666" name="Oval 122"/>
            <p:cNvSpPr>
              <a:spLocks noChangeArrowheads="1"/>
            </p:cNvSpPr>
            <p:nvPr/>
          </p:nvSpPr>
          <p:spPr bwMode="auto">
            <a:xfrm>
              <a:off x="1104" y="3168"/>
              <a:ext cx="96" cy="96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grpSp>
        <p:nvGrpSpPr>
          <p:cNvPr id="7" name="Group 123"/>
          <p:cNvGrpSpPr>
            <a:grpSpLocks/>
          </p:cNvGrpSpPr>
          <p:nvPr/>
        </p:nvGrpSpPr>
        <p:grpSpPr bwMode="auto">
          <a:xfrm>
            <a:off x="4038600" y="5143500"/>
            <a:ext cx="381000" cy="457200"/>
            <a:chOff x="1584" y="2016"/>
            <a:chExt cx="240" cy="288"/>
          </a:xfrm>
        </p:grpSpPr>
        <p:sp>
          <p:nvSpPr>
            <p:cNvPr id="26658" name="Line 124"/>
            <p:cNvSpPr>
              <a:spLocks noChangeShapeType="1"/>
            </p:cNvSpPr>
            <p:nvPr/>
          </p:nvSpPr>
          <p:spPr bwMode="auto">
            <a:xfrm>
              <a:off x="1824" y="201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59" name="Line 125"/>
            <p:cNvSpPr>
              <a:spLocks noChangeShapeType="1"/>
            </p:cNvSpPr>
            <p:nvPr/>
          </p:nvSpPr>
          <p:spPr bwMode="auto">
            <a:xfrm>
              <a:off x="1776" y="2064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60" name="Line 126"/>
            <p:cNvSpPr>
              <a:spLocks noChangeShapeType="1"/>
            </p:cNvSpPr>
            <p:nvPr/>
          </p:nvSpPr>
          <p:spPr bwMode="auto">
            <a:xfrm>
              <a:off x="1728" y="201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61" name="Line 127"/>
            <p:cNvSpPr>
              <a:spLocks noChangeShapeType="1"/>
            </p:cNvSpPr>
            <p:nvPr/>
          </p:nvSpPr>
          <p:spPr bwMode="auto">
            <a:xfrm>
              <a:off x="1680" y="2064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62" name="Line 128"/>
            <p:cNvSpPr>
              <a:spLocks noChangeShapeType="1"/>
            </p:cNvSpPr>
            <p:nvPr/>
          </p:nvSpPr>
          <p:spPr bwMode="auto">
            <a:xfrm>
              <a:off x="1632" y="201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63" name="Line 129"/>
            <p:cNvSpPr>
              <a:spLocks noChangeShapeType="1"/>
            </p:cNvSpPr>
            <p:nvPr/>
          </p:nvSpPr>
          <p:spPr bwMode="auto">
            <a:xfrm>
              <a:off x="1584" y="2064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655" name="Rectangle 131"/>
          <p:cNvSpPr>
            <a:spLocks noChangeArrowheads="1"/>
          </p:cNvSpPr>
          <p:nvPr/>
        </p:nvSpPr>
        <p:spPr bwMode="auto">
          <a:xfrm>
            <a:off x="5334001" y="4229100"/>
            <a:ext cx="550863" cy="450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26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>
                <a:solidFill>
                  <a:srgbClr val="000000"/>
                </a:solidFill>
                <a:latin typeface="Tahoma" charset="0"/>
              </a:rPr>
              <a:t>Z</a:t>
            </a:r>
          </a:p>
        </p:txBody>
      </p:sp>
      <p:sp>
        <p:nvSpPr>
          <p:cNvPr id="26627" name="Rectangle 32"/>
          <p:cNvSpPr>
            <a:spLocks noChangeArrowheads="1"/>
          </p:cNvSpPr>
          <p:nvPr/>
        </p:nvSpPr>
        <p:spPr bwMode="auto">
          <a:xfrm>
            <a:off x="6029633" y="4762300"/>
            <a:ext cx="4070350" cy="1028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2600"/>
              </a:lnSpc>
              <a:spcBef>
                <a:spcPts val="1100"/>
              </a:spcBef>
              <a:tabLst>
                <a:tab pos="457200" algn="l"/>
                <a:tab pos="914400" algn="l"/>
                <a:tab pos="1371600" algn="l"/>
              </a:tabLst>
            </a:pPr>
            <a:r>
              <a:rPr lang="en-US" sz="2400" dirty="0">
                <a:solidFill>
                  <a:srgbClr val="FF0000"/>
                </a:solidFill>
              </a:rPr>
              <a:t>Close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switch (if A is “1” or asserted)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and turn on light bulb (Z)</a:t>
            </a:r>
            <a:br>
              <a:rPr lang="en-US" sz="2400" dirty="0">
                <a:solidFill>
                  <a:srgbClr val="000000"/>
                </a:solidFill>
              </a:rPr>
            </a:b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6631" name="Rectangle 60"/>
          <p:cNvSpPr>
            <a:spLocks noChangeArrowheads="1"/>
          </p:cNvSpPr>
          <p:nvPr/>
        </p:nvSpPr>
        <p:spPr bwMode="auto">
          <a:xfrm>
            <a:off x="6023917" y="3015220"/>
            <a:ext cx="4070350" cy="1027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2600"/>
              </a:lnSpc>
              <a:spcBef>
                <a:spcPts val="1100"/>
              </a:spcBef>
              <a:tabLst>
                <a:tab pos="457200" algn="l"/>
                <a:tab pos="914400" algn="l"/>
                <a:tab pos="1371600" algn="l"/>
              </a:tabLst>
            </a:pPr>
            <a:r>
              <a:rPr lang="en-US" sz="2400" dirty="0">
                <a:solidFill>
                  <a:srgbClr val="FF0000"/>
                </a:solidFill>
              </a:rPr>
              <a:t>Open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switch (if A is “0” or 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 err="1">
                <a:solidFill>
                  <a:srgbClr val="000000"/>
                </a:solidFill>
              </a:rPr>
              <a:t>unasserted</a:t>
            </a:r>
            <a:r>
              <a:rPr lang="en-US" sz="2400" dirty="0">
                <a:solidFill>
                  <a:srgbClr val="000000"/>
                </a:solidFill>
              </a:rPr>
              <a:t>) and turn off light 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bulb (Z)</a:t>
            </a:r>
          </a:p>
        </p:txBody>
      </p:sp>
    </p:spTree>
    <p:extLst>
      <p:ext uri="{BB962C8B-B14F-4D97-AF65-F5344CB8AC3E}">
        <p14:creationId xmlns:p14="http://schemas.microsoft.com/office/powerpoint/2010/main" val="335988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9"/>
          <p:cNvSpPr>
            <a:spLocks noChangeArrowheads="1"/>
          </p:cNvSpPr>
          <p:nvPr/>
        </p:nvSpPr>
        <p:spPr bwMode="auto">
          <a:xfrm>
            <a:off x="1602260" y="2711450"/>
            <a:ext cx="901700" cy="452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26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2400" dirty="0">
                <a:solidFill>
                  <a:srgbClr val="000000"/>
                </a:solidFill>
                <a:latin typeface="Tahoma" charset="0"/>
              </a:rPr>
              <a:t>AND</a:t>
            </a:r>
          </a:p>
        </p:txBody>
      </p:sp>
      <p:sp>
        <p:nvSpPr>
          <p:cNvPr id="28676" name="Rectangle 10"/>
          <p:cNvSpPr>
            <a:spLocks noChangeArrowheads="1"/>
          </p:cNvSpPr>
          <p:nvPr/>
        </p:nvSpPr>
        <p:spPr bwMode="auto">
          <a:xfrm>
            <a:off x="1653060" y="4567239"/>
            <a:ext cx="750888" cy="452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26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2400" dirty="0">
                <a:solidFill>
                  <a:srgbClr val="000000"/>
                </a:solidFill>
                <a:latin typeface="Tahoma" charset="0"/>
              </a:rPr>
              <a:t>OR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321398" y="3006726"/>
            <a:ext cx="2017712" cy="219075"/>
            <a:chOff x="2316" y="1492"/>
            <a:chExt cx="1288" cy="140"/>
          </a:xfrm>
        </p:grpSpPr>
        <p:sp>
          <p:nvSpPr>
            <p:cNvPr id="28710" name="Line 11"/>
            <p:cNvSpPr>
              <a:spLocks noChangeShapeType="1"/>
            </p:cNvSpPr>
            <p:nvPr/>
          </p:nvSpPr>
          <p:spPr bwMode="auto">
            <a:xfrm>
              <a:off x="2316" y="1632"/>
              <a:ext cx="2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8711" name="Line 12"/>
            <p:cNvSpPr>
              <a:spLocks noChangeShapeType="1"/>
            </p:cNvSpPr>
            <p:nvPr/>
          </p:nvSpPr>
          <p:spPr bwMode="auto">
            <a:xfrm>
              <a:off x="2604" y="1492"/>
              <a:ext cx="208" cy="1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8712" name="Line 13"/>
            <p:cNvSpPr>
              <a:spLocks noChangeShapeType="1"/>
            </p:cNvSpPr>
            <p:nvPr/>
          </p:nvSpPr>
          <p:spPr bwMode="auto">
            <a:xfrm>
              <a:off x="2820" y="1632"/>
              <a:ext cx="2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8713" name="Line 14"/>
            <p:cNvSpPr>
              <a:spLocks noChangeShapeType="1"/>
            </p:cNvSpPr>
            <p:nvPr/>
          </p:nvSpPr>
          <p:spPr bwMode="auto">
            <a:xfrm>
              <a:off x="3108" y="1492"/>
              <a:ext cx="208" cy="1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8714" name="Line 15"/>
            <p:cNvSpPr>
              <a:spLocks noChangeShapeType="1"/>
            </p:cNvSpPr>
            <p:nvPr/>
          </p:nvSpPr>
          <p:spPr bwMode="auto">
            <a:xfrm>
              <a:off x="3324" y="1632"/>
              <a:ext cx="2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  <p:sp>
        <p:nvSpPr>
          <p:cNvPr id="28678" name="Line 17"/>
          <p:cNvSpPr>
            <a:spLocks noChangeShapeType="1"/>
          </p:cNvSpPr>
          <p:nvPr/>
        </p:nvSpPr>
        <p:spPr bwMode="auto">
          <a:xfrm>
            <a:off x="2446810" y="5068888"/>
            <a:ext cx="5524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28679" name="Line 18"/>
          <p:cNvSpPr>
            <a:spLocks noChangeShapeType="1"/>
          </p:cNvSpPr>
          <p:nvPr/>
        </p:nvSpPr>
        <p:spPr bwMode="auto">
          <a:xfrm>
            <a:off x="3005610" y="4849813"/>
            <a:ext cx="0" cy="4381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28680" name="Line 19"/>
          <p:cNvSpPr>
            <a:spLocks noChangeShapeType="1"/>
          </p:cNvSpPr>
          <p:nvPr/>
        </p:nvSpPr>
        <p:spPr bwMode="auto">
          <a:xfrm>
            <a:off x="3011960" y="5295900"/>
            <a:ext cx="2111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28681" name="Line 20"/>
          <p:cNvSpPr>
            <a:spLocks noChangeShapeType="1"/>
          </p:cNvSpPr>
          <p:nvPr/>
        </p:nvSpPr>
        <p:spPr bwMode="auto">
          <a:xfrm>
            <a:off x="3235799" y="5300663"/>
            <a:ext cx="325437" cy="2143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28682" name="Line 21"/>
          <p:cNvSpPr>
            <a:spLocks noChangeShapeType="1"/>
          </p:cNvSpPr>
          <p:nvPr/>
        </p:nvSpPr>
        <p:spPr bwMode="auto">
          <a:xfrm>
            <a:off x="3573936" y="5295900"/>
            <a:ext cx="2143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28683" name="Line 22"/>
          <p:cNvSpPr>
            <a:spLocks noChangeShapeType="1"/>
          </p:cNvSpPr>
          <p:nvPr/>
        </p:nvSpPr>
        <p:spPr bwMode="auto">
          <a:xfrm flipV="1">
            <a:off x="3794598" y="4837113"/>
            <a:ext cx="0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28684" name="Line 23"/>
          <p:cNvSpPr>
            <a:spLocks noChangeShapeType="1"/>
          </p:cNvSpPr>
          <p:nvPr/>
        </p:nvSpPr>
        <p:spPr bwMode="auto">
          <a:xfrm flipH="1">
            <a:off x="3561236" y="4843463"/>
            <a:ext cx="2397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28685" name="Line 24"/>
          <p:cNvSpPr>
            <a:spLocks noChangeShapeType="1"/>
          </p:cNvSpPr>
          <p:nvPr/>
        </p:nvSpPr>
        <p:spPr bwMode="auto">
          <a:xfrm flipH="1" flipV="1">
            <a:off x="3223099" y="4611689"/>
            <a:ext cx="350837" cy="2381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28686" name="Line 25"/>
          <p:cNvSpPr>
            <a:spLocks noChangeShapeType="1"/>
          </p:cNvSpPr>
          <p:nvPr/>
        </p:nvSpPr>
        <p:spPr bwMode="auto">
          <a:xfrm flipH="1">
            <a:off x="2999260" y="4843463"/>
            <a:ext cx="2365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28687" name="Line 26"/>
          <p:cNvSpPr>
            <a:spLocks noChangeShapeType="1"/>
          </p:cNvSpPr>
          <p:nvPr/>
        </p:nvSpPr>
        <p:spPr bwMode="auto">
          <a:xfrm>
            <a:off x="3800948" y="5068888"/>
            <a:ext cx="4381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28688" name="Line 27"/>
          <p:cNvSpPr>
            <a:spLocks noChangeShapeType="1"/>
          </p:cNvSpPr>
          <p:nvPr/>
        </p:nvSpPr>
        <p:spPr bwMode="auto">
          <a:xfrm>
            <a:off x="2916710" y="2743201"/>
            <a:ext cx="0" cy="327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28689" name="Line 28"/>
          <p:cNvSpPr>
            <a:spLocks noChangeShapeType="1"/>
          </p:cNvSpPr>
          <p:nvPr/>
        </p:nvSpPr>
        <p:spPr bwMode="auto">
          <a:xfrm>
            <a:off x="3705698" y="2743201"/>
            <a:ext cx="0" cy="327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28690" name="Line 29"/>
          <p:cNvSpPr>
            <a:spLocks noChangeShapeType="1"/>
          </p:cNvSpPr>
          <p:nvPr/>
        </p:nvSpPr>
        <p:spPr bwMode="auto">
          <a:xfrm>
            <a:off x="3380260" y="4360864"/>
            <a:ext cx="0" cy="3254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28691" name="Line 30"/>
          <p:cNvSpPr>
            <a:spLocks noChangeShapeType="1"/>
          </p:cNvSpPr>
          <p:nvPr/>
        </p:nvSpPr>
        <p:spPr bwMode="auto">
          <a:xfrm>
            <a:off x="3380260" y="5489575"/>
            <a:ext cx="0" cy="3254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28692" name="Oval 31"/>
          <p:cNvSpPr>
            <a:spLocks noChangeArrowheads="1"/>
          </p:cNvSpPr>
          <p:nvPr/>
        </p:nvSpPr>
        <p:spPr bwMode="auto">
          <a:xfrm>
            <a:off x="2723036" y="3181350"/>
            <a:ext cx="112713" cy="1143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 dirty="0">
              <a:latin typeface="Calibri" charset="0"/>
            </a:endParaRPr>
          </a:p>
        </p:txBody>
      </p:sp>
      <p:sp>
        <p:nvSpPr>
          <p:cNvPr id="28693" name="Oval 32"/>
          <p:cNvSpPr>
            <a:spLocks noChangeArrowheads="1"/>
          </p:cNvSpPr>
          <p:nvPr/>
        </p:nvSpPr>
        <p:spPr bwMode="auto">
          <a:xfrm>
            <a:off x="3046885" y="3181350"/>
            <a:ext cx="114300" cy="1143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 dirty="0">
              <a:latin typeface="Calibri" charset="0"/>
            </a:endParaRPr>
          </a:p>
        </p:txBody>
      </p:sp>
      <p:sp>
        <p:nvSpPr>
          <p:cNvPr id="28694" name="Oval 33"/>
          <p:cNvSpPr>
            <a:spLocks noChangeArrowheads="1"/>
          </p:cNvSpPr>
          <p:nvPr/>
        </p:nvSpPr>
        <p:spPr bwMode="auto">
          <a:xfrm>
            <a:off x="3510435" y="3181350"/>
            <a:ext cx="114300" cy="1143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 dirty="0">
              <a:latin typeface="Calibri" charset="0"/>
            </a:endParaRPr>
          </a:p>
        </p:txBody>
      </p:sp>
      <p:sp>
        <p:nvSpPr>
          <p:cNvPr id="28695" name="Oval 34"/>
          <p:cNvSpPr>
            <a:spLocks noChangeArrowheads="1"/>
          </p:cNvSpPr>
          <p:nvPr/>
        </p:nvSpPr>
        <p:spPr bwMode="auto">
          <a:xfrm>
            <a:off x="3837460" y="3181350"/>
            <a:ext cx="114300" cy="1143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 dirty="0">
              <a:latin typeface="Calibri" charset="0"/>
            </a:endParaRPr>
          </a:p>
        </p:txBody>
      </p:sp>
      <p:sp>
        <p:nvSpPr>
          <p:cNvPr id="28696" name="Oval 35"/>
          <p:cNvSpPr>
            <a:spLocks noChangeArrowheads="1"/>
          </p:cNvSpPr>
          <p:nvPr/>
        </p:nvSpPr>
        <p:spPr bwMode="auto">
          <a:xfrm>
            <a:off x="3186586" y="4800601"/>
            <a:ext cx="112713" cy="111125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 dirty="0">
              <a:latin typeface="Calibri" charset="0"/>
            </a:endParaRPr>
          </a:p>
        </p:txBody>
      </p:sp>
      <p:sp>
        <p:nvSpPr>
          <p:cNvPr id="28697" name="Oval 36"/>
          <p:cNvSpPr>
            <a:spLocks noChangeArrowheads="1"/>
          </p:cNvSpPr>
          <p:nvPr/>
        </p:nvSpPr>
        <p:spPr bwMode="auto">
          <a:xfrm>
            <a:off x="3186586" y="5251451"/>
            <a:ext cx="112713" cy="112713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 dirty="0">
              <a:latin typeface="Calibri" charset="0"/>
            </a:endParaRPr>
          </a:p>
        </p:txBody>
      </p:sp>
      <p:sp>
        <p:nvSpPr>
          <p:cNvPr id="28698" name="Oval 37"/>
          <p:cNvSpPr>
            <a:spLocks noChangeArrowheads="1"/>
          </p:cNvSpPr>
          <p:nvPr/>
        </p:nvSpPr>
        <p:spPr bwMode="auto">
          <a:xfrm>
            <a:off x="3510435" y="5238751"/>
            <a:ext cx="114300" cy="112713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 dirty="0">
              <a:latin typeface="Calibri" charset="0"/>
            </a:endParaRPr>
          </a:p>
        </p:txBody>
      </p:sp>
      <p:sp>
        <p:nvSpPr>
          <p:cNvPr id="28699" name="Oval 38"/>
          <p:cNvSpPr>
            <a:spLocks noChangeArrowheads="1"/>
          </p:cNvSpPr>
          <p:nvPr/>
        </p:nvSpPr>
        <p:spPr bwMode="auto">
          <a:xfrm>
            <a:off x="3510435" y="4800601"/>
            <a:ext cx="114300" cy="111125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 dirty="0">
              <a:latin typeface="Calibri" charset="0"/>
            </a:endParaRPr>
          </a:p>
        </p:txBody>
      </p:sp>
      <p:sp>
        <p:nvSpPr>
          <p:cNvPr id="28700" name="Rectangle 39"/>
          <p:cNvSpPr>
            <a:spLocks noChangeArrowheads="1"/>
          </p:cNvSpPr>
          <p:nvPr/>
        </p:nvSpPr>
        <p:spPr bwMode="auto">
          <a:xfrm>
            <a:off x="4996336" y="2838451"/>
            <a:ext cx="1577975" cy="588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2600"/>
              </a:lnSpc>
              <a:spcBef>
                <a:spcPts val="1100"/>
              </a:spcBef>
              <a:tabLst>
                <a:tab pos="457200" algn="l"/>
                <a:tab pos="914400" algn="l"/>
                <a:tab pos="1371600" algn="l"/>
              </a:tabLst>
            </a:pPr>
            <a:r>
              <a:rPr lang="en-US" sz="2400" dirty="0">
                <a:solidFill>
                  <a:srgbClr val="000000"/>
                </a:solidFill>
                <a:latin typeface="Tahoma" charset="0"/>
              </a:rPr>
              <a:t>Z </a:t>
            </a:r>
            <a:r>
              <a:rPr lang="en-US" sz="2400" dirty="0">
                <a:solidFill>
                  <a:srgbClr val="000000"/>
                </a:solidFill>
                <a:latin typeface="Symbol" charset="2"/>
              </a:rPr>
              <a:t></a:t>
            </a:r>
            <a:r>
              <a:rPr lang="en-US" sz="2400" dirty="0">
                <a:solidFill>
                  <a:srgbClr val="000000"/>
                </a:solidFill>
                <a:latin typeface="Tahoma" charset="0"/>
              </a:rPr>
              <a:t>  A </a:t>
            </a:r>
            <a:r>
              <a:rPr lang="en-US" sz="2400" u="sng" dirty="0">
                <a:solidFill>
                  <a:srgbClr val="000000"/>
                </a:solidFill>
                <a:latin typeface="Tahoma" charset="0"/>
              </a:rPr>
              <a:t>and</a:t>
            </a:r>
            <a:r>
              <a:rPr lang="en-US" sz="2400" dirty="0">
                <a:solidFill>
                  <a:srgbClr val="000000"/>
                </a:solidFill>
                <a:latin typeface="Tahoma" charset="0"/>
              </a:rPr>
              <a:t> B</a:t>
            </a:r>
          </a:p>
        </p:txBody>
      </p:sp>
      <p:sp>
        <p:nvSpPr>
          <p:cNvPr id="28701" name="Rectangle 40"/>
          <p:cNvSpPr>
            <a:spLocks noChangeArrowheads="1"/>
          </p:cNvSpPr>
          <p:nvPr/>
        </p:nvSpPr>
        <p:spPr bwMode="auto">
          <a:xfrm>
            <a:off x="5020148" y="4743451"/>
            <a:ext cx="1454150" cy="588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2600"/>
              </a:lnSpc>
              <a:spcBef>
                <a:spcPts val="1100"/>
              </a:spcBef>
              <a:tabLst>
                <a:tab pos="457200" algn="l"/>
                <a:tab pos="914400" algn="l"/>
                <a:tab pos="1371600" algn="l"/>
              </a:tabLst>
            </a:pPr>
            <a:r>
              <a:rPr lang="en-US" sz="2400" dirty="0">
                <a:solidFill>
                  <a:srgbClr val="000000"/>
                </a:solidFill>
                <a:latin typeface="Tahoma" charset="0"/>
              </a:rPr>
              <a:t>Z </a:t>
            </a:r>
            <a:r>
              <a:rPr lang="en-US" sz="2400" dirty="0">
                <a:solidFill>
                  <a:srgbClr val="000000"/>
                </a:solidFill>
                <a:latin typeface="Symbol" charset="2"/>
              </a:rPr>
              <a:t></a:t>
            </a:r>
            <a:r>
              <a:rPr lang="en-US" sz="2400" dirty="0">
                <a:solidFill>
                  <a:srgbClr val="000000"/>
                </a:solidFill>
                <a:latin typeface="Tahoma" charset="0"/>
              </a:rPr>
              <a:t>  A </a:t>
            </a:r>
            <a:r>
              <a:rPr lang="en-US" sz="2400" u="sng" dirty="0">
                <a:solidFill>
                  <a:srgbClr val="000000"/>
                </a:solidFill>
                <a:latin typeface="Tahoma" charset="0"/>
              </a:rPr>
              <a:t>or</a:t>
            </a:r>
            <a:r>
              <a:rPr lang="en-US" sz="2400" dirty="0">
                <a:solidFill>
                  <a:srgbClr val="000000"/>
                </a:solidFill>
                <a:latin typeface="Tahoma" charset="0"/>
              </a:rPr>
              <a:t> B </a:t>
            </a:r>
          </a:p>
        </p:txBody>
      </p:sp>
      <p:sp>
        <p:nvSpPr>
          <p:cNvPr id="28702" name="Rectangle 41"/>
          <p:cNvSpPr>
            <a:spLocks noChangeArrowheads="1"/>
          </p:cNvSpPr>
          <p:nvPr/>
        </p:nvSpPr>
        <p:spPr bwMode="auto">
          <a:xfrm>
            <a:off x="2954811" y="2549525"/>
            <a:ext cx="549275" cy="450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26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2400" dirty="0">
                <a:solidFill>
                  <a:srgbClr val="000000"/>
                </a:solidFill>
                <a:latin typeface="Tahoma" charset="0"/>
              </a:rPr>
              <a:t>A</a:t>
            </a:r>
          </a:p>
        </p:txBody>
      </p:sp>
      <p:sp>
        <p:nvSpPr>
          <p:cNvPr id="28703" name="Rectangle 42"/>
          <p:cNvSpPr>
            <a:spLocks noChangeArrowheads="1"/>
          </p:cNvSpPr>
          <p:nvPr/>
        </p:nvSpPr>
        <p:spPr bwMode="auto">
          <a:xfrm>
            <a:off x="3743798" y="2524125"/>
            <a:ext cx="550862" cy="452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26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2400" dirty="0">
                <a:solidFill>
                  <a:srgbClr val="000000"/>
                </a:solidFill>
                <a:latin typeface="Tahoma" charset="0"/>
              </a:rPr>
              <a:t>B</a:t>
            </a:r>
          </a:p>
        </p:txBody>
      </p:sp>
      <p:sp>
        <p:nvSpPr>
          <p:cNvPr id="28704" name="Rectangle 43"/>
          <p:cNvSpPr>
            <a:spLocks noChangeArrowheads="1"/>
          </p:cNvSpPr>
          <p:nvPr/>
        </p:nvSpPr>
        <p:spPr bwMode="auto">
          <a:xfrm>
            <a:off x="3431061" y="4116388"/>
            <a:ext cx="549275" cy="450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26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2400" dirty="0">
                <a:solidFill>
                  <a:srgbClr val="000000"/>
                </a:solidFill>
                <a:latin typeface="Tahoma" charset="0"/>
              </a:rPr>
              <a:t>A</a:t>
            </a:r>
          </a:p>
        </p:txBody>
      </p:sp>
      <p:sp>
        <p:nvSpPr>
          <p:cNvPr id="28705" name="Rectangle 44"/>
          <p:cNvSpPr>
            <a:spLocks noChangeArrowheads="1"/>
          </p:cNvSpPr>
          <p:nvPr/>
        </p:nvSpPr>
        <p:spPr bwMode="auto">
          <a:xfrm>
            <a:off x="3104036" y="5683250"/>
            <a:ext cx="550863" cy="450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26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2400" dirty="0">
                <a:solidFill>
                  <a:srgbClr val="000000"/>
                </a:solidFill>
                <a:latin typeface="Tahoma" charset="0"/>
              </a:rPr>
              <a:t>B</a:t>
            </a:r>
          </a:p>
        </p:txBody>
      </p:sp>
      <p:sp>
        <p:nvSpPr>
          <p:cNvPr id="28706" name="Rectangle 4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Switches (cont’d)</a:t>
            </a:r>
          </a:p>
        </p:txBody>
      </p:sp>
      <p:sp>
        <p:nvSpPr>
          <p:cNvPr id="28707" name="Rectangle 50"/>
          <p:cNvSpPr>
            <a:spLocks noGrp="1" noChangeArrowheads="1"/>
          </p:cNvSpPr>
          <p:nvPr>
            <p:ph type="body" idx="1"/>
          </p:nvPr>
        </p:nvSpPr>
        <p:spPr>
          <a:xfrm>
            <a:off x="294968" y="1644445"/>
            <a:ext cx="11656240" cy="4527755"/>
          </a:xfrm>
        </p:spPr>
        <p:txBody>
          <a:bodyPr/>
          <a:lstStyle/>
          <a:p>
            <a:pPr eaLnBrk="1" hangingPunct="1"/>
            <a:r>
              <a:rPr lang="en-US" dirty="0"/>
              <a:t>Compose switches into more complex ones (Boolean functions):</a:t>
            </a:r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B1CDA-2B76-D645-9CDF-26EA6863596B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5" name="Line 17">
            <a:extLst>
              <a:ext uri="{FF2B5EF4-FFF2-40B4-BE49-F238E27FC236}">
                <a16:creationId xmlns:a16="http://schemas.microsoft.com/office/drawing/2014/main" id="{588FB639-0EE7-43A0-AD72-D629C2EE3EE8}"/>
              </a:ext>
            </a:extLst>
          </p:cNvPr>
          <p:cNvSpPr>
            <a:spLocks noChangeShapeType="1"/>
          </p:cNvSpPr>
          <p:nvPr/>
        </p:nvSpPr>
        <p:spPr bwMode="auto">
          <a:xfrm>
            <a:off x="7998604" y="3328589"/>
            <a:ext cx="42050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" name="Line 19">
            <a:extLst>
              <a:ext uri="{FF2B5EF4-FFF2-40B4-BE49-F238E27FC236}">
                <a16:creationId xmlns:a16="http://schemas.microsoft.com/office/drawing/2014/main" id="{C2473488-20CB-4724-B466-6BF38F04544E}"/>
              </a:ext>
            </a:extLst>
          </p:cNvPr>
          <p:cNvSpPr>
            <a:spLocks noChangeShapeType="1"/>
          </p:cNvSpPr>
          <p:nvPr/>
        </p:nvSpPr>
        <p:spPr bwMode="auto">
          <a:xfrm>
            <a:off x="9344221" y="3009043"/>
            <a:ext cx="42050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7" name="Line 23">
            <a:extLst>
              <a:ext uri="{FF2B5EF4-FFF2-40B4-BE49-F238E27FC236}">
                <a16:creationId xmlns:a16="http://schemas.microsoft.com/office/drawing/2014/main" id="{8BEA64DC-D027-49B2-98B0-8EEB1E762962}"/>
              </a:ext>
            </a:extLst>
          </p:cNvPr>
          <p:cNvSpPr>
            <a:spLocks noChangeShapeType="1"/>
          </p:cNvSpPr>
          <p:nvPr/>
        </p:nvSpPr>
        <p:spPr bwMode="auto">
          <a:xfrm>
            <a:off x="7998604" y="2758294"/>
            <a:ext cx="42050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8" name="AutoShape 30">
            <a:extLst>
              <a:ext uri="{FF2B5EF4-FFF2-40B4-BE49-F238E27FC236}">
                <a16:creationId xmlns:a16="http://schemas.microsoft.com/office/drawing/2014/main" id="{EEF070FC-C04B-4E1F-AF61-A8EE2E970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8636" y="2549525"/>
            <a:ext cx="925112" cy="946248"/>
          </a:xfrm>
          <a:prstGeom prst="flowChartDelay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C404A15-D497-4549-BA60-6A1D8E1BCF3B}"/>
              </a:ext>
            </a:extLst>
          </p:cNvPr>
          <p:cNvSpPr txBox="1"/>
          <p:nvPr/>
        </p:nvSpPr>
        <p:spPr>
          <a:xfrm>
            <a:off x="7618079" y="2549525"/>
            <a:ext cx="364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F1A04AE-CA36-49C7-AB55-D5A4EAD2C7BE}"/>
              </a:ext>
            </a:extLst>
          </p:cNvPr>
          <p:cNvSpPr txBox="1"/>
          <p:nvPr/>
        </p:nvSpPr>
        <p:spPr>
          <a:xfrm>
            <a:off x="7637640" y="3126228"/>
            <a:ext cx="424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DC7E199-2225-42D7-86F5-F132B5B4DCF5}"/>
              </a:ext>
            </a:extLst>
          </p:cNvPr>
          <p:cNvSpPr txBox="1"/>
          <p:nvPr/>
        </p:nvSpPr>
        <p:spPr>
          <a:xfrm>
            <a:off x="8522268" y="2847944"/>
            <a:ext cx="736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AND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25F583F-2C88-4EAC-BB9E-6A06D7F35678}"/>
              </a:ext>
            </a:extLst>
          </p:cNvPr>
          <p:cNvSpPr txBox="1"/>
          <p:nvPr/>
        </p:nvSpPr>
        <p:spPr>
          <a:xfrm>
            <a:off x="9811865" y="2801590"/>
            <a:ext cx="424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</a:t>
            </a:r>
          </a:p>
        </p:txBody>
      </p:sp>
      <p:sp>
        <p:nvSpPr>
          <p:cNvPr id="64" name="AutoShape 15">
            <a:extLst>
              <a:ext uri="{FF2B5EF4-FFF2-40B4-BE49-F238E27FC236}">
                <a16:creationId xmlns:a16="http://schemas.microsoft.com/office/drawing/2014/main" id="{B6388AAB-534B-4C56-AB06-59A547C9AE8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356256" y="4406968"/>
            <a:ext cx="995645" cy="831783"/>
          </a:xfrm>
          <a:prstGeom prst="moon">
            <a:avLst>
              <a:gd name="adj" fmla="val 78771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7B74684-7DD3-499D-A30E-73D2DD18FA52}"/>
              </a:ext>
            </a:extLst>
          </p:cNvPr>
          <p:cNvSpPr txBox="1"/>
          <p:nvPr/>
        </p:nvSpPr>
        <p:spPr>
          <a:xfrm>
            <a:off x="8601049" y="4592827"/>
            <a:ext cx="545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OR</a:t>
            </a:r>
          </a:p>
        </p:txBody>
      </p:sp>
      <p:sp>
        <p:nvSpPr>
          <p:cNvPr id="67" name="Line 17">
            <a:extLst>
              <a:ext uri="{FF2B5EF4-FFF2-40B4-BE49-F238E27FC236}">
                <a16:creationId xmlns:a16="http://schemas.microsoft.com/office/drawing/2014/main" id="{1803BAAA-3C71-43C6-9EB2-57456FDA46E6}"/>
              </a:ext>
            </a:extLst>
          </p:cNvPr>
          <p:cNvSpPr>
            <a:spLocks noChangeShapeType="1"/>
          </p:cNvSpPr>
          <p:nvPr/>
        </p:nvSpPr>
        <p:spPr bwMode="auto">
          <a:xfrm>
            <a:off x="8039236" y="5110906"/>
            <a:ext cx="42050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8" name="Line 19">
            <a:extLst>
              <a:ext uri="{FF2B5EF4-FFF2-40B4-BE49-F238E27FC236}">
                <a16:creationId xmlns:a16="http://schemas.microsoft.com/office/drawing/2014/main" id="{4924B0FD-D458-484C-975A-A26740BE42D6}"/>
              </a:ext>
            </a:extLst>
          </p:cNvPr>
          <p:cNvSpPr>
            <a:spLocks noChangeShapeType="1"/>
          </p:cNvSpPr>
          <p:nvPr/>
        </p:nvSpPr>
        <p:spPr bwMode="auto">
          <a:xfrm>
            <a:off x="9368377" y="4791360"/>
            <a:ext cx="42050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9" name="Line 23">
            <a:extLst>
              <a:ext uri="{FF2B5EF4-FFF2-40B4-BE49-F238E27FC236}">
                <a16:creationId xmlns:a16="http://schemas.microsoft.com/office/drawing/2014/main" id="{0C284FA2-0F2D-474C-809C-D3A4313AE8D3}"/>
              </a:ext>
            </a:extLst>
          </p:cNvPr>
          <p:cNvSpPr>
            <a:spLocks noChangeShapeType="1"/>
          </p:cNvSpPr>
          <p:nvPr/>
        </p:nvSpPr>
        <p:spPr bwMode="auto">
          <a:xfrm>
            <a:off x="8039236" y="4540611"/>
            <a:ext cx="42050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E6BCDC5-65E6-4253-A1C3-8C2D887639B0}"/>
              </a:ext>
            </a:extLst>
          </p:cNvPr>
          <p:cNvSpPr txBox="1"/>
          <p:nvPr/>
        </p:nvSpPr>
        <p:spPr>
          <a:xfrm>
            <a:off x="7658711" y="4331842"/>
            <a:ext cx="364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94908EE-5CF6-4836-82B8-088E14847F6D}"/>
              </a:ext>
            </a:extLst>
          </p:cNvPr>
          <p:cNvSpPr txBox="1"/>
          <p:nvPr/>
        </p:nvSpPr>
        <p:spPr>
          <a:xfrm>
            <a:off x="7678272" y="4908545"/>
            <a:ext cx="424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CDB23E7-357B-4BC3-90C0-A426166A0863}"/>
              </a:ext>
            </a:extLst>
          </p:cNvPr>
          <p:cNvSpPr txBox="1"/>
          <p:nvPr/>
        </p:nvSpPr>
        <p:spPr>
          <a:xfrm>
            <a:off x="9803069" y="4583907"/>
            <a:ext cx="424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48179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make electronic switches?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Idea: Use voltage to represent 0 and 1</a:t>
            </a:r>
          </a:p>
          <a:p>
            <a:pPr lvl="1"/>
            <a:r>
              <a:rPr lang="en-US" dirty="0"/>
              <a:t>High voltage (</a:t>
            </a:r>
            <a:r>
              <a:rPr lang="en-US" dirty="0" err="1"/>
              <a:t>V</a:t>
            </a:r>
            <a:r>
              <a:rPr lang="en-US" baseline="-25000" dirty="0" err="1"/>
              <a:t>dd</a:t>
            </a:r>
            <a:r>
              <a:rPr lang="en-US" dirty="0"/>
              <a:t>) represents 1 (</a:t>
            </a:r>
            <a:r>
              <a:rPr lang="en-US" dirty="0" err="1"/>
              <a:t>V</a:t>
            </a:r>
            <a:r>
              <a:rPr lang="en-US" baseline="-25000" dirty="0" err="1"/>
              <a:t>dd</a:t>
            </a:r>
            <a:r>
              <a:rPr lang="en-US" dirty="0"/>
              <a:t> ~ 1.0 Volt).</a:t>
            </a:r>
          </a:p>
          <a:p>
            <a:pPr lvl="1"/>
            <a:r>
              <a:rPr lang="en-US" dirty="0"/>
              <a:t>Low voltage (0 Volt or Ground) represents 0.</a:t>
            </a:r>
          </a:p>
          <a:p>
            <a:r>
              <a:rPr lang="en-US" dirty="0"/>
              <a:t>Pick a midpoint voltage to decide if a 0 or a 1</a:t>
            </a:r>
          </a:p>
          <a:p>
            <a:pPr lvl="1"/>
            <a:r>
              <a:rPr lang="en-US" dirty="0"/>
              <a:t>Voltage greater than midpoint = 1</a:t>
            </a:r>
          </a:p>
          <a:p>
            <a:pPr lvl="1"/>
            <a:r>
              <a:rPr lang="en-US" dirty="0"/>
              <a:t>Voltage less than midpoint = 0</a:t>
            </a:r>
          </a:p>
          <a:p>
            <a:pPr lvl="1"/>
            <a:r>
              <a:rPr lang="en-US" dirty="0"/>
              <a:t>This removes noise as signals propagate – a big advantage of digital systems over analog systems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61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28119</TotalTime>
  <Words>2230</Words>
  <Application>Microsoft Office PowerPoint</Application>
  <PresentationFormat>Widescreen</PresentationFormat>
  <Paragraphs>648</Paragraphs>
  <Slides>50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73" baseType="lpstr">
      <vt:lpstr>Arial Unicode MS</vt:lpstr>
      <vt:lpstr>Courier</vt:lpstr>
      <vt:lpstr>DFKai-SB</vt:lpstr>
      <vt:lpstr>FZYaoTi</vt:lpstr>
      <vt:lpstr>굴림</vt:lpstr>
      <vt:lpstr>Microsoft JhengHei</vt:lpstr>
      <vt:lpstr>PMingLiU</vt:lpstr>
      <vt:lpstr>StarSymbol</vt:lpstr>
      <vt:lpstr>Arial</vt:lpstr>
      <vt:lpstr>Arial Black</vt:lpstr>
      <vt:lpstr>Calibri</vt:lpstr>
      <vt:lpstr>Cambria Math</vt:lpstr>
      <vt:lpstr>Courier New</vt:lpstr>
      <vt:lpstr>Helvetica</vt:lpstr>
      <vt:lpstr>Rockwell</vt:lpstr>
      <vt:lpstr>Rockwell Condensed</vt:lpstr>
      <vt:lpstr>Symbol</vt:lpstr>
      <vt:lpstr>Tahoma</vt:lpstr>
      <vt:lpstr>Times New Roman</vt:lpstr>
      <vt:lpstr>Wingdings</vt:lpstr>
      <vt:lpstr>Wood Type</vt:lpstr>
      <vt:lpstr>Image</vt:lpstr>
      <vt:lpstr>Equation</vt:lpstr>
      <vt:lpstr>4. Transistors and logic gates</vt:lpstr>
      <vt:lpstr>Goals of this lecture</vt:lpstr>
      <vt:lpstr>Levels of Representation/Interpretation</vt:lpstr>
      <vt:lpstr>Why study hardware design?</vt:lpstr>
      <vt:lpstr>Synchronous Digital Systems</vt:lpstr>
      <vt:lpstr>Two types of logic circuits</vt:lpstr>
      <vt:lpstr>Switches</vt:lpstr>
      <vt:lpstr>Switches (cont’d)</vt:lpstr>
      <vt:lpstr>How to make electronic switches?</vt:lpstr>
      <vt:lpstr>CMOS Transistors</vt:lpstr>
      <vt:lpstr>CMOS Inverter</vt:lpstr>
      <vt:lpstr>NMOS and PMOS Transistors</vt:lpstr>
      <vt:lpstr>NMOS and PMOS Transistors</vt:lpstr>
      <vt:lpstr>NAND Gate</vt:lpstr>
      <vt:lpstr>NOR Gate</vt:lpstr>
      <vt:lpstr>Review question</vt:lpstr>
      <vt:lpstr>Review question</vt:lpstr>
      <vt:lpstr>How to design A desired logic function?</vt:lpstr>
      <vt:lpstr>PowerPoint Presentation</vt:lpstr>
      <vt:lpstr>Designing Combinational Logic</vt:lpstr>
      <vt:lpstr>We need some Basic logic gates</vt:lpstr>
      <vt:lpstr>What other basic logic gates?</vt:lpstr>
      <vt:lpstr>Alt0gether we have</vt:lpstr>
      <vt:lpstr>PowerPoint Presentation</vt:lpstr>
      <vt:lpstr>Need Some algebra to manipulate them</vt:lpstr>
      <vt:lpstr>Boolean laws</vt:lpstr>
      <vt:lpstr>Boolean laws (cont’d)</vt:lpstr>
      <vt:lpstr>Review question</vt:lpstr>
      <vt:lpstr>Review question</vt:lpstr>
      <vt:lpstr>For more than two inputs</vt:lpstr>
      <vt:lpstr>Completeness of Functionality</vt:lpstr>
      <vt:lpstr>Implementing a desired logic function</vt:lpstr>
      <vt:lpstr>The Sum-of-Products (SOP) Form</vt:lpstr>
      <vt:lpstr>A 2-Level OR-AND gates for SOP</vt:lpstr>
      <vt:lpstr>The Product-of-Sum (POS) Form</vt:lpstr>
      <vt:lpstr>A 2-Level OR-AND gates for POS</vt:lpstr>
      <vt:lpstr>Choice of 2-level gate Types</vt:lpstr>
      <vt:lpstr>Moore’s Law</vt:lpstr>
      <vt:lpstr>Karnaugh Maps</vt:lpstr>
      <vt:lpstr>Minimization with Karnaugh maps (1)</vt:lpstr>
      <vt:lpstr>Minimization with Karnaugh maps (2)</vt:lpstr>
      <vt:lpstr>Minimization with Karnaugh maps (2)</vt:lpstr>
      <vt:lpstr>Karnaugh Minimization Tricks (1)</vt:lpstr>
      <vt:lpstr>Karnaugh Minimization Tricks (2)</vt:lpstr>
      <vt:lpstr>Review question</vt:lpstr>
      <vt:lpstr>PowerPoint Presentation</vt:lpstr>
      <vt:lpstr>Conclusions</vt:lpstr>
      <vt:lpstr>Reading</vt:lpstr>
      <vt:lpstr>acknowledgements</vt:lpstr>
      <vt:lpstr>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0. Course Introduction</dc:title>
  <dc:creator>Rocky Chang</dc:creator>
  <cp:lastModifiedBy>Rocky Chang</cp:lastModifiedBy>
  <cp:revision>697</cp:revision>
  <dcterms:created xsi:type="dcterms:W3CDTF">2017-08-25T07:41:56Z</dcterms:created>
  <dcterms:modified xsi:type="dcterms:W3CDTF">2017-10-24T04:35:02Z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