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</p:sldMasterIdLst>
  <p:notesMasterIdLst>
    <p:notesMasterId r:id="rId52"/>
  </p:notesMasterIdLst>
  <p:handoutMasterIdLst>
    <p:handoutMasterId r:id="rId53"/>
  </p:handoutMasterIdLst>
  <p:sldIdLst>
    <p:sldId id="261" r:id="rId2"/>
    <p:sldId id="262" r:id="rId3"/>
    <p:sldId id="479" r:id="rId4"/>
    <p:sldId id="480" r:id="rId5"/>
    <p:sldId id="481" r:id="rId6"/>
    <p:sldId id="482" r:id="rId7"/>
    <p:sldId id="443" r:id="rId8"/>
    <p:sldId id="444" r:id="rId9"/>
    <p:sldId id="445" r:id="rId10"/>
    <p:sldId id="483" r:id="rId11"/>
    <p:sldId id="484" r:id="rId12"/>
    <p:sldId id="446" r:id="rId13"/>
    <p:sldId id="447" r:id="rId14"/>
    <p:sldId id="448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59" r:id="rId25"/>
    <p:sldId id="487" r:id="rId26"/>
    <p:sldId id="460" r:id="rId27"/>
    <p:sldId id="461" r:id="rId28"/>
    <p:sldId id="491" r:id="rId29"/>
    <p:sldId id="486" r:id="rId30"/>
    <p:sldId id="490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475" r:id="rId45"/>
    <p:sldId id="477" r:id="rId46"/>
    <p:sldId id="489" r:id="rId47"/>
    <p:sldId id="478" r:id="rId48"/>
    <p:sldId id="364" r:id="rId49"/>
    <p:sldId id="299" r:id="rId50"/>
    <p:sldId id="294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2887" autoAdjust="0"/>
  </p:normalViewPr>
  <p:slideViewPr>
    <p:cSldViewPr snapToGrid="0">
      <p:cViewPr varScale="1">
        <p:scale>
          <a:sx n="63" d="100"/>
          <a:sy n="63" d="100"/>
        </p:scale>
        <p:origin x="741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"/>
    </p:cViewPr>
  </p:sorterViewPr>
  <p:notesViewPr>
    <p:cSldViewPr snapToGrid="0">
      <p:cViewPr varScale="1">
        <p:scale>
          <a:sx n="49" d="100"/>
          <a:sy n="49" d="100"/>
        </p:scale>
        <p:origin x="2733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00050" y="587375"/>
            <a:ext cx="6070600" cy="3416300"/>
          </a:xfrm>
        </p:spPr>
      </p:sp>
    </p:spTree>
    <p:extLst>
      <p:ext uri="{BB962C8B-B14F-4D97-AF65-F5344CB8AC3E}">
        <p14:creationId xmlns:p14="http://schemas.microsoft.com/office/powerpoint/2010/main" val="4014983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71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6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77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53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4" rIns="91412" bIns="45704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8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4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6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43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006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5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44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4" rIns="91412" bIns="45704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450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76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we will see, jumping instructions</a:t>
            </a:r>
            <a:r>
              <a:rPr lang="en-US" baseline="0" dirty="0"/>
              <a:t> can reach farther than branching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2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1638" y="587375"/>
            <a:ext cx="6069012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8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4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4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00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6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0050" y="587375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9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12A3-8E12-4E4A-B707-9A479B7AD2A6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4B1815-6637-45FE-90CA-56F049C75EA0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12A57B-691B-4819-B1EF-A72D8B13F573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D37A89-7017-4ABA-9525-67C4EA4E558F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EEA86D-DAA8-46C2-A4DF-92F328305825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77F80B7-A4C9-490A-ABB7-0532CBC59E40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DEA8D0-8118-4B29-A1B7-E61AF74813A3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AD413C8-60CD-4B2D-BE96-5AB487D63E6B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23CF422-0626-47DC-9D82-29A2E6E2D4BC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79EBC75-5C4C-40AA-A3D8-B53B3056D538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11EA4D8-DC81-45A2-8961-6BF53A00265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510FD8C-F934-49A0-970A-EFC8370FD079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E0D79E-1DBD-4CBD-A380-79808BCECED9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3D00827-EEC8-4CB0-86E8-974EE80A03B9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FDAE016-E5E5-4823-B309-9AC4B3058961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06BD079-2FB5-4183-ADE9-05A54F2F8B32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52E76A1-BFFE-4B70-A631-B03ACF4EB470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70F9C64-03F4-4601-8586-B770165CCC35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A7DFDD3-8B2A-4DB9-A206-5DB00F8D669F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22D5D28-2D90-49A6-8F45-8A65E7AD2FA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36D35C7-A7EB-43A9-A7BC-020C80D7CF6E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96EB555-B42B-42AC-98D3-CDC6C7F64A9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BE062FB-6B80-48B3-AD8C-E549CA68F29B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4A21FB15-1F2A-4916-87DE-AC7F128BF147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1DDF8BD-838C-4289-AF5B-6BDCA2D280AB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2614D71A-D061-44CE-96DA-912186C7D01A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21A827C-1C7A-414F-8897-8375A9B01CB9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EBB71C06-6750-41E2-B5F4-5FF21E032B85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D7564B25-C7CA-4269-8F17-1419391D48A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48BD3809-AECB-43F6-A036-45AFEAA34A72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FC5ADAF-76DB-492B-8C7D-4365B404170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E4DAA5F8-C119-4EB0-9729-365FD010705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7773776-3DA9-4205-B259-6BF7194EF9E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2F0EF13-ABEC-4D29-8ABA-2A81BC3A54B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57EEDF9-FE49-47C3-99F8-92CD429FA3F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6FF0B4A-8450-42F1-A1E8-E4196F32AB1C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D30B583-C0AF-40EB-A683-D2AC73253A74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4B31CCC-C31C-4B5B-889D-B2EF1ABBC2D8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E09BDF1-44FD-4315-997A-83AC6C4F136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1B49990-71FC-432A-ACDB-697E9FCB400C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FFF154B-6F5D-4AE2-95E5-ECD9335C2F20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350D6E9-A120-421F-90DC-76509E448A91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F2BD728F-0A3D-477E-ABE8-86F314BBDFD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C307B97E-B006-4924-9B0C-0A08FF7259F0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4DA0FDB-2771-4084-9D04-017E8A81C32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12E1152-FEEF-4727-BC61-0ADBEE4F480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CE5F5086-6FC9-4388-AA5B-6578A8E4CB1A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07229A7-E035-42F1-9FAF-8812BCE4E7B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7E9BBE6-978A-434E-ACED-22B8A32B89E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F7F19BA-64A0-4E6B-A774-E8CE9A1548E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57B368F-E99C-4336-ACE4-A2655AC91A5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B70EF63-34A6-4F1F-9001-326D8DDFBE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9FE81AE-F731-48CC-AB72-DB01EB3D13B0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68D-020B-41BE-9165-E2D3C5BD6753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5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FBE-B6F5-4DCC-9B21-775F6A50EFD7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2AC0B-BFEE-4556-8356-51B9476A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79401D11-F4F5-46D2-A684-9053EB03326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endParaRPr lang="en-HK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5A084-666A-4BB9-9245-75A57DEDF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0A9EBE-ACA0-4C32-AC0B-CCF4CF43F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5D4BA-9D2F-4CC1-AE68-884F7F374F20}" type="datetime1">
              <a:rPr lang="en-US" altLang="en-US" smtClean="0"/>
              <a:t>10/16/2017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94867-9798-41C0-97DE-D96165444A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Add a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ED1A6-E610-45A5-8939-EF96E880F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E01C-75CB-448A-B171-096B90E5F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969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0828-75F4-4F77-B6A3-6FCC1014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06E67-6D87-4F9F-AF60-75535350F26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D9D2E017-55F6-45B9-82D7-D58AABB849DD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97600" y="1752600"/>
            <a:ext cx="5080000" cy="4343400"/>
          </a:xfrm>
        </p:spPr>
        <p:txBody>
          <a:bodyPr/>
          <a:lstStyle/>
          <a:p>
            <a:pPr lvl="0"/>
            <a:endParaRPr lang="en-HK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93A50-E873-493E-ABA9-DDFDD7713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94B0-D5A8-4AAB-8785-83FC97335DB4}" type="datetime1">
              <a:rPr lang="en-US" altLang="en-US" smtClean="0"/>
              <a:t>10/16/2017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488A92-A2F1-4662-AD7B-EF03E882E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Add a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AD3357-77AE-4ECD-8554-149B661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60C8-52D0-4083-8BC4-9EF1E7DB3D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1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322404"/>
            <a:ext cx="11656240" cy="122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1C33-7EC5-4AD9-8243-10361519786E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8FCF65C-7B28-4CD1-A19D-242DB6569AFB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9C0C21-2C7F-4DF4-8913-536CE9FAABD2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2F81AE0-52CE-4B7B-92CF-3F0349B64B5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720F98B-6175-4538-8F7A-44BC9BCFD6C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C95905B-5166-4AB4-9883-90578FA9C62A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AF77A44-FDFB-499F-AF20-EC53006C1068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45138D-57F7-47F1-BD3A-6BC5C5569A02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1C1DBB6-7E05-434C-9090-A1E4B20014D7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2068B51-708C-4935-AD6F-0E0D1B6C6EC2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9C40FAA-96CD-44D8-8A95-AF533041D11A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6768162-81F8-438A-B939-5021720B4145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1DC3829-36E2-48DA-BE58-84625BA92757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B4CFC72-ECDF-4873-A8AC-4C9CB5DA30EF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5C56FC-5CCC-4DD6-A267-2AF3572BFF9D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7BD16AB-3ED5-42E7-94CB-A4A43590DD5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C62D55C-034D-47F8-A031-11940E070EEA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D7FDC44-B2E2-4FDC-A60B-FD4CAFE0DEAE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F088FA2-DFC5-4930-9006-939526E641ED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9945ACF-3A20-40D0-9E48-2488E03C2E58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A7DD927-BF4B-4A70-8921-01AAE9094EE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BF504C3-A0DC-4A28-A99A-BAC5F09F25A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230B1DC-386B-4C4E-9DA3-3F35C5BDE2A4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9566D01-CE0B-4477-9E67-08A3FC089990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ACDA888-3197-4F4F-AD1A-0A590FB9497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9A5587D-EF7D-4238-B20B-68095069752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DD8E03E-8C2A-40D4-9118-E482BD8B08B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170DADC-48D6-4F4D-9B30-B90362C46CC7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1380322-1C0F-4078-8408-7942FCA2F4B7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E565D2F-6642-4E21-89DF-CDD75A87BDB8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28578CB5-3FCA-4384-B744-3BB045714A56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8B2A6AD-2A9E-41A8-B9A6-48624A69E3D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1F05190-6966-49D4-800C-4934D809C5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9C28F09-4EF4-406A-9557-80061CBDC6C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83F38F8-9053-41D0-AE65-09E09474EE2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E890A18-7677-4F44-98E9-58A906DD530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C36381-79D7-423F-9948-89A934E0E1D9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526EA17-52B3-4121-B6E1-0441C54B4C58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1ED61E-A1B4-441E-839E-1878D8419DB9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37D9146-CA85-4C3F-AF97-D4B8209B740A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41A8A8E-197C-4544-92A9-947AF013E715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5F0BE34-80BD-4E1E-BFB4-84FE0B0F9F64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46DC0F3-647E-4723-97F2-8A4CA1F0BF3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99770F6-CC83-4368-A2D5-2B091035255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452F1A1B-2A85-42A1-A915-8DC9F053D03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6922FB-62B7-4F99-9651-AD1286C2F5B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C346E0E-E16A-4342-824C-545148E508E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E755AC4-2878-4038-93BB-7EE08705D2BF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31869C2-FD44-44F1-BFED-FDAFF9D3276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31C4298-6CFF-4B54-8BB2-ABF89BF32D7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0893F3E-AEAD-40E7-A0F5-AFBE7FD3473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2B01750-BC5D-4222-929E-B2AA7C8C53F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7DF8078-7ACC-49B6-A3A3-A6E34212329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1A626E-EF6B-4DFC-AD00-DA193F40B226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18" y="427224"/>
            <a:ext cx="11673890" cy="11720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318" y="1783830"/>
            <a:ext cx="5718748" cy="43883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908" y="1783830"/>
            <a:ext cx="5715300" cy="43883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08BB-B63A-4071-AD74-83212268C67F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0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700-CA01-417D-9CBD-8408C9CBFAB2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7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738-646E-4272-88DD-322C3E9BEC9C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250A-EB3A-4792-8681-B35C0C5F37E9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082496-6B41-43F6-B78E-5AB41D899D4D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1CD138-361C-4CBD-B96D-71EC1D7BCD66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071CB9F-621F-4271-91D6-02FB863A1EE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33F5C22-4210-4E07-853E-4F503C9BDC44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43C23CE-B153-4817-84B3-E7A1D0E6E9E9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1F41920-1704-417F-8C17-5713EA67B4B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A716497-72FA-4443-AC44-1B9C0F88050E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B1AA8FB-B206-4B29-BFB9-34B5F7666EE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A4DE85-D950-449F-9FC8-681CDD1222DB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0B87ACE-DED3-4203-A41D-D6766E0EEBA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73ADA99-5325-4C58-9647-4994D05789F5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9E76410-C9E0-4340-9879-CFB457EE3F6C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1E7225-1ABB-4C50-8067-DC275CD997B4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0E6F1D4-F641-4852-8424-08024E69FE00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077F2C-9016-4BB6-9119-FE7A58265BAD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4BDFA4A-AE80-4678-A8D1-10CD42ECFD08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C9354FF-7DAA-44E4-B3B1-0B2A5F4CB7B7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B2D1AC5-9731-4C3E-8521-267058993DAD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264E401-4D32-48F5-BD0C-214C3D357C49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D36013D-316E-4D76-A720-44345F69B71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374157E-41DC-4599-B360-E81E35A95471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DA910F1-0534-44BE-B1EB-2F7826CF1A4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E076ADC-1E1F-423C-94BA-FAD494D3F3F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D92F55D-1AFE-459B-B8FA-F011E249A270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E9213A0D-79BD-494E-9DC7-BECF8ADBC94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DF72B767-011F-4766-8E3C-2D451264306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D8DA5AD3-E609-4E4F-8605-F74E7F605F4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F6022E0-2A1F-43D4-9835-FCA635D75E5F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0071748-8BC1-455A-99B1-A0928170946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BA4A150-CB6D-45F6-832A-1C4B5D6B279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D68BF99B-FD41-4618-B7E5-7E42A9C0CB3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CAF55D6-8CA5-4AB5-93B5-115A8023984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EDD4683-292A-4104-8010-B970E60812A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703165D-8EE9-4F5E-900E-BD71189D5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558E5F9-DE8E-40F2-AC88-1A1B02D9F94E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321EBE0-7152-4C06-826F-F469B99ECCC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8281ABB-0EA3-4072-A11F-90C33C0BA613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DB0571F-4527-4BE6-AD27-F60CEB5E774D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599E98F-7DA3-436B-9EE5-F22A094EDE5F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5D16E78-E733-4FC1-B88C-A4670E30833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5E562E9-55FA-4CC5-A4D3-3D0FEAD73A03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B329ADE3-6312-41FF-9160-64BAA96AA423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D4B2672-D2E2-4308-AD5C-917CF816ED8F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8677D8F4-8E3C-43CB-95E2-7379C82DC7B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735AC23-ED51-4C57-A496-6D2B5EDB2D20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A22CDBF-66A7-4499-B35E-23183C324591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A965D1A-5D5A-4B91-AFE8-EF1DE2AFB0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4E12ED8-F24E-4045-A66B-CD1006E41CE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09EEBED-53FD-4A1D-A9BE-08D65B1F646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CF790A9-0975-4EA4-9434-615982853A1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492D26B-48F5-406D-B388-503B7BBAE5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34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1CFF-0703-4178-8C36-178F7A711BCB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7DE6BC9-C2AF-4E87-842C-DF9B41F34233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75A3C9F-740C-43E9-8280-499C08D28697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A5DAF9-A127-42C2-BC68-922657D43D1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3694770-D61B-4833-B048-44CEEEA46DFD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BEC904E-BC93-4634-80EC-B8C61768DD64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EE1503-8F25-4A60-B5C9-AC29D5C25F8C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39747F-B9AD-428D-952B-79413EE91ECF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A3F0CAB-C54A-4F4F-81B3-AB70D69B1BF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98A4FB-B224-4EA1-B331-F26182EAFA9F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55206E-A771-4B31-B788-43E23E0F87C0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4DBED5C-9A66-4D4A-B9A0-9900890AF793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F4A7F8-F055-4BC2-99F7-C29F296C2AB1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019CFBF-F25D-475D-A36D-7F3C5B9F17D3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79A8D5-17CB-4C08-BE88-3A076F99DA7E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A41A166-DDC7-41B7-A202-3C873F1AF2EE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BF06F1-BD61-427A-8D66-95322CBA1A0F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229049-2F0F-4F62-B7E0-A015A126638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FEE644F-4BF6-42C3-964C-9121E0E9F76A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76FA09-5164-4FE4-8588-879D42F58FD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C568F27-2EB5-42BC-A7A1-80CB34D0D38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FCBA1B1-593F-4F38-8E8B-2ACEAD339D3E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CFC7839-9151-4A17-AAC6-EAE7E0AA9D91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60E1E87-7AED-49A2-92C6-93BB1EEBC532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7D0A34F-428C-4B1E-8E33-B4338AACA967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2E966A5-6ABA-45CC-B956-8B1B4E9B4F5E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9B7F8DEC-78CE-4ADD-A1C9-3CB636FCB3B5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DDBC2031-A9B7-47DF-A6CB-1B4280EADBA9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61A4C17-6AA6-47EE-BF6E-30FC67D0746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53BA697C-9C3F-47C6-81BC-057D2192471C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E401E47-530C-4D35-9170-2242B000AB2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B52341F-B4AB-494E-8A32-88F2C2EAE63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93BA049-89CC-4D80-A2DD-6511AAB4041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6602D15-6221-439E-B8B9-04432B198DC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527FC12-DC35-4F63-B9A8-785CBCBD033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61E02AD-2361-471B-8EAF-56A6723C1D26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CAA662B-6ED3-412C-9443-88EA59F46E50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097D845-EF50-4F2A-9CDE-E2D4BC75B5E0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50FAF1C-64E3-4C6A-ACE3-863F8C5F54A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9129178-FC07-43D1-8B46-1ABF201A7438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ED4491-FBC9-4A3C-A49E-0D296AE4AB36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B5D28A3A-08E1-41E5-9198-114C8B447402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A3B7C59-D2C7-4A7C-AA53-479E9A76E9E4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46F3DF-A83A-4FDB-BC11-3E780FDE514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9B807CF-EB79-4BEF-A66A-59BB6106EE7E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9566525D-BDEC-44D4-9366-80B56A79B89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F40636CE-6A6C-4295-9922-8DFE7453D7A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BA26EBA-982B-4667-9BDD-D16110A367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A93FAAA-9FDE-420E-A626-8F0934991C0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503750F-C0FC-4DF0-997B-BC943821771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016AA5A-2249-4B75-BBC0-30DB7A20D55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EDDB16B-22AF-4DBD-A7EB-78FD8065A52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0F25D957-8F75-4199-B247-CA48259BBD80}"/>
              </a:ext>
            </a:extLst>
          </p:cNvPr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1A97F78-7313-4502-9DCF-2CB1AFC7282F}"/>
              </a:ext>
            </a:extLst>
          </p:cNvPr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43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2E5-9F4D-4522-AB4F-5D5C67D47E5C}" type="datetime1">
              <a:rPr lang="en-US" smtClean="0"/>
              <a:t>10/16/2017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BC82925-C5EF-46D7-9EB0-376F8E3DF4EE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7CDE0-0C08-44B9-BBA4-4A82F44E1122}"/>
              </a:ext>
            </a:extLst>
          </p:cNvPr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FD2DEBB-E043-40BB-9FE5-D24791A9469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3DA2C32-9B66-42F6-982D-9E0C86DC159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735605-B25C-4C95-A2BC-891F38EAF6EF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8D95A2D-9B0A-44ED-BEC5-6603388AD55C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CCF83A0-E46B-4F29-B4BD-44533A0C8D2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B05CCF5-FFCC-4D4F-9439-2D6B049A61DC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C8087EA-724F-4EC9-8974-4A1A4503EDCD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B15C055-2187-4A5B-9A48-94B27C52DFAE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D32E2C8-CE09-49F2-8C63-3405FE838782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E3D7A5-2A62-4568-849B-3B6DDD05C5A6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C50CC1-5454-42EE-BE28-7BE695F6E625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227199E-26EC-448E-9778-585DE48D79C6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6A7472-EACE-4350-A6B9-1BF6DC057EB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71DE8E8-71CA-4C26-A190-6378C3C11116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AEC373F-9391-45B1-B3A8-C9B79619ADED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DC91622-7B5D-4BE0-BD76-FB963332313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EBECA6-681A-420A-8B35-CA4B2E397E96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F690461-30D7-49BF-8D1B-DF2801FDAB8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4396CAF-C029-4120-A7BB-BB38B851346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A749525-6499-49EA-B33D-0EA8C8779B5C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F181A53-511F-43FF-BC47-50B1369B87D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68D3CB7-82A1-4BA7-BB2F-83733B428A0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6B7BD1A-E114-4283-9F6D-C7682AD9B899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69FE327B-BDAC-47BE-A958-BCFC8C2DADD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787716F7-AD46-439D-96A9-E3E530DF52CA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24EDE8C4-1A61-4BAF-B91A-0882147C3652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DFB456D-6A68-4465-823E-94A7A1C24F9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5DE058D4-A081-4A4D-A431-59FACBB6FEF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2B87959-D6BC-4011-B012-CE7EAEEA0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988A4C26-B0F9-4041-B2A7-BC952CA144B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8165D14-C3FD-42D7-94E2-9ED01CFCEA7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9C19BCE-A06D-4542-9A42-8F532AAA926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21B1619-9B18-4E35-A93A-9B141AA9FF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7879B36-B5A2-4D3E-A0CF-55D0189B2BFA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98AB7E1-C1C2-49A2-8186-C09EA5F5D81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F0DC2D-16EC-462B-A078-813943F2CA1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C58BA09-62E6-4D61-BA2B-04010CA9A39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B1F19DD-4058-412C-A5B6-571F3217A1E9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1A2735E-55DC-4D31-878B-6F8B1BE14138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565CC575-64DB-4710-B964-CDA2DBC4BB9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5ACD655-2F96-4149-B272-C804CF1347C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F7FCAF7C-420F-4EED-95BE-105948B9E7C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66196B72-98C0-4C8C-8108-92C0C5EC307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7A29150C-A4F9-4DA6-A584-A2E1B9D5103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BABD40EC-F86F-475E-A4F1-816BEA4D8C4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EC5B306C-DEFA-4991-85DB-F96B80B30B2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B2F1F74-03C9-4205-9816-1FD2A4564DB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26A08DE-CEE3-4F1F-8E38-2E25490436F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ED1CE90-9A94-4BB0-9195-9E15A9EECEA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973FCCA-809D-42AE-8BD9-85DDE10BC44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3ABD0D9-6224-4906-9489-204E6FAFC1DA}"/>
              </a:ext>
            </a:extLst>
          </p:cNvPr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4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inst.eecs.berkeley.edu/~cs61c/sp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/>
              <a:t>. </a:t>
            </a:r>
            <a:r>
              <a:rPr lang="en-US" dirty="0"/>
              <a:t>Instruction sets 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Rocky K. C. Chang</a:t>
            </a:r>
          </a:p>
          <a:p>
            <a:r>
              <a:rPr lang="en-US"/>
              <a:t>Version 0.1, 14 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931BF-B6FE-4F81-98CC-4108C4E3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Some examples of R/I-format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DBF2608-437A-4E90-AFCE-E6E59D273A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76" y="1994252"/>
            <a:ext cx="11841563" cy="304647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9A23C-D9D4-4DA2-BE71-8F85CFD7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8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DAEB-8D75-432F-B58A-555E08288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Register numbers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D61C358-32C1-48F0-B8F1-02572F114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321" y="1647108"/>
            <a:ext cx="9870004" cy="423117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B9256-4086-491C-9566-DBFC68F4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0D181C-03DF-4131-959C-2511E1A33852}"/>
              </a:ext>
            </a:extLst>
          </p:cNvPr>
          <p:cNvSpPr/>
          <p:nvPr/>
        </p:nvSpPr>
        <p:spPr>
          <a:xfrm>
            <a:off x="2335946" y="1398494"/>
            <a:ext cx="2013217" cy="46257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5586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Instructions (1/4)</a:t>
            </a:r>
          </a:p>
        </p:txBody>
      </p:sp>
      <p:sp>
        <p:nvSpPr>
          <p:cNvPr id="210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“</a:t>
            </a:r>
            <a:r>
              <a:rPr lang="en-US" dirty="0">
                <a:solidFill>
                  <a:schemeClr val="accent1"/>
                </a:solidFill>
              </a:rPr>
              <a:t>fields</a:t>
            </a:r>
            <a:r>
              <a:rPr lang="en-US" dirty="0"/>
              <a:t>” of the following number of bits each: 6 + 5 + 5 + 5 + 5 + 6 = 32</a:t>
            </a:r>
          </a:p>
          <a:p>
            <a:endParaRPr lang="en-US" dirty="0"/>
          </a:p>
          <a:p>
            <a:r>
              <a:rPr lang="en-US" dirty="0">
                <a:cs typeface="Corbel"/>
              </a:rPr>
              <a:t>For simplicity, each field has a name:</a:t>
            </a:r>
          </a:p>
          <a:p>
            <a:endParaRPr lang="en-US" dirty="0">
              <a:cs typeface="Corbel"/>
            </a:endParaRPr>
          </a:p>
          <a:p>
            <a:r>
              <a:rPr lang="en-US" dirty="0">
                <a:solidFill>
                  <a:srgbClr val="FF0000"/>
                </a:solidFill>
                <a:cs typeface="Corbel"/>
              </a:rPr>
              <a:t>Important</a:t>
            </a:r>
            <a:r>
              <a:rPr lang="en-US" dirty="0">
                <a:cs typeface="Corbel"/>
              </a:rPr>
              <a:t>: Each field is viewed as a 5- or 6-bit unsigned integer, not as part of a 32-bit integer.</a:t>
            </a:r>
          </a:p>
          <a:p>
            <a:pPr lvl="1"/>
            <a:r>
              <a:rPr lang="en-US" dirty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0-63.</a:t>
            </a:r>
            <a:endParaRPr lang="en-US" dirty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2605088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981200" y="3626163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558FF-40A1-46D3-A07F-FE65A3AB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913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Instructions (2/4)</a:t>
            </a:r>
          </a:p>
        </p:txBody>
      </p:sp>
      <p:sp>
        <p:nvSpPr>
          <p:cNvPr id="211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these field integer values tell us?</a:t>
            </a:r>
          </a:p>
          <a:p>
            <a:pPr lvl="1"/>
            <a:r>
              <a:rPr lang="en-US" b="1" dirty="0" err="1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dirty="0"/>
              <a:t>: partially specifies what instruction it is </a:t>
            </a:r>
          </a:p>
          <a:p>
            <a:pPr lvl="2"/>
            <a:r>
              <a:rPr lang="en-US" dirty="0"/>
              <a:t>Note: This number is equal to </a:t>
            </a:r>
            <a:r>
              <a:rPr lang="en-US" dirty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dirty="0"/>
              <a:t> for all R-Format instructions.</a:t>
            </a:r>
          </a:p>
          <a:p>
            <a:pPr lvl="1"/>
            <a:r>
              <a:rPr lang="en-US" b="1" dirty="0" err="1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dirty="0"/>
              <a:t>: combined with </a:t>
            </a:r>
            <a:r>
              <a:rPr lang="en-US" dirty="0" err="1">
                <a:latin typeface="Courier New"/>
                <a:cs typeface="Courier New"/>
              </a:rPr>
              <a:t>opcode</a:t>
            </a:r>
            <a:r>
              <a:rPr lang="en-US" dirty="0"/>
              <a:t>, this number exactly specifies the instruction</a:t>
            </a:r>
          </a:p>
          <a:p>
            <a:r>
              <a:rPr lang="en-US" dirty="0"/>
              <a:t>Question: Why aren’t </a:t>
            </a:r>
            <a:r>
              <a:rPr lang="en-US" dirty="0" err="1">
                <a:latin typeface="Courier New"/>
                <a:cs typeface="Courier New"/>
              </a:rPr>
              <a:t>opcode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funct</a:t>
            </a:r>
            <a:r>
              <a:rPr lang="en-US" dirty="0"/>
              <a:t> a single 12-bit field?</a:t>
            </a:r>
          </a:p>
          <a:p>
            <a:pPr lvl="1"/>
            <a:r>
              <a:rPr lang="en-US" dirty="0"/>
              <a:t>We’ll answer this later.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33451F-19F7-4F20-AF52-BF20F2F8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0793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Instructions (3/4)</a:t>
            </a:r>
          </a:p>
        </p:txBody>
      </p:sp>
      <p:sp>
        <p:nvSpPr>
          <p:cNvPr id="211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usually</a:t>
            </a:r>
            <a:r>
              <a:rPr lang="en-US" dirty="0"/>
              <a:t> used to specify register containing first operand</a:t>
            </a:r>
          </a:p>
          <a:p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usually</a:t>
            </a:r>
            <a:r>
              <a:rPr lang="en-US" dirty="0"/>
              <a:t> used to specify register containing second operand (note that name is misleading)</a:t>
            </a:r>
          </a:p>
          <a:p>
            <a:r>
              <a:rPr lang="en-US" b="1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usually</a:t>
            </a:r>
            <a:r>
              <a:rPr lang="en-US" dirty="0"/>
              <a:t> used to specify register which will receive result of computation</a:t>
            </a:r>
          </a:p>
          <a:p>
            <a:r>
              <a:rPr lang="en-US" dirty="0"/>
              <a:t>Each register field is exactly 5 bits, which means that it can specify any unsigned integer in the range 0-31.</a:t>
            </a:r>
          </a:p>
          <a:p>
            <a:r>
              <a:rPr lang="en-US" dirty="0"/>
              <a:t>The word “usually” was used because there are exceptions that we’ll see later.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944157-E254-4BF1-9055-00245D50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0913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Instructions (5/5)</a:t>
            </a:r>
          </a:p>
        </p:txBody>
      </p:sp>
      <p:sp>
        <p:nvSpPr>
          <p:cNvPr id="211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Shamt</a:t>
            </a:r>
            <a:r>
              <a:rPr lang="en-US" dirty="0"/>
              <a:t> (shift amount):</a:t>
            </a:r>
          </a:p>
          <a:p>
            <a:pPr lvl="1"/>
            <a:r>
              <a:rPr lang="en-US" dirty="0"/>
              <a:t>This field contains the amount a shift instruction will shift by.  Shifting a 32-bit word by more than 31 is useless, so this field is only 5 bits (so it can represent the numbers 0-31).</a:t>
            </a:r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in all but the shift instructions.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FA53C5-9C1B-4BB8-AE42-618407E9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0914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Example (1/2)</a:t>
            </a:r>
          </a:p>
        </p:txBody>
      </p:sp>
      <p:sp>
        <p:nvSpPr>
          <p:cNvPr id="211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add   $8,$9,$10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14BE02-65F9-4E84-86DB-1BD0D429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0153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Example (2/2)</a:t>
            </a:r>
          </a:p>
        </p:txBody>
      </p:sp>
      <p:sp>
        <p:nvSpPr>
          <p:cNvPr id="212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</a:p>
          <a:p>
            <a:pPr lvl="1">
              <a:buNone/>
            </a:pPr>
            <a:r>
              <a:rPr lang="en-US" dirty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dirty="0">
              <a:ea typeface="ＭＳ Ｐゴシック" pitchFamily="-65" charset="-128"/>
            </a:endParaRPr>
          </a:p>
          <a:p>
            <a:pPr lvl="1">
              <a:buNone/>
            </a:pPr>
            <a:endParaRPr lang="en-US" dirty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dirty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dirty="0">
              <a:ea typeface="ＭＳ Ｐゴシック" pitchFamily="-65" charset="-128"/>
            </a:endParaRPr>
          </a:p>
          <a:p>
            <a:pPr lvl="1">
              <a:buNone/>
            </a:pPr>
            <a:endParaRPr lang="en-US" dirty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dirty="0">
                <a:ea typeface="ＭＳ Ｐゴシック" pitchFamily="-65" charset="-128"/>
              </a:rPr>
              <a:t>hex representation: 	       </a:t>
            </a:r>
            <a:r>
              <a:rPr lang="en-US" dirty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baseline="-25000" dirty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dirty="0">
                <a:ea typeface="ＭＳ Ｐゴシック" pitchFamily="-65" charset="-128"/>
              </a:rPr>
              <a:t>decimal representation:        </a:t>
            </a:r>
            <a:r>
              <a:rPr lang="en-US" dirty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r>
              <a:rPr lang="en-US" baseline="-25000" dirty="0">
                <a:ea typeface="ＭＳ Ｐゴシック" pitchFamily="-65" charset="-128"/>
              </a:rPr>
              <a:t>ten</a:t>
            </a:r>
          </a:p>
          <a:p>
            <a:pPr lvl="1">
              <a:buNone/>
            </a:pPr>
            <a:r>
              <a:rPr lang="en-US" dirty="0">
                <a:ea typeface="ＭＳ Ｐゴシック" pitchFamily="-65" charset="-128"/>
              </a:rPr>
              <a:t>Called a </a:t>
            </a:r>
            <a:r>
              <a:rPr lang="en-US" dirty="0">
                <a:solidFill>
                  <a:srgbClr val="FF0000"/>
                </a:solidFill>
                <a:ea typeface="ＭＳ Ｐゴシック" pitchFamily="-65" charset="-128"/>
              </a:rPr>
              <a:t>Machine Language Instruction</a:t>
            </a:r>
          </a:p>
          <a:p>
            <a:pPr lvl="1">
              <a:buNone/>
            </a:pPr>
            <a:endParaRPr lang="en-US" dirty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dirty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2819401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828800" y="4083051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828801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EA0D1-7708-499B-ABF3-2DC6E9CF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11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I-Format Instructions (1/4)</a:t>
            </a:r>
          </a:p>
        </p:txBody>
      </p:sp>
      <p:sp>
        <p:nvSpPr>
          <p:cNvPr id="2125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instructions with </a:t>
            </a:r>
            <a:r>
              <a:rPr lang="en-US" dirty="0" err="1"/>
              <a:t>immediates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5-bit field only represents numbers up to the value 31: </a:t>
            </a:r>
            <a:r>
              <a:rPr lang="en-US" dirty="0" err="1"/>
              <a:t>immediates</a:t>
            </a:r>
            <a:r>
              <a:rPr lang="en-US" dirty="0"/>
              <a:t> may be much larger than this</a:t>
            </a:r>
          </a:p>
          <a:p>
            <a:pPr lvl="1"/>
            <a:r>
              <a:rPr lang="en-US" dirty="0"/>
              <a:t>Ideally, MIPS would have only one instruction format (for simplicity): unfortunately, we need to compromise</a:t>
            </a:r>
          </a:p>
          <a:p>
            <a:r>
              <a:rPr lang="en-US" dirty="0"/>
              <a:t>Define new instruction format that is partially consistent with R-format: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instruction has immediate, then it uses at most 2 registers.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AB2B47-1CD1-4574-813A-0BAE8F7D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6181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Instructions (2/4)</a:t>
            </a:r>
          </a:p>
        </p:txBody>
      </p:sp>
      <p:sp>
        <p:nvSpPr>
          <p:cNvPr id="2127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Define “fields” of the following number of bits each: 6 + 5 + 5 + 16 = 32 bits</a:t>
            </a:r>
          </a:p>
          <a:p>
            <a:endParaRPr lang="en-US" dirty="0"/>
          </a:p>
          <a:p>
            <a:pPr lvl="1"/>
            <a:r>
              <a:rPr lang="en-US" dirty="0"/>
              <a:t>Again, each field has a name: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Key idea: </a:t>
            </a:r>
            <a:r>
              <a:rPr lang="en-US" dirty="0">
                <a:solidFill>
                  <a:srgbClr val="FF0000"/>
                </a:solidFill>
              </a:rPr>
              <a:t>Only one field is inconsistent with R-format</a:t>
            </a:r>
            <a:r>
              <a:rPr lang="en-US" dirty="0"/>
              <a:t>.  Most importantly, </a:t>
            </a:r>
            <a:r>
              <a:rPr lang="en-US" b="1" dirty="0" err="1">
                <a:latin typeface="Courier New" pitchFamily="-65" charset="0"/>
              </a:rPr>
              <a:t>opcode</a:t>
            </a:r>
            <a:r>
              <a:rPr lang="en-US" dirty="0"/>
              <a:t> is still in same location.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133600" y="3591339"/>
            <a:ext cx="8153400" cy="1131736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>
                    <a:latin typeface="Courier New" pitchFamily="-65" charset="0"/>
                  </a:rPr>
                  <a:t>immediate</a:t>
                </a:r>
                <a:endParaRPr lang="en-US" sz="2000" dirty="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E06C6-6E3B-4018-A3A4-90455846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053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74CA-FB69-4585-B490-5C376074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Goals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1C96-33D5-4377-9B80-4E4637BF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Understand how MIPS instructions are mapped to binary for execution.</a:t>
            </a:r>
          </a:p>
          <a:p>
            <a:r>
              <a:rPr lang="en-HK" dirty="0"/>
              <a:t>Understand how pseudo-instructions can help make the assembly code easier to read.</a:t>
            </a:r>
          </a:p>
          <a:p>
            <a:r>
              <a:rPr lang="en-HK" dirty="0"/>
              <a:t>Understand how large constants are handled.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582A7-8227-4ECA-B244-5AF43C7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Instructions (3/4)</a:t>
            </a:r>
          </a:p>
        </p:txBody>
      </p:sp>
      <p:sp>
        <p:nvSpPr>
          <p:cNvPr id="2129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-65" charset="0"/>
              </a:rPr>
              <a:t>opcode</a:t>
            </a:r>
            <a:r>
              <a:rPr lang="en-US" dirty="0"/>
              <a:t>: same as before except that there’s no </a:t>
            </a:r>
            <a:r>
              <a:rPr lang="en-US" b="1" dirty="0" err="1">
                <a:latin typeface="Courier New" pitchFamily="-65" charset="0"/>
              </a:rPr>
              <a:t>funct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R-format has a 5-bit </a:t>
            </a:r>
            <a:r>
              <a:rPr lang="en-US" dirty="0">
                <a:latin typeface="Courier"/>
              </a:rPr>
              <a:t>opcode</a:t>
            </a:r>
            <a:r>
              <a:rPr lang="en-US" dirty="0"/>
              <a:t> in order to be consistent as possible with other formats while leaving as much space as possible for immediate field.</a:t>
            </a:r>
          </a:p>
          <a:p>
            <a:r>
              <a:rPr lang="en-US" u="sng" dirty="0" err="1">
                <a:latin typeface="Courier New" pitchFamily="-65" charset="0"/>
              </a:rPr>
              <a:t>rs</a:t>
            </a:r>
            <a:r>
              <a:rPr lang="en-US" dirty="0"/>
              <a:t>: specifies a register operand (if there is one)</a:t>
            </a:r>
          </a:p>
          <a:p>
            <a:r>
              <a:rPr lang="en-US" u="sng" dirty="0" err="1">
                <a:latin typeface="Courier New" pitchFamily="-65" charset="0"/>
              </a:rPr>
              <a:t>rt</a:t>
            </a:r>
            <a:r>
              <a:rPr lang="en-US" dirty="0"/>
              <a:t>: specifies register which will receive result of computation (this is why it’s called the target register “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r>
              <a:rPr lang="en-US" dirty="0"/>
              <a:t>”) or other operand for some instructions.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802336-5133-4870-875A-955CA365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62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Instructions (4/4)</a:t>
            </a:r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dirty="0" err="1">
                <a:latin typeface="Courier New" pitchFamily="-65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slti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rgbClr val="FF0000"/>
                </a:solidFill>
              </a:rPr>
              <a:t>sign-extended </a:t>
            </a:r>
            <a:r>
              <a:rPr lang="en-US" dirty="0"/>
              <a:t>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/>
              <a:t>Later, we’ll see what to do when a value is too big for 16 bits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1AB03-AB6F-4055-A726-7D529402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396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I-Format Example (1/2)</a:t>
            </a:r>
            <a:endParaRPr lang="en-US" dirty="0"/>
          </a:p>
        </p:txBody>
      </p:sp>
      <p:sp>
        <p:nvSpPr>
          <p:cNvPr id="213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addi</a:t>
            </a:r>
            <a:r>
              <a:rPr lang="en-US" dirty="0">
                <a:latin typeface="Courier New" pitchFamily="-65" charset="0"/>
              </a:rPr>
              <a:t>   $21,$22,-50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dirty="0"/>
              <a:t>immediate = -50 (by default, this is decimal in assembly code)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49A090-1EB9-4AB8-A617-57D05E6A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6337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Example (2/2)</a:t>
            </a:r>
          </a:p>
        </p:txBody>
      </p:sp>
      <p:sp>
        <p:nvSpPr>
          <p:cNvPr id="213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addi</a:t>
            </a:r>
            <a:r>
              <a:rPr lang="en-US" dirty="0">
                <a:latin typeface="Courier New" pitchFamily="-65" charset="0"/>
              </a:rPr>
              <a:t>   $21,$22,-50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3276601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133600" y="4343401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2209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2209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2209800" y="4953001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400" b="1" baseline="-25000" dirty="0" err="1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400" b="1" baseline="-25000" dirty="0">
              <a:solidFill>
                <a:srgbClr val="000000"/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2136103" name="Rectangle 39"/>
          <p:cNvSpPr>
            <a:spLocks noChangeArrowheads="1"/>
          </p:cNvSpPr>
          <p:nvPr/>
        </p:nvSpPr>
        <p:spPr bwMode="auto">
          <a:xfrm>
            <a:off x="2209800" y="5410201"/>
            <a:ext cx="84582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 representation: 	 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r>
              <a:rPr lang="en-US" sz="2400" b="1" baseline="-25000" dirty="0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ten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E6347-1D6D-427F-85D0-308D2720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8493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</a:t>
            </a:r>
          </a:p>
        </p:txBody>
      </p:sp>
      <p:sp>
        <p:nvSpPr>
          <p:cNvPr id="213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Which instruction has the same representation as integer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>
              <a:lnSpc>
                <a:spcPct val="65000"/>
              </a:lnSpc>
              <a:buFont typeface="Times" pitchFamily="-65" charset="0"/>
              <a:buNone/>
            </a:pPr>
            <a:endParaRPr lang="en-US" sz="24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dirty="0">
                <a:latin typeface="Courier"/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dirty="0" err="1">
                <a:latin typeface="Courier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latin typeface="Courier"/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dirty="0" err="1">
                <a:latin typeface="Courier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latin typeface="Courier"/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dirty="0" err="1">
                <a:latin typeface="Courier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latin typeface="Courier"/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dirty="0" err="1">
                <a:latin typeface="Courier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latin typeface="Courier"/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latin typeface="Courier"/>
              <a:ea typeface="Times New Roman" pitchFamily="-65" charset="0"/>
              <a:cs typeface="Times New Roman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82201" y="3096563"/>
            <a:ext cx="5382662" cy="606424"/>
            <a:chOff x="2147" y="1104"/>
            <a:chExt cx="3484" cy="382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20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20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20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47" y="1104"/>
              <a:ext cx="3168" cy="277"/>
              <a:chOff x="211" y="2546"/>
              <a:chExt cx="4754" cy="415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11" y="2583"/>
                <a:ext cx="1076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75" y="2583"/>
                <a:ext cx="478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75" y="2583"/>
                <a:ext cx="478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0" y="2546"/>
                <a:ext cx="179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6" y="2546"/>
                <a:ext cx="179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73" y="2583"/>
                <a:ext cx="1076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2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/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2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182197" y="2294877"/>
            <a:ext cx="5383738" cy="420687"/>
            <a:chOff x="2147" y="841"/>
            <a:chExt cx="3484" cy="265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57" y="854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4999" y="854"/>
              <a:ext cx="61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31" y="854"/>
              <a:ext cx="61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47" y="841"/>
              <a:ext cx="71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3" y="841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56" y="841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182200" y="3553763"/>
            <a:ext cx="5382662" cy="606424"/>
            <a:chOff x="2147" y="1104"/>
            <a:chExt cx="3484" cy="382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20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20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20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/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47" y="1104"/>
              <a:ext cx="3168" cy="277"/>
              <a:chOff x="211" y="2546"/>
              <a:chExt cx="4754" cy="415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11" y="2583"/>
                <a:ext cx="1076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75" y="2583"/>
                <a:ext cx="478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75" y="2583"/>
                <a:ext cx="478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0" y="2546"/>
                <a:ext cx="179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6" y="2546"/>
                <a:ext cx="179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49" y="2583"/>
                <a:ext cx="1525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2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/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2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5182202" y="2715565"/>
            <a:ext cx="5382660" cy="420687"/>
            <a:chOff x="2147" y="841"/>
            <a:chExt cx="3484" cy="265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57" y="854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4999" y="854"/>
              <a:ext cx="61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31" y="854"/>
              <a:ext cx="61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47" y="841"/>
              <a:ext cx="71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3" y="841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56" y="841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5182201" y="4010965"/>
            <a:ext cx="5382663" cy="420687"/>
            <a:chOff x="2147" y="841"/>
            <a:chExt cx="3484" cy="265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57" y="854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4999" y="854"/>
              <a:ext cx="61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31" y="854"/>
              <a:ext cx="61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47" y="841"/>
              <a:ext cx="71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3" y="841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56" y="841"/>
              <a:ext cx="31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4A257A-48AE-446F-8420-33916611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232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DCEC-9489-421E-8C1E-65808A3E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60EEA-CEB8-4BF0-882F-8935E15C2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the following machine code to MIPS: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latin typeface="Courier"/>
              </a:rPr>
              <a:t>1010 1110 0000 1011 0000 0000 0000 0100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41328-E7A8-4F29-844A-0842E9F0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7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Dealing With Large </a:t>
            </a:r>
            <a:r>
              <a:rPr lang="en-US" dirty="0" err="1">
                <a:solidFill>
                  <a:schemeClr val="tx1"/>
                </a:solidFill>
              </a:rPr>
              <a:t>Immediates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6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Main issue: how do we deal with 32-bit </a:t>
            </a:r>
            <a:r>
              <a:rPr lang="en-US" dirty="0" err="1">
                <a:solidFill>
                  <a:schemeClr val="accent2"/>
                </a:solidFill>
              </a:rPr>
              <a:t>immediates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Sometimes want to use </a:t>
            </a:r>
            <a:r>
              <a:rPr lang="en-US" dirty="0" err="1"/>
              <a:t>immediates</a:t>
            </a:r>
            <a:r>
              <a:rPr lang="en-US" dirty="0"/>
              <a:t> &gt; ± 2</a:t>
            </a:r>
            <a:r>
              <a:rPr lang="en-US" baseline="30000" dirty="0"/>
              <a:t>15</a:t>
            </a:r>
            <a:r>
              <a:rPr lang="en-US" dirty="0"/>
              <a:t> with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Bitwise logic operations with 32-bit </a:t>
            </a:r>
            <a:r>
              <a:rPr lang="en-US" dirty="0" err="1"/>
              <a:t>immediates</a:t>
            </a:r>
            <a:endParaRPr lang="en-US" dirty="0"/>
          </a:p>
          <a:p>
            <a:pPr lvl="1"/>
            <a:r>
              <a:rPr lang="en-US" dirty="0"/>
              <a:t>Solution</a:t>
            </a:r>
            <a:r>
              <a:rPr lang="en-US" b="1" dirty="0"/>
              <a:t>:  </a:t>
            </a:r>
            <a:r>
              <a:rPr lang="en-US" dirty="0"/>
              <a:t>Don’t mess with the instruction formats, just add a new instruction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Load Upper Immediate</a:t>
            </a:r>
            <a:r>
              <a:rPr lang="en-US" dirty="0"/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reg,imm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Moves 16-bit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/>
              <a:t> into upper half (bits 16-31) of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/>
              <a:t> and zeros the lower half (bits 0-15)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46C08B-F327-41E4-916D-E432B615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401" y="4807839"/>
            <a:ext cx="9017277" cy="14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1141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>
                <a:solidFill>
                  <a:schemeClr val="tx1"/>
                </a:solidFill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Want:   </a:t>
            </a:r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>
                <a:latin typeface="Courier New" pitchFamily="24" charset="0"/>
              </a:rPr>
              <a:t> $t0,$t0,0xABABCDCD</a:t>
            </a:r>
            <a:endParaRPr lang="en-US" dirty="0"/>
          </a:p>
          <a:p>
            <a:pPr lvl="1"/>
            <a:r>
              <a:rPr lang="en-US" dirty="0"/>
              <a:t>This is a </a:t>
            </a:r>
            <a:r>
              <a:rPr lang="en-US" dirty="0">
                <a:solidFill>
                  <a:srgbClr val="FF0000"/>
                </a:solidFill>
              </a:rPr>
              <a:t>pseudo-instruction</a:t>
            </a:r>
            <a:r>
              <a:rPr lang="en-US" dirty="0"/>
              <a:t>!</a:t>
            </a:r>
          </a:p>
          <a:p>
            <a:r>
              <a:rPr lang="en-US" dirty="0"/>
              <a:t>Translates into: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$at,0xABAB		# upper 16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$at,$at,0xCDCD	# lower 16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$t0,$t0,$at   	# move</a:t>
            </a:r>
          </a:p>
          <a:p>
            <a:pPr>
              <a:spcBef>
                <a:spcPts val="5400"/>
              </a:spcBef>
            </a:pPr>
            <a:r>
              <a:rPr lang="en-US" dirty="0"/>
              <a:t>Now we can handle everything with a 16-bit immediate!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269608" y="3908322"/>
            <a:ext cx="5072742" cy="1092645"/>
            <a:chOff x="3940629" y="4147457"/>
            <a:chExt cx="5072742" cy="1092645"/>
          </a:xfrm>
        </p:grpSpPr>
        <p:sp>
          <p:nvSpPr>
            <p:cNvPr id="7" name="Oval 6"/>
            <p:cNvSpPr/>
            <p:nvPr/>
          </p:nvSpPr>
          <p:spPr>
            <a:xfrm>
              <a:off x="3940629" y="4147457"/>
              <a:ext cx="838200" cy="4898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724400" y="4582886"/>
              <a:ext cx="576943" cy="1850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12228" y="4593771"/>
              <a:ext cx="37011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Only the assembler gets to use $at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883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F4A1-D734-4EAD-8D25-73B18CAE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Assembler Register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B16C1-F3C6-4CD0-B98B-EB640265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Problem:</a:t>
            </a:r>
          </a:p>
          <a:p>
            <a:pPr lvl="1">
              <a:lnSpc>
                <a:spcPct val="75000"/>
              </a:lnSpc>
            </a:pPr>
            <a:r>
              <a:rPr lang="en-US" dirty="0">
                <a:ea typeface="ＭＳ Ｐゴシック" pitchFamily="34" charset="-128"/>
              </a:rPr>
              <a:t>When breaking up a pseudo-instruction, the assembler may need to use an extra register.</a:t>
            </a:r>
          </a:p>
          <a:p>
            <a:pPr lvl="1">
              <a:lnSpc>
                <a:spcPct val="75000"/>
              </a:lnSpc>
            </a:pPr>
            <a:r>
              <a:rPr lang="en-US" dirty="0">
                <a:ea typeface="ＭＳ Ｐゴシック" pitchFamily="34" charset="-128"/>
              </a:rPr>
              <a:t>If it uses a regular register, it’ll overwrite whatever the program has put into it.</a:t>
            </a:r>
          </a:p>
          <a:p>
            <a:r>
              <a:rPr lang="en-US" dirty="0">
                <a:ea typeface="ＭＳ Ｐゴシック" pitchFamily="34" charset="-128"/>
              </a:rPr>
              <a:t>Solution:</a:t>
            </a:r>
          </a:p>
          <a:p>
            <a:pPr lvl="1">
              <a:lnSpc>
                <a:spcPct val="75000"/>
              </a:lnSpc>
            </a:pPr>
            <a:r>
              <a:rPr lang="en-US" dirty="0">
                <a:ea typeface="ＭＳ Ｐゴシック" pitchFamily="34" charset="-128"/>
              </a:rPr>
              <a:t>Reserve a register (</a:t>
            </a:r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$1</a:t>
            </a:r>
            <a:r>
              <a:rPr lang="en-US" dirty="0">
                <a:ea typeface="ＭＳ Ｐゴシック" pitchFamily="34" charset="-128"/>
              </a:rPr>
              <a:t> or </a:t>
            </a:r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$at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for “assembler temporary”) that assembler will use to break up pseudo-instructions.</a:t>
            </a:r>
          </a:p>
          <a:p>
            <a:pPr lvl="1">
              <a:lnSpc>
                <a:spcPct val="75000"/>
              </a:lnSpc>
            </a:pPr>
            <a:r>
              <a:rPr lang="en-US" dirty="0">
                <a:ea typeface="ＭＳ Ｐゴシック" pitchFamily="34" charset="-128"/>
              </a:rPr>
              <a:t>Since the assembler may use this at any time, it’s not safe to code with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07277-040D-4154-9446-D27D8138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0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35B2B-B739-4DB7-81D4-CDDDAA5D8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C6A94-F50D-49E6-A2D7-66FD9BC0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Why don’t we use two instructions to do the same thing?</a:t>
            </a:r>
          </a:p>
          <a:p>
            <a:pPr marL="274320" lvl="1" indent="0">
              <a:buNone/>
            </a:pPr>
            <a:r>
              <a:rPr lang="pt-BR" sz="2800" dirty="0">
                <a:latin typeface="Courier"/>
              </a:rPr>
              <a:t>lui  $r1, 0x0123</a:t>
            </a:r>
          </a:p>
          <a:p>
            <a:pPr marL="274320" lvl="1" indent="0">
              <a:buNone/>
            </a:pPr>
            <a:r>
              <a:rPr lang="pt-BR" sz="2800" dirty="0">
                <a:latin typeface="Courier"/>
              </a:rPr>
              <a:t>addi $r1, $r1, 0xabcd</a:t>
            </a:r>
            <a:endParaRPr lang="en-HK" sz="2800" dirty="0">
              <a:latin typeface="Courier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9B493-9F3F-4C63-9AC1-8A36FB63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2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Levels of Representation/Interpretation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A7E116-53CC-46CE-A0D3-9AF4980AC6D2}"/>
              </a:ext>
            </a:extLst>
          </p:cNvPr>
          <p:cNvSpPr/>
          <p:nvPr/>
        </p:nvSpPr>
        <p:spPr>
          <a:xfrm>
            <a:off x="1730697" y="3200400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FBB6E2E3-8B93-444D-ABED-6BE9DFD0D49C}"/>
              </a:ext>
            </a:extLst>
          </p:cNvPr>
          <p:cNvSpPr txBox="1">
            <a:spLocks noChangeArrowheads="1"/>
          </p:cNvSpPr>
          <p:nvPr/>
        </p:nvSpPr>
        <p:spPr>
          <a:xfrm>
            <a:off x="6075882" y="2202532"/>
            <a:ext cx="3848100" cy="8969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/>
              <a:t>lw	  $t0,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/>
              <a:t>lw	  $t1, 4($2)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/>
              <a:t>sw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/>
              <a:t>sw	  $t0, 4($2)</a:t>
            </a:r>
            <a:endParaRPr lang="en-US" sz="1600" dirty="0"/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9E90686C-7128-4F71-92E4-7E0DCD8E7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547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Language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Program (e.g., C)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0A5C6811-B29C-461D-8350-633087A0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547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Assembly  Language Program (e.g., MIPS)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7B9F6E57-5D0A-4F81-B54B-771A8449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347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B1D8C005-9320-47D2-A09A-730B60964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97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Description</a:t>
            </a:r>
            <a:br>
              <a:rPr lang="en-US" sz="1800" b="1" dirty="0">
                <a:solidFill>
                  <a:srgbClr val="3366FF"/>
                </a:solidFill>
              </a:rPr>
            </a:br>
            <a:r>
              <a:rPr lang="en-US" sz="1800" b="1" dirty="0">
                <a:solidFill>
                  <a:srgbClr val="3366FF"/>
                </a:solidFill>
              </a:rPr>
              <a:t>(e.g.,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5" name="Line 11">
            <a:extLst>
              <a:ext uri="{FF2B5EF4-FFF2-40B4-BE49-F238E27FC236}">
                <a16:creationId xmlns:a16="http://schemas.microsoft.com/office/drawing/2014/main" id="{F3B30734-19F9-4550-A2E7-3730FEA46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697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B83F4780-B82E-45D4-BC58-2F4592DA6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397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32F0ED6D-4037-4DDE-96FC-60F47ABA4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797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38" name="Line 15">
            <a:extLst>
              <a:ext uri="{FF2B5EF4-FFF2-40B4-BE49-F238E27FC236}">
                <a16:creationId xmlns:a16="http://schemas.microsoft.com/office/drawing/2014/main" id="{C2920966-773C-454D-9013-E648F4069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9497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B821AACF-7BD4-4CCE-8651-E276253E5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297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40" name="Rectangle 17">
            <a:extLst>
              <a:ext uri="{FF2B5EF4-FFF2-40B4-BE49-F238E27FC236}">
                <a16:creationId xmlns:a16="http://schemas.microsoft.com/office/drawing/2014/main" id="{A680972A-08E4-44E1-87C5-B2FD72394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882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1" name="Rectangle 19">
            <a:extLst>
              <a:ext uri="{FF2B5EF4-FFF2-40B4-BE49-F238E27FC236}">
                <a16:creationId xmlns:a16="http://schemas.microsoft.com/office/drawing/2014/main" id="{CC7C0D7B-7926-417B-B107-DC172B230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882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20">
            <a:extLst>
              <a:ext uri="{FF2B5EF4-FFF2-40B4-BE49-F238E27FC236}">
                <a16:creationId xmlns:a16="http://schemas.microsoft.com/office/drawing/2014/main" id="{9F9F46DE-F257-4EAA-BB20-92D1CC68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882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chemeClr val="bg1"/>
                </a:solidFill>
                <a:latin typeface="Courier" charset="0"/>
              </a:rPr>
              <a:t> </a:t>
            </a:r>
          </a:p>
        </p:txBody>
      </p:sp>
      <p:sp>
        <p:nvSpPr>
          <p:cNvPr id="43" name="Rectangle 22">
            <a:extLst>
              <a:ext uri="{FF2B5EF4-FFF2-40B4-BE49-F238E27FC236}">
                <a16:creationId xmlns:a16="http://schemas.microsoft.com/office/drawing/2014/main" id="{6B90F98E-1B87-4DA2-8A49-4722DE818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847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23">
            <a:extLst>
              <a:ext uri="{FF2B5EF4-FFF2-40B4-BE49-F238E27FC236}">
                <a16:creationId xmlns:a16="http://schemas.microsoft.com/office/drawing/2014/main" id="{C0338000-D2B1-4974-A2D6-C6471D2B88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4097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26">
            <a:extLst>
              <a:ext uri="{FF2B5EF4-FFF2-40B4-BE49-F238E27FC236}">
                <a16:creationId xmlns:a16="http://schemas.microsoft.com/office/drawing/2014/main" id="{8C2EB444-52FC-40A4-9072-2A76F8AAF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7297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A792FBE4-DA6E-44CA-B8AA-22541A587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297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47" name="Picture 35" descr="Picture 1">
            <a:extLst>
              <a:ext uri="{FF2B5EF4-FFF2-40B4-BE49-F238E27FC236}">
                <a16:creationId xmlns:a16="http://schemas.microsoft.com/office/drawing/2014/main" id="{062A411F-CD97-4B85-BAEA-F9D37F3D1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5882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36">
            <a:extLst>
              <a:ext uri="{FF2B5EF4-FFF2-40B4-BE49-F238E27FC236}">
                <a16:creationId xmlns:a16="http://schemas.microsoft.com/office/drawing/2014/main" id="{5B768ACE-40A8-4C94-8E7E-4DD166B6E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490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762E407-6CA2-484A-97DF-17BC43517665}"/>
              </a:ext>
            </a:extLst>
          </p:cNvPr>
          <p:cNvSpPr txBox="1"/>
          <p:nvPr/>
        </p:nvSpPr>
        <p:spPr>
          <a:xfrm>
            <a:off x="7818233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Anything can be represented</a:t>
            </a:r>
            <a:br>
              <a:rPr lang="en-US" sz="1600" dirty="0"/>
            </a:br>
            <a:r>
              <a:rPr lang="en-US" sz="1600" dirty="0"/>
              <a:t>as a </a:t>
            </a:r>
            <a:r>
              <a:rPr lang="en-US" sz="1600" i="1" dirty="0"/>
              <a:t>number</a:t>
            </a:r>
            <a:r>
              <a:rPr lang="en-US" sz="1600" dirty="0"/>
              <a:t>, </a:t>
            </a:r>
            <a:br>
              <a:rPr lang="en-US" sz="1600" dirty="0"/>
            </a:br>
            <a:r>
              <a:rPr lang="en-US" sz="1600" dirty="0"/>
              <a:t>i.e., data or instructions</a:t>
            </a:r>
          </a:p>
        </p:txBody>
      </p:sp>
      <p:graphicFrame>
        <p:nvGraphicFramePr>
          <p:cNvPr id="51" name="Object 2">
            <a:extLst>
              <a:ext uri="{FF2B5EF4-FFF2-40B4-BE49-F238E27FC236}">
                <a16:creationId xmlns:a16="http://schemas.microsoft.com/office/drawing/2014/main" id="{56068813-005C-46D0-9F0D-1FA103D9F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73374"/>
              </p:ext>
            </p:extLst>
          </p:nvPr>
        </p:nvGraphicFramePr>
        <p:xfrm>
          <a:off x="6075882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28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882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24">
            <a:extLst>
              <a:ext uri="{FF2B5EF4-FFF2-40B4-BE49-F238E27FC236}">
                <a16:creationId xmlns:a16="http://schemas.microsoft.com/office/drawing/2014/main" id="{3739E99B-0778-4E09-AFC5-A3406D601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897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</p:spTree>
    <p:extLst>
      <p:ext uri="{BB962C8B-B14F-4D97-AF65-F5344CB8AC3E}">
        <p14:creationId xmlns:p14="http://schemas.microsoft.com/office/powerpoint/2010/main" val="100268936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735F-628E-479C-8B98-BA0300DF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65858-E60E-4C3B-8EB2-5F6EB5DC8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MIPS assembly code to load this 32-bit constant into register $s0?</a:t>
            </a:r>
          </a:p>
          <a:p>
            <a:pPr marL="0" indent="0">
              <a:buNone/>
            </a:pPr>
            <a:r>
              <a:rPr lang="en-HK" dirty="0"/>
              <a:t>  </a:t>
            </a:r>
            <a:r>
              <a:rPr lang="en-HK" dirty="0">
                <a:latin typeface="Courier"/>
              </a:rPr>
              <a:t>0000 0000 0011 1101 0000 1001 0000 0000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44992-F0F1-4FBE-A3BD-DF6D7AD8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Branching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bne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Need to specify a target address if branch taken</a:t>
            </a:r>
          </a:p>
          <a:p>
            <a:pPr lvl="1"/>
            <a:r>
              <a:rPr lang="en-US" dirty="0"/>
              <a:t>Also specify two registers to compare</a:t>
            </a:r>
          </a:p>
          <a:p>
            <a:r>
              <a:rPr lang="en-US" dirty="0"/>
              <a:t>Use I-Format:</a:t>
            </a:r>
          </a:p>
          <a:p>
            <a:endParaRPr lang="en-US" dirty="0"/>
          </a:p>
          <a:p>
            <a:pPr lvl="1">
              <a:spcBef>
                <a:spcPts val="1200"/>
              </a:spcBef>
            </a:pP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/>
              <a:t> specifies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/>
              <a:t> (4) vs.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/>
              <a:t> (5)</a:t>
            </a:r>
          </a:p>
          <a:p>
            <a:pPr lvl="1"/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/>
              <a:t> and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/>
              <a:t> specify registers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Main issue: how to best use </a:t>
            </a:r>
            <a:r>
              <a:rPr lang="en-US" sz="2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>
                <a:solidFill>
                  <a:schemeClr val="accent2"/>
                </a:solidFill>
              </a:rPr>
              <a:t> to specify addresses?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17192" y="3457103"/>
            <a:ext cx="8349870" cy="822960"/>
            <a:chOff x="351069" y="2468880"/>
            <a:chExt cx="8349870" cy="822960"/>
          </a:xfrm>
        </p:grpSpPr>
        <p:grpSp>
          <p:nvGrpSpPr>
            <p:cNvPr id="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31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61545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Branching Instruction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Branches typically used for loops (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/>
              <a:t>,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,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Loops are generally small (&lt; 50 instructions)</a:t>
            </a:r>
          </a:p>
          <a:p>
            <a:pPr lvl="1"/>
            <a:r>
              <a:rPr lang="en-US" dirty="0"/>
              <a:t>Function calls and unconditional jumps handled with jump instructions (J-Format)</a:t>
            </a:r>
          </a:p>
          <a:p>
            <a:r>
              <a:rPr lang="en-US" b="1" dirty="0"/>
              <a:t>Recall:</a:t>
            </a:r>
            <a:r>
              <a:rPr lang="en-US" dirty="0"/>
              <a:t>  Instructions stored in a localized area of memory (Code/Text)</a:t>
            </a:r>
          </a:p>
          <a:p>
            <a:pPr lvl="1"/>
            <a:r>
              <a:rPr lang="en-US" dirty="0"/>
              <a:t>Largest branch distance limited by size of code</a:t>
            </a:r>
          </a:p>
          <a:p>
            <a:pPr lvl="1"/>
            <a:r>
              <a:rPr lang="en-US" dirty="0"/>
              <a:t>Address of current instruction stored in the program counter (PC)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8444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PC-Relative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PC-Relative Addressing:</a:t>
            </a:r>
            <a:r>
              <a:rPr lang="en-US" dirty="0"/>
              <a:t>  Use the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/>
              <a:t> field as a two’s complement offset to PC</a:t>
            </a:r>
          </a:p>
          <a:p>
            <a:pPr lvl="1"/>
            <a:r>
              <a:rPr lang="en-US" dirty="0"/>
              <a:t>Branches generally change the PC by a small amount</a:t>
            </a:r>
          </a:p>
          <a:p>
            <a:pPr lvl="1"/>
            <a:r>
              <a:rPr lang="en-US" dirty="0"/>
              <a:t>Can specify ± 2</a:t>
            </a:r>
            <a:r>
              <a:rPr lang="en-US" baseline="30000" dirty="0"/>
              <a:t>15</a:t>
            </a:r>
            <a:r>
              <a:rPr lang="en-US" dirty="0"/>
              <a:t> addresses from the PC</a:t>
            </a:r>
          </a:p>
          <a:p>
            <a:r>
              <a:rPr lang="en-US" dirty="0"/>
              <a:t>So just how much of memory can we reach?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753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Branching 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Recall:</a:t>
            </a:r>
            <a:r>
              <a:rPr lang="en-US" dirty="0"/>
              <a:t>  MIPS uses 32-bit addresses</a:t>
            </a:r>
          </a:p>
          <a:p>
            <a:pPr lvl="1"/>
            <a:r>
              <a:rPr lang="en-US" dirty="0"/>
              <a:t>Memory is byte-addressed.</a:t>
            </a:r>
          </a:p>
          <a:p>
            <a:r>
              <a:rPr lang="en-US" dirty="0"/>
              <a:t>Instructions are </a:t>
            </a:r>
            <a:r>
              <a:rPr lang="en-US" i="1" dirty="0"/>
              <a:t>word-aligned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Address is always multiple of 4 (in bytes), meaning it ends with </a:t>
            </a:r>
            <a:r>
              <a:rPr lang="en-US" dirty="0">
                <a:latin typeface="Courier"/>
              </a:rPr>
              <a:t>0b00</a:t>
            </a:r>
            <a:r>
              <a:rPr lang="en-US" dirty="0"/>
              <a:t>.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/>
              <a:t>Number of bytes to add to the PC will always be a multiple of 4.</a:t>
            </a:r>
          </a:p>
          <a:p>
            <a:r>
              <a:rPr lang="en-US" dirty="0">
                <a:latin typeface="Courier"/>
              </a:rPr>
              <a:t>Immediate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specifies words instead of bytes</a:t>
            </a:r>
          </a:p>
          <a:p>
            <a:pPr lvl="1"/>
            <a:r>
              <a:rPr lang="en-US" dirty="0"/>
              <a:t>Can now branch ± 2</a:t>
            </a:r>
            <a:r>
              <a:rPr lang="en-US" baseline="30000" dirty="0"/>
              <a:t>15</a:t>
            </a:r>
            <a:r>
              <a:rPr lang="en-US" dirty="0"/>
              <a:t> words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 can reach 2</a:t>
            </a:r>
            <a:r>
              <a:rPr lang="en-US" baseline="30000" dirty="0">
                <a:solidFill>
                  <a:srgbClr val="FF0000"/>
                </a:solidFill>
              </a:rPr>
              <a:t>16</a:t>
            </a:r>
            <a:r>
              <a:rPr lang="en-US" dirty="0">
                <a:solidFill>
                  <a:srgbClr val="FF0000"/>
                </a:solidFill>
              </a:rPr>
              <a:t> instructions = 2</a:t>
            </a:r>
            <a:r>
              <a:rPr lang="en-US" baseline="30000" dirty="0">
                <a:solidFill>
                  <a:srgbClr val="FF0000"/>
                </a:solidFill>
              </a:rPr>
              <a:t>18</a:t>
            </a:r>
            <a:r>
              <a:rPr lang="en-US" dirty="0">
                <a:solidFill>
                  <a:srgbClr val="FF0000"/>
                </a:solidFill>
              </a:rPr>
              <a:t> bytes around PC.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3866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Branch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</a:t>
            </a:r>
            <a:r>
              <a:rPr lang="en-US" dirty="0">
                <a:solidFill>
                  <a:srgbClr val="FF0000"/>
                </a:solidFill>
              </a:rPr>
              <a:t>don’t</a:t>
            </a:r>
            <a:r>
              <a:rPr lang="en-US" dirty="0"/>
              <a:t> take the branch: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PC = PC+4 = </a:t>
            </a:r>
            <a:r>
              <a:rPr lang="en-US" dirty="0"/>
              <a:t>next instruction</a:t>
            </a:r>
          </a:p>
          <a:p>
            <a:r>
              <a:rPr lang="en-US" dirty="0"/>
              <a:t>If we </a:t>
            </a:r>
            <a:r>
              <a:rPr lang="en-US" dirty="0">
                <a:solidFill>
                  <a:srgbClr val="FF0000"/>
                </a:solidFill>
              </a:rPr>
              <a:t>do</a:t>
            </a:r>
            <a:r>
              <a:rPr lang="en-US" dirty="0"/>
              <a:t> take the branch: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PC = (PC+4) + (immediate*4)</a:t>
            </a:r>
          </a:p>
          <a:p>
            <a:pPr>
              <a:spcBef>
                <a:spcPts val="2400"/>
              </a:spcBef>
            </a:pPr>
            <a:r>
              <a:rPr lang="en-US" b="1" dirty="0"/>
              <a:t>Observations:</a:t>
            </a:r>
          </a:p>
          <a:p>
            <a:pPr lvl="1"/>
            <a:r>
              <a:rPr lang="en-US" sz="2600" dirty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/>
              <a:t> is the number of instructions to jump (remember, specifies words) either forward (+) or backwards (–)</a:t>
            </a:r>
          </a:p>
          <a:p>
            <a:pPr lvl="1"/>
            <a:r>
              <a:rPr lang="en-US" dirty="0"/>
              <a:t>Branch from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PC+4</a:t>
            </a:r>
            <a:r>
              <a:rPr lang="en-US" dirty="0"/>
              <a:t> for hardware reasons.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6260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Branch Example (1/2)</a:t>
            </a:r>
          </a:p>
        </p:txBody>
      </p:sp>
      <p:sp>
        <p:nvSpPr>
          <p:cNvPr id="2164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>
                <a:latin typeface="Courier New" pitchFamily="24" charset="0"/>
              </a:rPr>
              <a:t>	</a:t>
            </a: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Loop: </a:t>
            </a:r>
            <a:r>
              <a:rPr lang="en-US" dirty="0" err="1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dirty="0">
                <a:solidFill>
                  <a:srgbClr val="FF0000"/>
                </a:solidFill>
                <a:latin typeface="Courier New" pitchFamily="24" charset="0"/>
              </a:rPr>
              <a:t>   $9,$0,</a:t>
            </a:r>
            <a:r>
              <a:rPr lang="en-US" dirty="0">
                <a:solidFill>
                  <a:schemeClr val="accent6"/>
                </a:solidFill>
                <a:latin typeface="Courier New" pitchFamily="24" charset="0"/>
              </a:rPr>
              <a:t>End</a:t>
            </a:r>
            <a:br>
              <a:rPr lang="en-US" u="sng" dirty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addu</a:t>
            </a:r>
            <a:r>
              <a:rPr lang="en-US" dirty="0">
                <a:latin typeface="Courier New" pitchFamily="24" charset="0"/>
              </a:rPr>
              <a:t>  $8,$8,$10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>
                <a:latin typeface="Courier New" pitchFamily="24" charset="0"/>
              </a:rPr>
              <a:t> $9,$9,-1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j     </a:t>
            </a:r>
            <a:r>
              <a:rPr lang="en-US" dirty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End:</a:t>
            </a:r>
            <a:endParaRPr lang="en-US" dirty="0">
              <a:solidFill>
                <a:schemeClr val="accent4"/>
              </a:solidFill>
            </a:endParaRPr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I-Format fields:</a:t>
            </a:r>
          </a:p>
          <a:p>
            <a:pPr lvl="1">
              <a:buNone/>
              <a:tabLst>
                <a:tab pos="1371600" algn="l"/>
                <a:tab pos="3657600" algn="l"/>
              </a:tabLst>
            </a:pPr>
            <a:r>
              <a:rPr lang="en-US" dirty="0">
                <a:latin typeface="Courier New" pitchFamily="24" charset="0"/>
              </a:rPr>
              <a:t>	opcode</a:t>
            </a:r>
            <a:r>
              <a:rPr lang="en-US" b="1" dirty="0"/>
              <a:t> </a:t>
            </a:r>
            <a:r>
              <a:rPr lang="en-US" dirty="0"/>
              <a:t>= 4	</a:t>
            </a:r>
            <a:r>
              <a:rPr lang="en-US" dirty="0">
                <a:latin typeface="Courier New" pitchFamily="24" charset="0"/>
              </a:rPr>
              <a:t>	</a:t>
            </a:r>
          </a:p>
          <a:p>
            <a:pPr lvl="1">
              <a:buNone/>
              <a:tabLst>
                <a:tab pos="1371600" algn="l"/>
                <a:tab pos="3657600" algn="l"/>
              </a:tabLst>
            </a:pPr>
            <a:r>
              <a:rPr lang="en-US" dirty="0">
                <a:latin typeface="Courier New" pitchFamily="24" charset="0"/>
              </a:rPr>
              <a:t> </a:t>
            </a:r>
            <a:r>
              <a:rPr lang="en-US" dirty="0" err="1">
                <a:latin typeface="Courier New" pitchFamily="24" charset="0"/>
              </a:rPr>
              <a:t>rs</a:t>
            </a:r>
            <a:r>
              <a:rPr lang="en-US" b="1" dirty="0"/>
              <a:t> </a:t>
            </a:r>
            <a:r>
              <a:rPr lang="en-US" dirty="0"/>
              <a:t>= 9	 (first operand)</a:t>
            </a:r>
          </a:p>
          <a:p>
            <a:pPr lvl="1">
              <a:buNone/>
              <a:tabLst>
                <a:tab pos="1371600" algn="l"/>
                <a:tab pos="3657600" algn="l"/>
              </a:tabLst>
            </a:pPr>
            <a:r>
              <a:rPr lang="en-US" dirty="0">
                <a:latin typeface="Courier New" pitchFamily="24" charset="0"/>
              </a:rPr>
              <a:t>	</a:t>
            </a:r>
            <a:r>
              <a:rPr lang="en-US" dirty="0" err="1">
                <a:latin typeface="Courier New" pitchFamily="24" charset="0"/>
              </a:rPr>
              <a:t>rt</a:t>
            </a:r>
            <a:r>
              <a:rPr lang="en-US" b="1" dirty="0"/>
              <a:t> </a:t>
            </a:r>
            <a:r>
              <a:rPr lang="en-US" dirty="0"/>
              <a:t>= 0	 (second operand)</a:t>
            </a:r>
          </a:p>
          <a:p>
            <a:pPr lvl="1">
              <a:buNone/>
              <a:tabLst>
                <a:tab pos="1371600" algn="l"/>
                <a:tab pos="3657600" algn="l"/>
              </a:tabLst>
            </a:pPr>
            <a:r>
              <a:rPr lang="en-US" dirty="0">
                <a:latin typeface="Courier New" pitchFamily="24" charset="0"/>
              </a:rPr>
              <a:t>	immediate</a:t>
            </a:r>
            <a:r>
              <a:rPr lang="en-US" b="1" dirty="0"/>
              <a:t> </a:t>
            </a:r>
            <a:r>
              <a:rPr lang="en-US" dirty="0"/>
              <a:t>= “?”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656915" y="1400279"/>
            <a:ext cx="3679371" cy="1164772"/>
            <a:chOff x="5464629" y="1371600"/>
            <a:chExt cx="3679371" cy="116477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464629" y="1621971"/>
              <a:ext cx="925285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55080" y="1371600"/>
              <a:ext cx="2788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Start counting from instruction AFTER the branch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66429" y="2606680"/>
            <a:ext cx="522511" cy="1294934"/>
            <a:chOff x="5519057" y="2623457"/>
            <a:chExt cx="522511" cy="1294934"/>
          </a:xfrm>
        </p:grpSpPr>
        <p:sp>
          <p:nvSpPr>
            <p:cNvPr id="14" name="Freeform 13"/>
            <p:cNvSpPr/>
            <p:nvPr/>
          </p:nvSpPr>
          <p:spPr>
            <a:xfrm>
              <a:off x="5519057" y="2623457"/>
              <a:ext cx="273957" cy="1023257"/>
            </a:xfrm>
            <a:custGeom>
              <a:avLst/>
              <a:gdLst>
                <a:gd name="connsiteX0" fmla="*/ 0 w 273957"/>
                <a:gd name="connsiteY0" fmla="*/ 0 h 1023257"/>
                <a:gd name="connsiteX1" fmla="*/ 228600 w 273957"/>
                <a:gd name="connsiteY1" fmla="*/ 195943 h 1023257"/>
                <a:gd name="connsiteX2" fmla="*/ 32657 w 273957"/>
                <a:gd name="connsiteY2" fmla="*/ 391886 h 1023257"/>
                <a:gd name="connsiteX3" fmla="*/ 228600 w 273957"/>
                <a:gd name="connsiteY3" fmla="*/ 555172 h 1023257"/>
                <a:gd name="connsiteX4" fmla="*/ 32657 w 273957"/>
                <a:gd name="connsiteY4" fmla="*/ 740229 h 1023257"/>
                <a:gd name="connsiteX5" fmla="*/ 272143 w 273957"/>
                <a:gd name="connsiteY5" fmla="*/ 914400 h 1023257"/>
                <a:gd name="connsiteX6" fmla="*/ 21772 w 273957"/>
                <a:gd name="connsiteY6" fmla="*/ 1023257 h 10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57" h="1023257">
                  <a:moveTo>
                    <a:pt x="0" y="0"/>
                  </a:moveTo>
                  <a:cubicBezTo>
                    <a:pt x="111578" y="65314"/>
                    <a:pt x="223157" y="130629"/>
                    <a:pt x="228600" y="195943"/>
                  </a:cubicBezTo>
                  <a:cubicBezTo>
                    <a:pt x="234043" y="261257"/>
                    <a:pt x="32657" y="332015"/>
                    <a:pt x="32657" y="391886"/>
                  </a:cubicBezTo>
                  <a:cubicBezTo>
                    <a:pt x="32657" y="451757"/>
                    <a:pt x="228600" y="497115"/>
                    <a:pt x="228600" y="555172"/>
                  </a:cubicBezTo>
                  <a:cubicBezTo>
                    <a:pt x="228600" y="613229"/>
                    <a:pt x="25400" y="680358"/>
                    <a:pt x="32657" y="740229"/>
                  </a:cubicBezTo>
                  <a:cubicBezTo>
                    <a:pt x="39914" y="800100"/>
                    <a:pt x="273957" y="867229"/>
                    <a:pt x="272143" y="914400"/>
                  </a:cubicBezTo>
                  <a:cubicBezTo>
                    <a:pt x="270329" y="961571"/>
                    <a:pt x="101600" y="996043"/>
                    <a:pt x="21772" y="1023257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4997" y="2841173"/>
              <a:ext cx="326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/>
                <a:t>1</a:t>
              </a:r>
            </a:p>
            <a:p>
              <a:pPr>
                <a:spcBef>
                  <a:spcPts val="600"/>
                </a:spcBef>
              </a:pPr>
              <a:r>
                <a:rPr lang="en-US" b="1" dirty="0"/>
                <a:t>2</a:t>
              </a:r>
            </a:p>
            <a:p>
              <a:pPr>
                <a:spcBef>
                  <a:spcPts val="600"/>
                </a:spcBef>
              </a:pPr>
              <a:r>
                <a:rPr lang="en-US" b="1" dirty="0"/>
                <a:t>3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864980" y="5478379"/>
            <a:ext cx="365806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47366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Branch Example (2/2)</a:t>
            </a:r>
          </a:p>
        </p:txBody>
      </p:sp>
      <p:sp>
        <p:nvSpPr>
          <p:cNvPr id="216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>
                <a:latin typeface="Courier New" pitchFamily="24" charset="0"/>
              </a:rPr>
              <a:t>	</a:t>
            </a: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Loop: </a:t>
            </a:r>
            <a:r>
              <a:rPr lang="en-US" dirty="0" err="1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dirty="0">
                <a:solidFill>
                  <a:srgbClr val="FF0000"/>
                </a:solidFill>
                <a:latin typeface="Courier New" pitchFamily="24" charset="0"/>
              </a:rPr>
              <a:t>   $9,$0,</a:t>
            </a:r>
            <a:r>
              <a:rPr lang="en-US" dirty="0">
                <a:solidFill>
                  <a:schemeClr val="accent6"/>
                </a:solidFill>
                <a:latin typeface="Courier New" pitchFamily="24" charset="0"/>
              </a:rPr>
              <a:t>End</a:t>
            </a:r>
            <a:br>
              <a:rPr lang="en-US" u="sng" dirty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addu</a:t>
            </a:r>
            <a:r>
              <a:rPr lang="en-US" dirty="0">
                <a:latin typeface="Courier New" pitchFamily="24" charset="0"/>
              </a:rPr>
              <a:t>  $8,$8,$10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>
                <a:latin typeface="Courier New" pitchFamily="24" charset="0"/>
              </a:rPr>
              <a:t> $9,$9,-1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j     </a:t>
            </a:r>
            <a:r>
              <a:rPr lang="en-US" dirty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End: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dirty="0">
              <a:ea typeface="ＭＳ Ｐゴシック" pitchFamily="-65" charset="-128"/>
            </a:endParaRPr>
          </a:p>
          <a:p>
            <a:pPr lvl="1">
              <a:spcBef>
                <a:spcPts val="2700"/>
              </a:spcBef>
              <a:buNone/>
            </a:pPr>
            <a:r>
              <a:rPr lang="en-US" dirty="0">
                <a:ea typeface="ＭＳ Ｐゴシック" pitchFamily="-65" charset="-128"/>
              </a:rPr>
              <a:t>Field representation (binary):</a:t>
            </a:r>
          </a:p>
          <a:p>
            <a:pPr lvl="1">
              <a:spcBef>
                <a:spcPts val="2400"/>
              </a:spcBef>
              <a:buNone/>
            </a:pPr>
            <a:r>
              <a:rPr lang="en-US" dirty="0">
                <a:ea typeface="ＭＳ Ｐゴシック" pitchFamily="-65" charset="-128"/>
              </a:rPr>
              <a:t> </a:t>
            </a:r>
          </a:p>
          <a:p>
            <a:pPr lvl="1">
              <a:spcBef>
                <a:spcPts val="2400"/>
              </a:spcBef>
              <a:buNone/>
            </a:pPr>
            <a:endParaRPr lang="en-US" dirty="0">
              <a:ea typeface="ＭＳ Ｐゴシック" pitchFamily="-65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917192" y="4206240"/>
            <a:ext cx="8349870" cy="822960"/>
            <a:chOff x="351069" y="2468880"/>
            <a:chExt cx="8349870" cy="822960"/>
          </a:xfrm>
        </p:grpSpPr>
        <p:grpSp>
          <p:nvGrpSpPr>
            <p:cNvPr id="42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31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17192" y="5303520"/>
            <a:ext cx="8349870" cy="822960"/>
            <a:chOff x="351069" y="2468880"/>
            <a:chExt cx="8349870" cy="822960"/>
          </a:xfrm>
        </p:grpSpPr>
        <p:grpSp>
          <p:nvGrpSpPr>
            <p:cNvPr id="5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0000000000000011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31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0891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 on PC-addressing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value in branch immediate field change if we move the code?</a:t>
            </a:r>
          </a:p>
          <a:p>
            <a:pPr lvl="1"/>
            <a:r>
              <a:rPr lang="en-US" dirty="0"/>
              <a:t>If moving individual lines of code, then yes</a:t>
            </a:r>
          </a:p>
          <a:p>
            <a:pPr lvl="1"/>
            <a:r>
              <a:rPr lang="en-US" dirty="0"/>
              <a:t>If moving all of code, then no</a:t>
            </a:r>
          </a:p>
          <a:p>
            <a:r>
              <a:rPr lang="en-US" dirty="0"/>
              <a:t>What do we do if destination is &gt; 2</a:t>
            </a:r>
            <a:r>
              <a:rPr lang="en-US" baseline="30000" dirty="0"/>
              <a:t>15</a:t>
            </a:r>
            <a:r>
              <a:rPr lang="en-US" dirty="0"/>
              <a:t> instructions away from branch?</a:t>
            </a:r>
          </a:p>
          <a:p>
            <a:pPr lvl="1"/>
            <a:r>
              <a:rPr lang="en-US" dirty="0"/>
              <a:t>Other instructions save us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next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 next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/>
              </a:rPr>
              <a:t>  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   </a:t>
            </a:r>
            <a:r>
              <a:rPr lang="en-US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next: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# next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4932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J-Format Instructions (1/4)</a:t>
            </a:r>
          </a:p>
        </p:txBody>
      </p:sp>
      <p:sp>
        <p:nvSpPr>
          <p:cNvPr id="2170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branches, we assumed that we won’t want to branch too far, so we can specify a </a:t>
            </a:r>
            <a:r>
              <a:rPr lang="en-US" i="1" dirty="0"/>
              <a:t>change</a:t>
            </a:r>
            <a:r>
              <a:rPr lang="en-US" dirty="0"/>
              <a:t> in the PC.</a:t>
            </a:r>
          </a:p>
          <a:p>
            <a:r>
              <a:rPr lang="en-US" dirty="0"/>
              <a:t>For general jumps (</a:t>
            </a:r>
            <a:r>
              <a:rPr lang="en-US" dirty="0">
                <a:latin typeface="Courier New" pitchFamily="24" charset="0"/>
              </a:rPr>
              <a:t>j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dirty="0" err="1">
                <a:latin typeface="Courier New" pitchFamily="24" charset="0"/>
              </a:rPr>
              <a:t>jal</a:t>
            </a:r>
            <a:r>
              <a:rPr lang="en-US" dirty="0"/>
              <a:t>), we may jump to </a:t>
            </a:r>
            <a:r>
              <a:rPr lang="en-US" i="1" dirty="0"/>
              <a:t>anywhere</a:t>
            </a:r>
            <a:r>
              <a:rPr lang="en-US" dirty="0"/>
              <a:t> in memory</a:t>
            </a:r>
          </a:p>
          <a:p>
            <a:pPr lvl="1"/>
            <a:r>
              <a:rPr lang="en-US" dirty="0"/>
              <a:t>Ideally, we would specify a 32-bit memory address to jump to.</a:t>
            </a:r>
          </a:p>
          <a:p>
            <a:pPr lvl="1"/>
            <a:r>
              <a:rPr lang="en-US" dirty="0"/>
              <a:t>Unfortunately, we can’t fit both a 6-bit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/>
              <a:t> and a 32-bit address into a single 32-bit 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79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Idea: Stored-Program Computer</a:t>
            </a:r>
          </a:p>
        </p:txBody>
      </p:sp>
      <p:sp>
        <p:nvSpPr>
          <p:cNvPr id="20971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Instructions are represented as bit patterns - can think of these as numbers.</a:t>
            </a:r>
          </a:p>
          <a:p>
            <a:r>
              <a:rPr lang="en-US" sz="2400" dirty="0"/>
              <a:t>Therefore, entire programs can be stored in memory to be read or written just like data.</a:t>
            </a:r>
          </a:p>
          <a:p>
            <a:r>
              <a:rPr lang="en-US" sz="2400" dirty="0"/>
              <a:t>Can reprogram quickly (seconds), don’t have to rewire computer (days)</a:t>
            </a:r>
          </a:p>
          <a:p>
            <a:r>
              <a:rPr lang="en-US" sz="2400" dirty="0"/>
              <a:t>Known as the “von Neumann” computers after widely distributed tech report on EDVAC project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C5F7F7-AFB5-43DC-A5A3-732F228264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endParaRPr lang="en-HK" dirty="0"/>
          </a:p>
        </p:txBody>
      </p:sp>
      <p:sp>
        <p:nvSpPr>
          <p:cNvPr id="4" name="Rectangle 3"/>
          <p:cNvSpPr/>
          <p:nvPr/>
        </p:nvSpPr>
        <p:spPr>
          <a:xfrm>
            <a:off x="6200860" y="2247302"/>
            <a:ext cx="5686339" cy="33958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800" baseline="30000" dirty="0"/>
          </a:p>
          <a:p>
            <a:pPr algn="ctr"/>
            <a:r>
              <a:rPr lang="en-US" sz="2800" baseline="30000" dirty="0"/>
              <a:t>First Draft of a Report on the EDVAC</a:t>
            </a:r>
          </a:p>
          <a:p>
            <a:pPr algn="ctr"/>
            <a:r>
              <a:rPr lang="en-US" sz="2800" baseline="30000" dirty="0"/>
              <a:t>by</a:t>
            </a:r>
          </a:p>
          <a:p>
            <a:pPr algn="ctr"/>
            <a:r>
              <a:rPr lang="en-US" sz="2800" baseline="30000" dirty="0"/>
              <a:t>John von Neumann</a:t>
            </a:r>
          </a:p>
          <a:p>
            <a:pPr algn="ctr"/>
            <a:r>
              <a:rPr lang="en-US" sz="2800" baseline="30000" dirty="0"/>
              <a:t>Contract No. W–670–ORD–4926</a:t>
            </a:r>
          </a:p>
          <a:p>
            <a:pPr algn="ctr"/>
            <a:r>
              <a:rPr lang="en-US" sz="2800" baseline="30000" dirty="0"/>
              <a:t>Between the</a:t>
            </a:r>
          </a:p>
          <a:p>
            <a:pPr algn="ctr"/>
            <a:r>
              <a:rPr lang="en-US" sz="2800" baseline="30000" dirty="0"/>
              <a:t>United States Army Ordnance Department and the</a:t>
            </a:r>
          </a:p>
          <a:p>
            <a:pPr algn="ctr"/>
            <a:r>
              <a:rPr lang="en-US" sz="2800" baseline="30000" dirty="0"/>
              <a:t>University of Pennsylvania</a:t>
            </a:r>
          </a:p>
          <a:p>
            <a:pPr algn="ctr"/>
            <a:r>
              <a:rPr lang="en-US" sz="2800" baseline="30000" dirty="0"/>
              <a:t>Moore School of Electrical Engineering</a:t>
            </a:r>
          </a:p>
          <a:p>
            <a:pPr algn="ctr"/>
            <a:r>
              <a:rPr lang="en-US" sz="2800" baseline="30000" dirty="0"/>
              <a:t>University of Pennsylvania</a:t>
            </a:r>
          </a:p>
          <a:p>
            <a:pPr algn="ctr"/>
            <a:r>
              <a:rPr lang="fr-FR" sz="2800" baseline="30000" dirty="0" err="1"/>
              <a:t>June</a:t>
            </a:r>
            <a:r>
              <a:rPr lang="fr-FR" sz="2800" baseline="30000" dirty="0"/>
              <a:t> 30, 1945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703D57-42A1-4B76-807B-7E975730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8993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J-Format Instructions (2/4)</a:t>
            </a:r>
          </a:p>
        </p:txBody>
      </p:sp>
      <p:sp>
        <p:nvSpPr>
          <p:cNvPr id="2171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Define two “fields” of these bit widths: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As usual, each field has a name:</a:t>
            </a:r>
          </a:p>
          <a:p>
            <a:pPr marL="0" indent="0">
              <a:spcBef>
                <a:spcPts val="2400"/>
              </a:spcBef>
              <a:buNone/>
            </a:pPr>
            <a:endParaRPr lang="en-US" b="1" dirty="0"/>
          </a:p>
          <a:p>
            <a:pPr>
              <a:spcBef>
                <a:spcPts val="2400"/>
              </a:spcBef>
            </a:pPr>
            <a:r>
              <a:rPr lang="en-US" b="1" dirty="0"/>
              <a:t>Key Concepts:</a:t>
            </a:r>
          </a:p>
          <a:p>
            <a:pPr lvl="1"/>
            <a:r>
              <a:rPr lang="en-US" dirty="0"/>
              <a:t>Keep </a:t>
            </a:r>
            <a:r>
              <a:rPr lang="en-US" sz="2600" dirty="0">
                <a:latin typeface="Courier New"/>
                <a:cs typeface="Courier New"/>
              </a:rPr>
              <a:t>opcode</a:t>
            </a:r>
            <a:r>
              <a:rPr lang="en-US" b="1" dirty="0"/>
              <a:t> </a:t>
            </a:r>
            <a:r>
              <a:rPr lang="en-US" dirty="0"/>
              <a:t>field identical to R-Format and I-Format for consistency.</a:t>
            </a:r>
          </a:p>
          <a:p>
            <a:pPr lvl="1"/>
            <a:r>
              <a:rPr lang="en-US" dirty="0"/>
              <a:t>Collapse all other fields to make room for large target address.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917192" y="1920240"/>
            <a:ext cx="8349870" cy="822960"/>
            <a:chOff x="351069" y="2468880"/>
            <a:chExt cx="8349870" cy="822960"/>
          </a:xfrm>
        </p:grpSpPr>
        <p:grpSp>
          <p:nvGrpSpPr>
            <p:cNvPr id="2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26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31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17192" y="3481851"/>
            <a:ext cx="8349870" cy="822960"/>
            <a:chOff x="351069" y="2468880"/>
            <a:chExt cx="8349870" cy="822960"/>
          </a:xfrm>
        </p:grpSpPr>
        <p:grpSp>
          <p:nvGrpSpPr>
            <p:cNvPr id="2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31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97240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J-Format Instructions (3/4)</a:t>
            </a:r>
          </a:p>
        </p:txBody>
      </p:sp>
      <p:sp>
        <p:nvSpPr>
          <p:cNvPr id="2172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specify 2</a:t>
            </a:r>
            <a:r>
              <a:rPr lang="en-US" baseline="30000" dirty="0"/>
              <a:t>26</a:t>
            </a:r>
            <a:r>
              <a:rPr lang="en-US" dirty="0"/>
              <a:t> addresses</a:t>
            </a:r>
          </a:p>
          <a:p>
            <a:pPr lvl="1"/>
            <a:r>
              <a:rPr lang="en-US" dirty="0"/>
              <a:t>Still going to word-aligned instructions, so add </a:t>
            </a:r>
            <a:r>
              <a:rPr lang="en-US" dirty="0">
                <a:latin typeface="Courier"/>
              </a:rPr>
              <a:t>0b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00</a:t>
            </a:r>
            <a:r>
              <a:rPr lang="en-US" dirty="0"/>
              <a:t> as last two bits (i.e., multiply by 4)</a:t>
            </a:r>
          </a:p>
          <a:p>
            <a:pPr lvl="1"/>
            <a:r>
              <a:rPr lang="en-US" dirty="0"/>
              <a:t>This brings us to 28 bits of a 32-bit address.</a:t>
            </a:r>
          </a:p>
          <a:p>
            <a:r>
              <a:rPr lang="en-US" dirty="0"/>
              <a:t>Take the 4 highest order bits from the PC</a:t>
            </a:r>
          </a:p>
          <a:p>
            <a:pPr lvl="1"/>
            <a:r>
              <a:rPr lang="en-US" dirty="0"/>
              <a:t>Cannot reach </a:t>
            </a:r>
            <a:r>
              <a:rPr lang="en-US" i="1" dirty="0"/>
              <a:t>everywhere</a:t>
            </a:r>
            <a:r>
              <a:rPr lang="en-US" dirty="0"/>
              <a:t>, but adequate almost all of the time, since programs aren’t that long.</a:t>
            </a:r>
          </a:p>
          <a:p>
            <a:pPr lvl="1"/>
            <a:r>
              <a:rPr lang="en-US" dirty="0"/>
              <a:t>Only problematic if code straddles a 256MB boundary</a:t>
            </a:r>
          </a:p>
          <a:p>
            <a:r>
              <a:rPr lang="en-US" dirty="0"/>
              <a:t>If necessary, use 2 jumps or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/>
              <a:t> (R-Format)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1269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J-Format Instructions (4/4)</a:t>
            </a:r>
          </a:p>
        </p:txBody>
      </p:sp>
      <p:sp>
        <p:nvSpPr>
          <p:cNvPr id="217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Jump instruction: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New PC = { (PC+4)[31..28], target address, 00 }</a:t>
            </a:r>
          </a:p>
          <a:p>
            <a:r>
              <a:rPr lang="en-US" dirty="0"/>
              <a:t>Notes: </a:t>
            </a:r>
          </a:p>
          <a:p>
            <a:pPr lvl="1"/>
            <a:r>
              <a:rPr lang="en-US" dirty="0"/>
              <a:t>{ , , } means concatenation</a:t>
            </a:r>
            <a:br>
              <a:rPr lang="en-US" dirty="0"/>
            </a:br>
            <a:r>
              <a:rPr lang="en-US" dirty="0"/>
              <a:t>{ 4 bits , 26 bits , 2 bits } = 32 bit address</a:t>
            </a:r>
          </a:p>
          <a:p>
            <a:pPr lvl="2"/>
            <a:r>
              <a:rPr lang="en-US" dirty="0"/>
              <a:t>Book uses || instead</a:t>
            </a:r>
          </a:p>
          <a:p>
            <a:pPr lvl="1"/>
            <a:r>
              <a:rPr lang="en-US" dirty="0"/>
              <a:t>Array indexing:  [31..28] means highest 4 bits</a:t>
            </a:r>
          </a:p>
          <a:p>
            <a:pPr lvl="1"/>
            <a:r>
              <a:rPr lang="en-US" dirty="0"/>
              <a:t>For hardware reasons, use PC+4 instead of 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5034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Assembler Pseudo-Instructions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Certain C statements are implemented unintuitively in MIPS</a:t>
            </a:r>
          </a:p>
          <a:p>
            <a:pPr lvl="1"/>
            <a:r>
              <a:rPr lang="en-US" dirty="0"/>
              <a:t>e.g. assignment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a=b</a:t>
            </a:r>
            <a:r>
              <a:rPr lang="en-US" dirty="0"/>
              <a:t>) via add zero</a:t>
            </a:r>
          </a:p>
          <a:p>
            <a:r>
              <a:rPr lang="en-US" dirty="0"/>
              <a:t>MIPS has a set of “</a:t>
            </a:r>
            <a:r>
              <a:rPr lang="en-US" dirty="0">
                <a:solidFill>
                  <a:srgbClr val="FF0000"/>
                </a:solidFill>
              </a:rPr>
              <a:t>pseudo-instructions</a:t>
            </a:r>
            <a:r>
              <a:rPr lang="en-US" dirty="0"/>
              <a:t>” to make programming easier</a:t>
            </a:r>
          </a:p>
          <a:p>
            <a:pPr lvl="1"/>
            <a:r>
              <a:rPr lang="en-US" dirty="0"/>
              <a:t>More intuitive to read, but get translated into actual instructions later</a:t>
            </a:r>
          </a:p>
          <a:p>
            <a:pPr>
              <a:spcBef>
                <a:spcPts val="1800"/>
              </a:spcBef>
            </a:pPr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move 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dst,src</a:t>
            </a:r>
            <a:r>
              <a:rPr lang="en-US" dirty="0">
                <a:solidFill>
                  <a:srgbClr val="FF0000"/>
                </a:solidFill>
                <a:latin typeface="+mj-lt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>
                <a:latin typeface="+mj-lt"/>
                <a:cs typeface="Courier New"/>
              </a:rPr>
              <a:t>		</a:t>
            </a:r>
            <a:r>
              <a:rPr lang="en-US" dirty="0">
                <a:cs typeface="Courier New"/>
              </a:rPr>
              <a:t>translated into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"/>
                <a:cs typeface="Courier New"/>
              </a:rPr>
              <a:t>addi dst,src,0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851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Assembler Pseudo-Instructions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Pseudo-instructions: </a:t>
            </a:r>
            <a:r>
              <a:rPr lang="en-US" dirty="0" err="1">
                <a:latin typeface="Courier"/>
              </a:rPr>
              <a:t>blt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bgt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ble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bge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li</a:t>
            </a:r>
            <a:r>
              <a:rPr lang="en-US" dirty="0"/>
              <a:t>,  </a:t>
            </a:r>
            <a:r>
              <a:rPr lang="en-US" dirty="0">
                <a:latin typeface="Courier"/>
              </a:rPr>
              <a:t>la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move</a:t>
            </a:r>
            <a:r>
              <a:rPr lang="en-US" dirty="0"/>
              <a:t>,</a:t>
            </a:r>
            <a:r>
              <a:rPr lang="en-US" dirty="0">
                <a:latin typeface="Courier"/>
              </a:rPr>
              <a:t> …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Load Address </a:t>
            </a:r>
            <a:r>
              <a:rPr lang="en-US" dirty="0"/>
              <a:t>(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la </a:t>
            </a:r>
            <a:r>
              <a:rPr lang="en-US" dirty="0" err="1">
                <a:latin typeface="Courier New"/>
                <a:cs typeface="Courier New"/>
              </a:rPr>
              <a:t>dst,label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cs typeface="Courier New"/>
              </a:rPr>
              <a:t>Loads address of specified label into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rgbClr val="FF0000"/>
                </a:solidFill>
              </a:rPr>
              <a:t>Load Immediate</a:t>
            </a:r>
            <a:r>
              <a:rPr lang="en-US" dirty="0"/>
              <a:t> (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dst,imm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Loads 32-bit immediate into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4044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MAL vs. 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True Assembly Language (TAL)</a:t>
            </a:r>
          </a:p>
          <a:p>
            <a:pPr lvl="1"/>
            <a:r>
              <a:rPr lang="en-US" dirty="0"/>
              <a:t>The instructions a computer understands and executes</a:t>
            </a:r>
          </a:p>
          <a:p>
            <a:r>
              <a:rPr lang="en-US" dirty="0"/>
              <a:t>MIPS Assembly Language (MAL)</a:t>
            </a:r>
          </a:p>
          <a:p>
            <a:pPr lvl="1"/>
            <a:r>
              <a:rPr lang="en-US" dirty="0"/>
              <a:t>Instructions the assembly programmer can use</a:t>
            </a:r>
            <a:br>
              <a:rPr lang="en-US" dirty="0"/>
            </a:br>
            <a:r>
              <a:rPr lang="en-US" dirty="0"/>
              <a:t>(includes pseudo-instructions)</a:t>
            </a:r>
          </a:p>
          <a:p>
            <a:pPr lvl="1"/>
            <a:r>
              <a:rPr lang="en-US" dirty="0"/>
              <a:t>Each MAL instruction becomes 1 or more TAL instruction.</a:t>
            </a:r>
          </a:p>
          <a:p>
            <a:r>
              <a:rPr lang="en-US" dirty="0"/>
              <a:t>TAL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⊂</a:t>
            </a:r>
            <a:r>
              <a:rPr lang="en-US" dirty="0"/>
              <a:t> MAL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93726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0420-BF52-46C6-82EA-F12E36D3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CA58C-69A4-4782-BD37-2F44080AC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For the two following pseudo-instructions, translate them into the true instructions. </a:t>
            </a:r>
            <a:r>
              <a:rPr lang="en-HK" dirty="0">
                <a:latin typeface="Courier"/>
              </a:rPr>
              <a:t>big</a:t>
            </a:r>
            <a:r>
              <a:rPr lang="en-HK" dirty="0"/>
              <a:t> is a 32-bit quantity.</a:t>
            </a:r>
          </a:p>
          <a:p>
            <a:pPr marL="274320" lvl="1" indent="0">
              <a:buNone/>
            </a:pPr>
            <a:r>
              <a:rPr lang="en-HK" sz="2800" dirty="0">
                <a:latin typeface="Courier"/>
              </a:rPr>
              <a:t>la $</a:t>
            </a:r>
            <a:r>
              <a:rPr lang="en-HK" sz="2800" dirty="0" err="1">
                <a:latin typeface="Courier"/>
              </a:rPr>
              <a:t>rs</a:t>
            </a:r>
            <a:r>
              <a:rPr lang="en-HK" sz="2800" dirty="0">
                <a:latin typeface="Courier"/>
              </a:rPr>
              <a:t>, big</a:t>
            </a:r>
          </a:p>
          <a:p>
            <a:pPr marL="274320" lvl="1" indent="0">
              <a:buNone/>
            </a:pPr>
            <a:r>
              <a:rPr lang="en-HK" sz="2800" dirty="0" err="1">
                <a:latin typeface="Courier"/>
              </a:rPr>
              <a:t>lw</a:t>
            </a:r>
            <a:r>
              <a:rPr lang="en-HK" sz="2800" dirty="0">
                <a:latin typeface="Courier"/>
              </a:rPr>
              <a:t> $</a:t>
            </a:r>
            <a:r>
              <a:rPr lang="en-HK" sz="2800" dirty="0" err="1">
                <a:latin typeface="Courier"/>
              </a:rPr>
              <a:t>rt</a:t>
            </a:r>
            <a:r>
              <a:rPr lang="en-HK" sz="2800" dirty="0">
                <a:latin typeface="Courier"/>
              </a:rPr>
              <a:t>, big($</a:t>
            </a:r>
            <a:r>
              <a:rPr lang="en-HK" sz="2800" dirty="0" err="1">
                <a:latin typeface="Courier"/>
              </a:rPr>
              <a:t>rs</a:t>
            </a:r>
            <a:r>
              <a:rPr lang="en-HK" sz="2800" dirty="0">
                <a:latin typeface="Courier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2AE31-CCED-4890-969C-10FFD1C9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210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I-Format:</a:t>
            </a:r>
            <a:r>
              <a:rPr lang="en-US" dirty="0"/>
              <a:t>  instructions with </a:t>
            </a:r>
            <a:r>
              <a:rPr lang="en-US" dirty="0" err="1"/>
              <a:t>immediates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lw</a:t>
            </a:r>
            <a:r>
              <a:rPr lang="en-US" dirty="0"/>
              <a:t>/</a:t>
            </a:r>
            <a:r>
              <a:rPr lang="en-US" dirty="0" err="1">
                <a:latin typeface="Courier New"/>
                <a:cs typeface="Courier New"/>
              </a:rPr>
              <a:t>sw</a:t>
            </a:r>
            <a:r>
              <a:rPr lang="en-US" dirty="0"/>
              <a:t> (offset is immediate),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/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bne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But not the shift instructions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Branches use PC-relative addressing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J-Format:</a:t>
            </a:r>
            <a:r>
              <a:rPr lang="en-US" dirty="0"/>
              <a:t>  </a:t>
            </a:r>
            <a:r>
              <a:rPr lang="en-US" dirty="0">
                <a:latin typeface="Courier New"/>
                <a:cs typeface="Courier New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jal</a:t>
            </a:r>
            <a:r>
              <a:rPr lang="en-US" dirty="0"/>
              <a:t> (but not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Jumps use absolute addressing</a:t>
            </a:r>
          </a:p>
          <a:p>
            <a:pPr lvl="1">
              <a:spcBef>
                <a:spcPts val="0"/>
              </a:spcBef>
            </a:pP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rgbClr val="FF0000"/>
                </a:solidFill>
              </a:rPr>
              <a:t>R-Format:</a:t>
            </a:r>
            <a:r>
              <a:rPr lang="en-US" dirty="0"/>
              <a:t>  all other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41694" y="3200401"/>
            <a:ext cx="8405683" cy="492443"/>
            <a:chOff x="317693" y="3182112"/>
            <a:chExt cx="8405683" cy="492443"/>
          </a:xfrm>
        </p:grpSpPr>
        <p:grpSp>
          <p:nvGrpSpPr>
            <p:cNvPr id="8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17693" y="3182112"/>
              <a:ext cx="505267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/>
                <a:t>I: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49708" y="4503211"/>
            <a:ext cx="8397668" cy="492443"/>
            <a:chOff x="325708" y="3730752"/>
            <a:chExt cx="8397668" cy="492443"/>
          </a:xfrm>
        </p:grpSpPr>
        <p:grpSp>
          <p:nvGrpSpPr>
            <p:cNvPr id="15" name="Group 50"/>
            <p:cNvGrpSpPr/>
            <p:nvPr/>
          </p:nvGrpSpPr>
          <p:grpSpPr>
            <a:xfrm>
              <a:off x="822960" y="3749040"/>
              <a:ext cx="7900416" cy="457200"/>
              <a:chOff x="621792" y="2834640"/>
              <a:chExt cx="7900416" cy="457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25708" y="3730752"/>
              <a:ext cx="497252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/>
                <a:t>J: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16660" y="5517440"/>
            <a:ext cx="8530717" cy="492443"/>
            <a:chOff x="192659" y="2633472"/>
            <a:chExt cx="8530717" cy="492443"/>
          </a:xfrm>
        </p:grpSpPr>
        <p:grpSp>
          <p:nvGrpSpPr>
            <p:cNvPr id="20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92659" y="2633472"/>
              <a:ext cx="630301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/>
                <a:t>R: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2443762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3A58-686D-4DCA-B3CB-79AEC4E7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39C11-64BF-4312-AC32-0E8AEAE3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Read 2.10 in </a:t>
            </a:r>
            <a:r>
              <a:rPr lang="en-US" dirty="0"/>
              <a:t>David Patterson and John Hennessy, Computer Organization and Design, 5th edition, Morgan Kaufmann, 2014.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AA930-EB28-44A8-A7EB-500D253F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4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326E-0266-4F1E-8996-EEE36E87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285B-F32C-4B4B-A5B2-46FCBDC8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This set of slides are prepared mainly based on</a:t>
            </a:r>
          </a:p>
          <a:p>
            <a:pPr lvl="1"/>
            <a:r>
              <a:rPr lang="en-HK" dirty="0"/>
              <a:t>The slides prepared by K. </a:t>
            </a:r>
            <a:r>
              <a:rPr lang="en-HK" dirty="0" err="1"/>
              <a:t>Asanovic</a:t>
            </a:r>
            <a:r>
              <a:rPr lang="en-HK" dirty="0"/>
              <a:t> &amp; V. </a:t>
            </a:r>
            <a:r>
              <a:rPr lang="en-HK" dirty="0" err="1"/>
              <a:t>Stojanovic</a:t>
            </a:r>
            <a:r>
              <a:rPr lang="en-HK" dirty="0"/>
              <a:t> for CS61C at UC/Berkeley (</a:t>
            </a:r>
            <a:r>
              <a:rPr lang="en-US" dirty="0">
                <a:hlinkClick r:id="rId2"/>
              </a:rPr>
              <a:t>http://inst.eecs.Berkeley.edu/~cs61c/sp15</a:t>
            </a:r>
            <a:r>
              <a:rPr lang="en-HK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D5300-E074-4C8A-99E4-4ED60232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 #1: Everything Addressed</a:t>
            </a:r>
          </a:p>
        </p:txBody>
      </p:sp>
      <p:sp>
        <p:nvSpPr>
          <p:cNvPr id="209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all instructions and data are stored in memory, everything has a memory address: instructions, data words.</a:t>
            </a:r>
          </a:p>
          <a:p>
            <a:pPr lvl="1">
              <a:spcAft>
                <a:spcPts val="0"/>
              </a:spcAft>
            </a:pPr>
            <a:r>
              <a:rPr lang="en-US" dirty="0"/>
              <a:t>both branches and jumps use these</a:t>
            </a:r>
          </a:p>
          <a:p>
            <a:r>
              <a:rPr lang="en-US" dirty="0"/>
              <a:t>C pointers are just memory addresses: they can point to anything in memory.</a:t>
            </a:r>
          </a:p>
          <a:p>
            <a:pPr lvl="1">
              <a:spcAft>
                <a:spcPts val="0"/>
              </a:spcAft>
            </a:pPr>
            <a:r>
              <a:rPr lang="en-US" dirty="0"/>
              <a:t>Unconstrained use of addresses can lead to nasty bugs; up to you in C; limited in Java by language design.</a:t>
            </a:r>
          </a:p>
          <a:p>
            <a:r>
              <a:rPr lang="en-US" dirty="0"/>
              <a:t>One register keeps address of instruction being executed: </a:t>
            </a:r>
            <a:r>
              <a:rPr lang="en-US" b="1" dirty="0">
                <a:solidFill>
                  <a:srgbClr val="FF0000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dirty="0"/>
              <a:t>Basically a pointer to memory: Intel calls it Instruction Pointer (a better name).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F3A747-D067-4C78-9722-356308CC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25996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D6101-4AD1-4A87-86B4-1EB063404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/>
              <a:t>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9526C-D288-489A-A292-8FF60AF57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370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 #2: Binary Compatibility</a:t>
            </a:r>
          </a:p>
        </p:txBody>
      </p:sp>
      <p:sp>
        <p:nvSpPr>
          <p:cNvPr id="210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Programs are distributed in binary form.</a:t>
            </a:r>
          </a:p>
          <a:p>
            <a:pPr lvl="1"/>
            <a:r>
              <a:rPr lang="en-US" dirty="0"/>
              <a:t>Programs bound to specific instruction set</a:t>
            </a:r>
          </a:p>
          <a:p>
            <a:pPr lvl="1"/>
            <a:r>
              <a:rPr lang="en-US" dirty="0"/>
              <a:t>Different version for Macintoshes and PCs</a:t>
            </a:r>
          </a:p>
          <a:p>
            <a:r>
              <a:rPr lang="en-US" dirty="0"/>
              <a:t>New machines want to run old programs (“binaries”) as well as programs compiled to new instructions.</a:t>
            </a:r>
          </a:p>
          <a:p>
            <a:r>
              <a:rPr lang="en-US" dirty="0"/>
              <a:t>Leads to “backward-compatible” instruction set evolving over time</a:t>
            </a:r>
          </a:p>
          <a:p>
            <a:r>
              <a:rPr lang="en-US" dirty="0"/>
              <a:t>Selection of Intel 8086 in 1981 for 1</a:t>
            </a:r>
            <a:r>
              <a:rPr lang="en-US" baseline="30000" dirty="0"/>
              <a:t>st</a:t>
            </a:r>
            <a:r>
              <a:rPr lang="en-US" dirty="0"/>
              <a:t> IBM PC is major reason latest PCs still use 80x86 instruction set (Pentium 4); could still run program from 1981 PC today.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7B1C8E-14C6-4566-84A9-4506EA62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185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Instructions as Numbers (1/2)</a:t>
            </a:r>
          </a:p>
        </p:txBody>
      </p:sp>
      <p:sp>
        <p:nvSpPr>
          <p:cNvPr id="2103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Currently all data we work with is in words (32-bit chunks):</a:t>
            </a:r>
          </a:p>
          <a:p>
            <a:pPr lvl="1"/>
            <a:r>
              <a:rPr lang="en-US" dirty="0"/>
              <a:t>Each register is a word.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lw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sw</a:t>
            </a:r>
            <a:r>
              <a:rPr lang="en-US" dirty="0"/>
              <a:t> both access memory one word at a time.</a:t>
            </a:r>
          </a:p>
          <a:p>
            <a:r>
              <a:rPr lang="en-US" dirty="0"/>
              <a:t>So how do we represent instructions?</a:t>
            </a:r>
          </a:p>
          <a:p>
            <a:pPr lvl="1"/>
            <a:r>
              <a:rPr lang="en-US" dirty="0"/>
              <a:t>Remember: Computer only understands 1s and 0s, so </a:t>
            </a:r>
            <a:r>
              <a:rPr lang="en-US" dirty="0">
                <a:latin typeface="Courier New"/>
                <a:cs typeface="Courier New"/>
              </a:rPr>
              <a:t>add $t0,$0,$0</a:t>
            </a:r>
            <a:r>
              <a:rPr lang="en-US" dirty="0"/>
              <a:t> is meaningless.</a:t>
            </a:r>
          </a:p>
          <a:p>
            <a:pPr lvl="1"/>
            <a:r>
              <a:rPr lang="en-US" dirty="0"/>
              <a:t>MIPS/RISC seeks simplicity: </a:t>
            </a:r>
            <a:r>
              <a:rPr lang="en-US" dirty="0">
                <a:solidFill>
                  <a:srgbClr val="FF0000"/>
                </a:solidFill>
              </a:rPr>
              <a:t>since data is in words, make instructions be fixed-size 32-bit words also.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76057B-AC27-4C98-B466-FCD31565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067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Instructions as Numbers (2/2)</a:t>
            </a:r>
          </a:p>
        </p:txBody>
      </p:sp>
      <p:sp>
        <p:nvSpPr>
          <p:cNvPr id="210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word is 32 bits, so divide instruction word into “</a:t>
            </a:r>
            <a:r>
              <a:rPr lang="en-US" dirty="0">
                <a:solidFill>
                  <a:srgbClr val="FF0000"/>
                </a:solidFill>
              </a:rPr>
              <a:t>fields</a:t>
            </a:r>
            <a:r>
              <a:rPr lang="en-US" dirty="0"/>
              <a:t>”.</a:t>
            </a:r>
          </a:p>
          <a:p>
            <a:r>
              <a:rPr lang="en-US" dirty="0"/>
              <a:t>Each field tells processor something about the instruction.</a:t>
            </a:r>
          </a:p>
          <a:p>
            <a:r>
              <a:rPr lang="en-US" dirty="0"/>
              <a:t>We could define different fields for each instruction, but MIPS seeks simplicity, so define </a:t>
            </a:r>
            <a:r>
              <a:rPr lang="en-US" dirty="0">
                <a:solidFill>
                  <a:srgbClr val="FF0000"/>
                </a:solidFill>
              </a:rPr>
              <a:t>3 basic types of instruction formats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R-format</a:t>
            </a:r>
          </a:p>
          <a:p>
            <a:pPr lvl="1"/>
            <a:r>
              <a:rPr lang="en-US" dirty="0"/>
              <a:t>I-format</a:t>
            </a:r>
          </a:p>
          <a:p>
            <a:pPr lvl="1"/>
            <a:r>
              <a:rPr lang="en-US" dirty="0"/>
              <a:t>J-format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56C29C-288E-4AD3-85B6-D83F3F5D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1227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Formats</a:t>
            </a:r>
          </a:p>
        </p:txBody>
      </p:sp>
      <p:sp>
        <p:nvSpPr>
          <p:cNvPr id="210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I-format</a:t>
            </a:r>
            <a:r>
              <a:rPr lang="en-US" dirty="0"/>
              <a:t>: used for instructions with </a:t>
            </a:r>
            <a:r>
              <a:rPr lang="en-US" dirty="0" err="1"/>
              <a:t>immediates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lw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sw</a:t>
            </a:r>
            <a:r>
              <a:rPr lang="en-US" dirty="0"/>
              <a:t> (since offset counts as an immediate), and branches (</a:t>
            </a:r>
            <a:r>
              <a:rPr lang="en-US" dirty="0" err="1">
                <a:latin typeface="Courier New"/>
                <a:cs typeface="Courier New"/>
              </a:rPr>
              <a:t>beq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bne</a:t>
            </a:r>
            <a:r>
              <a:rPr lang="en-US" dirty="0"/>
              <a:t>), </a:t>
            </a:r>
          </a:p>
          <a:p>
            <a:pPr lvl="1"/>
            <a:r>
              <a:rPr lang="en-US" dirty="0"/>
              <a:t>(but not the shift instructions; later)</a:t>
            </a:r>
          </a:p>
          <a:p>
            <a:r>
              <a:rPr lang="en-US" dirty="0">
                <a:solidFill>
                  <a:schemeClr val="accent1"/>
                </a:solidFill>
              </a:rPr>
              <a:t>J-format</a:t>
            </a:r>
            <a:r>
              <a:rPr lang="en-US" dirty="0"/>
              <a:t>: used for </a:t>
            </a:r>
            <a:r>
              <a:rPr lang="en-US" dirty="0" err="1">
                <a:latin typeface="Courier New"/>
                <a:cs typeface="Courier New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jal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accent1"/>
                </a:solidFill>
              </a:rPr>
              <a:t>R-format</a:t>
            </a:r>
            <a:r>
              <a:rPr lang="en-US" dirty="0"/>
              <a:t>: used for all other instructions</a:t>
            </a:r>
          </a:p>
          <a:p>
            <a:r>
              <a:rPr lang="en-US" dirty="0"/>
              <a:t>It will soon become clear why the instructions have been partitioned in this way.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EE100C-D74A-4925-976F-7C04133D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2630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13177</TotalTime>
  <Words>2828</Words>
  <Application>Microsoft Office PowerPoint</Application>
  <PresentationFormat>Widescreen</PresentationFormat>
  <Paragraphs>504</Paragraphs>
  <Slides>50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18 VAG Rounded Thin   55390</vt:lpstr>
      <vt:lpstr>Arial Unicode MS</vt:lpstr>
      <vt:lpstr>Courier</vt:lpstr>
      <vt:lpstr>MS PGothic</vt:lpstr>
      <vt:lpstr>Arial</vt:lpstr>
      <vt:lpstr>Corbel</vt:lpstr>
      <vt:lpstr>Courier New</vt:lpstr>
      <vt:lpstr>Rockwell</vt:lpstr>
      <vt:lpstr>Rockwell Condensed</vt:lpstr>
      <vt:lpstr>Times</vt:lpstr>
      <vt:lpstr>Times New Roman</vt:lpstr>
      <vt:lpstr>Wingdings</vt:lpstr>
      <vt:lpstr>Wood Type</vt:lpstr>
      <vt:lpstr>Image</vt:lpstr>
      <vt:lpstr>3. Instruction sets III</vt:lpstr>
      <vt:lpstr>Goals of this lecture</vt:lpstr>
      <vt:lpstr>Levels of Representation/Interpretation</vt:lpstr>
      <vt:lpstr>Big Idea: Stored-Program Computer</vt:lpstr>
      <vt:lpstr>Consequence #1: Everything Addressed</vt:lpstr>
      <vt:lpstr>Consequence #2: Binary Compatibility</vt:lpstr>
      <vt:lpstr>Instructions as Numbers (1/2)</vt:lpstr>
      <vt:lpstr>Instructions as Numbers (2/2)</vt:lpstr>
      <vt:lpstr>Instruction Formats</vt:lpstr>
      <vt:lpstr>Some examples of R/I-format</vt:lpstr>
      <vt:lpstr>Register numbers</vt:lpstr>
      <vt:lpstr>R-Format Instructions (1/4)</vt:lpstr>
      <vt:lpstr>R-Format Instructions (2/4)</vt:lpstr>
      <vt:lpstr>R-Format Instructions (3/4)</vt:lpstr>
      <vt:lpstr>R-Format Instructions (5/5)</vt:lpstr>
      <vt:lpstr>R-Format Example (1/2)</vt:lpstr>
      <vt:lpstr>R-Format Example (2/2)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Review question</vt:lpstr>
      <vt:lpstr>Review question</vt:lpstr>
      <vt:lpstr>Dealing With Large Immediates</vt:lpstr>
      <vt:lpstr>lui Example</vt:lpstr>
      <vt:lpstr>Assembler Register</vt:lpstr>
      <vt:lpstr>Review question</vt:lpstr>
      <vt:lpstr>Review question</vt:lpstr>
      <vt:lpstr>Branching Instructions</vt:lpstr>
      <vt:lpstr>Branching Instruction Usage</vt:lpstr>
      <vt:lpstr>PC-Relative Addressing</vt:lpstr>
      <vt:lpstr>Branching Reach</vt:lpstr>
      <vt:lpstr>Branch Calculation</vt:lpstr>
      <vt:lpstr>Branch Example (1/2)</vt:lpstr>
      <vt:lpstr>Branch Example (2/2)</vt:lpstr>
      <vt:lpstr>Questions on PC-addressing</vt:lpstr>
      <vt:lpstr>J-Format Instructions (1/4)</vt:lpstr>
      <vt:lpstr>J-Format Instructions (2/4)</vt:lpstr>
      <vt:lpstr>J-Format Instructions (3/4)</vt:lpstr>
      <vt:lpstr>J-Format Instructions (4/4)</vt:lpstr>
      <vt:lpstr>Assembler Pseudo-Instructions</vt:lpstr>
      <vt:lpstr>Assembler Pseudo-Instructions</vt:lpstr>
      <vt:lpstr>MAL vs. TAL</vt:lpstr>
      <vt:lpstr>Review question</vt:lpstr>
      <vt:lpstr>Conclusion</vt:lpstr>
      <vt:lpstr>Reading</vt:lpstr>
      <vt:lpstr>acknowledgements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Course Introduction</dc:title>
  <dc:creator>Rocky Chang</dc:creator>
  <cp:lastModifiedBy>Rocky Chang</cp:lastModifiedBy>
  <cp:revision>478</cp:revision>
  <dcterms:created xsi:type="dcterms:W3CDTF">2017-08-25T07:41:56Z</dcterms:created>
  <dcterms:modified xsi:type="dcterms:W3CDTF">2017-10-16T14:55:35Z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