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37"/>
  </p:notesMasterIdLst>
  <p:handoutMasterIdLst>
    <p:handoutMasterId r:id="rId38"/>
  </p:handoutMasterIdLst>
  <p:sldIdLst>
    <p:sldId id="261" r:id="rId2"/>
    <p:sldId id="262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49" r:id="rId16"/>
    <p:sldId id="426" r:id="rId17"/>
    <p:sldId id="427" r:id="rId18"/>
    <p:sldId id="429" r:id="rId19"/>
    <p:sldId id="443" r:id="rId20"/>
    <p:sldId id="444" r:id="rId21"/>
    <p:sldId id="451" r:id="rId22"/>
    <p:sldId id="445" r:id="rId23"/>
    <p:sldId id="446" r:id="rId24"/>
    <p:sldId id="434" r:id="rId25"/>
    <p:sldId id="450" r:id="rId26"/>
    <p:sldId id="435" r:id="rId27"/>
    <p:sldId id="438" r:id="rId28"/>
    <p:sldId id="447" r:id="rId29"/>
    <p:sldId id="439" r:id="rId30"/>
    <p:sldId id="440" r:id="rId31"/>
    <p:sldId id="442" r:id="rId32"/>
    <p:sldId id="448" r:id="rId33"/>
    <p:sldId id="364" r:id="rId34"/>
    <p:sldId id="299" r:id="rId35"/>
    <p:sldId id="29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2887" autoAdjust="0"/>
  </p:normalViewPr>
  <p:slideViewPr>
    <p:cSldViewPr snapToGrid="0">
      <p:cViewPr>
        <p:scale>
          <a:sx n="57" d="100"/>
          <a:sy n="57" d="100"/>
        </p:scale>
        <p:origin x="963" y="39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$at – assembler temporary</a:t>
            </a:r>
            <a:r>
              <a:rPr lang="en-US" baseline="0" dirty="0"/>
              <a:t> register, used for pseudo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3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22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0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16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5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8625" y="598488"/>
            <a:ext cx="617855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85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PC+4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53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46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$</a:t>
            </a:r>
            <a:r>
              <a:rPr lang="en-US" dirty="0" err="1"/>
              <a:t>ra</a:t>
            </a:r>
            <a:r>
              <a:rPr lang="en-US" dirty="0"/>
              <a:t> on the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839-1D00-41F2-BD2E-8125CED246E5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4B1815-6637-45FE-90CA-56F049C75EA0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12A57B-691B-4819-B1EF-A72D8B13F573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D37A89-7017-4ABA-9525-67C4EA4E558F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EEA86D-DAA8-46C2-A4DF-92F328305825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77F80B7-A4C9-490A-ABB7-0532CBC59E40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DEA8D0-8118-4B29-A1B7-E61AF74813A3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D413C8-60CD-4B2D-BE96-5AB487D63E6B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23CF422-0626-47DC-9D82-29A2E6E2D4BC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79EBC75-5C4C-40AA-A3D8-B53B3056D538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1EA4D8-DC81-45A2-8961-6BF53A00265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510FD8C-F934-49A0-970A-EFC8370FD079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E0D79E-1DBD-4CBD-A380-79808BCECED9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D00827-EEC8-4CB0-86E8-974EE80A03B9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FDAE016-E5E5-4823-B309-9AC4B3058961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06BD079-2FB5-4183-ADE9-05A54F2F8B3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52E76A1-BFFE-4B70-A631-B03ACF4EB470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70F9C64-03F4-4601-8586-B770165CCC35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A7DFDD3-8B2A-4DB9-A206-5DB00F8D669F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22D5D28-2D90-49A6-8F45-8A65E7AD2FA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6D35C7-A7EB-43A9-A7BC-020C80D7CF6E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96EB555-B42B-42AC-98D3-CDC6C7F64A9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BE062FB-6B80-48B3-AD8C-E549CA68F29B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A21FB15-1F2A-4916-87DE-AC7F128BF147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1DDF8BD-838C-4289-AF5B-6BDCA2D280AB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2614D71A-D061-44CE-96DA-912186C7D01A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21A827C-1C7A-414F-8897-8375A9B01CB9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BB71C06-6750-41E2-B5F4-5FF21E032B85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7564B25-C7CA-4269-8F17-1419391D48A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8BD3809-AECB-43F6-A036-45AFEAA34A72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FC5ADAF-76DB-492B-8C7D-4365B404170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4DAA5F8-C119-4EB0-9729-365FD010705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7773776-3DA9-4205-B259-6BF7194EF9E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2F0EF13-ABEC-4D29-8ABA-2A81BC3A54B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57EEDF9-FE49-47C3-99F8-92CD429FA3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6FF0B4A-8450-42F1-A1E8-E4196F32AB1C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D30B583-C0AF-40EB-A683-D2AC73253A74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4B31CCC-C31C-4B5B-889D-B2EF1ABBC2D8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E09BDF1-44FD-4315-997A-83AC6C4F136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1B49990-71FC-432A-ACDB-697E9FCB400C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FF154B-6F5D-4AE2-95E5-ECD9335C2F20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350D6E9-A120-421F-90DC-76509E448A91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2BD728F-0A3D-477E-ABE8-86F314BBDFD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307B97E-B006-4924-9B0C-0A08FF7259F0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4DA0FDB-2771-4084-9D04-017E8A81C32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12E1152-FEEF-4727-BC61-0ADBEE4F480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CE5F5086-6FC9-4388-AA5B-6578A8E4CB1A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07229A7-E035-42F1-9FAF-8812BCE4E7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E9BBE6-978A-434E-ACED-22B8A32B89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F7F19BA-64A0-4E6B-A774-E8CE9A1548E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57B368F-E99C-4336-ACE4-A2655AC91A5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B70EF63-34A6-4F1F-9001-326D8DDFBE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FE81AE-F731-48CC-AB72-DB01EB3D13B0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6274-268B-487F-9949-FE0A258C1649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79DF-61FD-4796-ACE1-956835805D21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AC0B-BFEE-4556-8356-51B9476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9401D11-F4F5-46D2-A684-9053EB03326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5A084-666A-4BB9-9245-75A57DEDF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A9EBE-ACA0-4C32-AC0B-CCF4CF43F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773D-6AAC-49C9-B21D-57F764837CD0}" type="datetime1">
              <a:rPr lang="en-US" altLang="en-US" smtClean="0"/>
              <a:t>9/22/2017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94867-9798-41C0-97DE-D96165444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ED1A6-E610-45A5-8939-EF96E880F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E01C-75CB-448A-B171-096B90E5F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96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0828-75F4-4F77-B6A3-6FCC1014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06E67-6D87-4F9F-AF60-75535350F2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9D2E017-55F6-45B9-82D7-D58AABB849DD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93A50-E873-493E-ABA9-DDFDD7713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378D-3E2D-4035-9377-F822D808C593}" type="datetime1">
              <a:rPr lang="en-US" altLang="en-US" smtClean="0"/>
              <a:t>9/22/2017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488A92-A2F1-4662-AD7B-EF03E882E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D3357-77AE-4ECD-8554-149B661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60C8-52D0-4083-8BC4-9EF1E7DB3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1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322404"/>
            <a:ext cx="11656240" cy="122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EE56-9E58-4DF8-BCA2-141BEDA645B0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8B1F4F6-1525-4B4B-97F0-9215898F4929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9C0C21-2C7F-4DF4-8913-536CE9FAABD2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F81AE0-52CE-4B7B-92CF-3F0349B64B5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720F98B-6175-4538-8F7A-44BC9BCFD6C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5905B-5166-4AB4-9883-90578FA9C62A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AF77A44-FDFB-499F-AF20-EC53006C1068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45138D-57F7-47F1-BD3A-6BC5C5569A02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C1DBB6-7E05-434C-9090-A1E4B20014D7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068B51-708C-4935-AD6F-0E0D1B6C6EC2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C40FAA-96CD-44D8-8A95-AF533041D11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768162-81F8-438A-B939-5021720B4145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1DC3829-36E2-48DA-BE58-84625BA92757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B4CFC72-ECDF-4873-A8AC-4C9CB5DA30EF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5C56FC-5CCC-4DD6-A267-2AF3572BFF9D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BD16AB-3ED5-42E7-94CB-A4A43590DD5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C62D55C-034D-47F8-A031-11940E070EEA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D7FDC44-B2E2-4FDC-A60B-FD4CAFE0DEAE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F088FA2-DFC5-4930-9006-939526E641ED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9945ACF-3A20-40D0-9E48-2488E03C2E58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A7DD927-BF4B-4A70-8921-01AAE9094EE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BF504C3-A0DC-4A28-A99A-BAC5F09F25A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30B1DC-386B-4C4E-9DA3-3F35C5BDE2A4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9566D01-CE0B-4477-9E67-08A3FC08999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ACDA888-3197-4F4F-AD1A-0A590FB9497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9A5587D-EF7D-4238-B20B-68095069752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DD8E03E-8C2A-40D4-9118-E482BD8B08B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170DADC-48D6-4F4D-9B30-B90362C46CC7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1380322-1C0F-4078-8408-7942FCA2F4B7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E565D2F-6642-4E21-89DF-CDD75A87BDB8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28578CB5-3FCA-4384-B744-3BB045714A56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8B2A6AD-2A9E-41A8-B9A6-48624A69E3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1F05190-6966-49D4-800C-4934D809C5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9C28F09-4EF4-406A-9557-80061CBDC6C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83F38F8-9053-41D0-AE65-09E09474EE2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E890A18-7677-4F44-98E9-58A906DD530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C36381-79D7-423F-9948-89A934E0E1D9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526EA17-52B3-4121-B6E1-0441C54B4C5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1ED61E-A1B4-441E-839E-1878D8419DB9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37D9146-CA85-4C3F-AF97-D4B8209B740A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41A8A8E-197C-4544-92A9-947AF013E715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5F0BE34-80BD-4E1E-BFB4-84FE0B0F9F64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46DC0F3-647E-4723-97F2-8A4CA1F0BF3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99770F6-CC83-4368-A2D5-2B091035255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52F1A1B-2A85-42A1-A915-8DC9F053D03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6922FB-62B7-4F99-9651-AD1286C2F5B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C346E0E-E16A-4342-824C-545148E508E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E755AC4-2878-4038-93BB-7EE08705D2BF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31869C2-FD44-44F1-BFED-FDAFF9D3276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31C4298-6CFF-4B54-8BB2-ABF89BF32D7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0893F3E-AEAD-40E7-A0F5-AFBE7FD3473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2B01750-BC5D-4222-929E-B2AA7C8C53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7DF8078-7ACC-49B6-A3A3-A6E34212329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1A626E-EF6B-4DFC-AD00-DA193F40B226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18" y="427224"/>
            <a:ext cx="11673890" cy="11720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318" y="1783830"/>
            <a:ext cx="5718748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908" y="1783830"/>
            <a:ext cx="5715300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C895-6D6C-44C1-9B10-470D01CF5F4D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73EF-B308-4E13-B2A9-454C90DF90E2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F5978-4F3D-4600-8145-97AE7A065E80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9A30-A524-421E-A2DC-6F04EC610907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082496-6B41-43F6-B78E-5AB41D899D4D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1CD138-361C-4CBD-B96D-71EC1D7BCD66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071CB9F-621F-4271-91D6-02FB863A1EE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33F5C22-4210-4E07-853E-4F503C9BDC44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43C23CE-B153-4817-84B3-E7A1D0E6E9E9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1F41920-1704-417F-8C17-5713EA67B4B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A716497-72FA-4443-AC44-1B9C0F88050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1AA8FB-B206-4B29-BFB9-34B5F7666EE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A4DE85-D950-449F-9FC8-681CDD1222DB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0B87ACE-DED3-4203-A41D-D6766E0EEBA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73ADA99-5325-4C58-9647-4994D05789F5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E76410-C9E0-4340-9879-CFB457EE3F6C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1E7225-1ABB-4C50-8067-DC275CD997B4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E6F1D4-F641-4852-8424-08024E69FE0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077F2C-9016-4BB6-9119-FE7A58265BAD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4BDFA4A-AE80-4678-A8D1-10CD42ECFD08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9354FF-7DAA-44E4-B3B1-0B2A5F4CB7B7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B2D1AC5-9731-4C3E-8521-267058993DAD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264E401-4D32-48F5-BD0C-214C3D357C49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D36013D-316E-4D76-A720-44345F69B71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374157E-41DC-4599-B360-E81E35A95471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DA910F1-0534-44BE-B1EB-2F7826CF1A4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076ADC-1E1F-423C-94BA-FAD494D3F3F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D92F55D-1AFE-459B-B8FA-F011E249A270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9213A0D-79BD-494E-9DC7-BECF8ADBC94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F72B767-011F-4766-8E3C-2D451264306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8DA5AD3-E609-4E4F-8605-F74E7F605F4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F6022E0-2A1F-43D4-9835-FCA635D75E5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0071748-8BC1-455A-99B1-A0928170946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BA4A150-CB6D-45F6-832A-1C4B5D6B279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68BF99B-FD41-4618-B7E5-7E42A9C0CB3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CAF55D6-8CA5-4AB5-93B5-115A8023984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EDD4683-292A-4104-8010-B970E60812A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703165D-8EE9-4F5E-900E-BD71189D5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558E5F9-DE8E-40F2-AC88-1A1B02D9F94E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321EBE0-7152-4C06-826F-F469B99ECCC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8281ABB-0EA3-4072-A11F-90C33C0BA613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DB0571F-4527-4BE6-AD27-F60CEB5E774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599E98F-7DA3-436B-9EE5-F22A094EDE5F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5D16E78-E733-4FC1-B88C-A4670E30833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5E562E9-55FA-4CC5-A4D3-3D0FEAD73A03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329ADE3-6312-41FF-9160-64BAA96AA423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D4B2672-D2E2-4308-AD5C-917CF816ED8F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677D8F4-8E3C-43CB-95E2-7379C82DC7B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735AC23-ED51-4C57-A496-6D2B5EDB2D2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A22CDBF-66A7-4499-B35E-23183C324591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A965D1A-5D5A-4B91-AFE8-EF1DE2AFB0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4E12ED8-F24E-4045-A66B-CD1006E41CE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09EEBED-53FD-4A1D-A9BE-08D65B1F64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CF790A9-0975-4EA4-9434-615982853A1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492D26B-48F5-406D-B388-503B7BBAE5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4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8BED-8D95-437B-BD96-1C95ACABA944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7DE6BC9-C2AF-4E87-842C-DF9B41F34233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75A3C9F-740C-43E9-8280-499C08D28697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A5DAF9-A127-42C2-BC68-922657D43D1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3694770-D61B-4833-B048-44CEEEA46DF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EC904E-BC93-4634-80EC-B8C61768DD64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EE1503-8F25-4A60-B5C9-AC29D5C25F8C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39747F-B9AD-428D-952B-79413EE91ECF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F0CAB-C54A-4F4F-81B3-AB70D69B1BF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98A4FB-B224-4EA1-B331-F26182EAFA9F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55206E-A771-4B31-B788-43E23E0F87C0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DBED5C-9A66-4D4A-B9A0-9900890AF793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F4A7F8-F055-4BC2-99F7-C29F296C2AB1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019CFBF-F25D-475D-A36D-7F3C5B9F17D3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79A8D5-17CB-4C08-BE88-3A076F99DA7E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A41A166-DDC7-41B7-A202-3C873F1AF2EE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BF06F1-BD61-427A-8D66-95322CBA1A0F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229049-2F0F-4F62-B7E0-A015A126638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FEE644F-4BF6-42C3-964C-9121E0E9F76A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76FA09-5164-4FE4-8588-879D42F58FD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C568F27-2EB5-42BC-A7A1-80CB34D0D38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FCBA1B1-593F-4F38-8E8B-2ACEAD339D3E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CFC7839-9151-4A17-AAC6-EAE7E0AA9D91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60E1E87-7AED-49A2-92C6-93BB1EEBC53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7D0A34F-428C-4B1E-8E33-B4338AACA967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2E966A5-6ABA-45CC-B956-8B1B4E9B4F5E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B7F8DEC-78CE-4ADD-A1C9-3CB636FCB3B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DBC2031-A9B7-47DF-A6CB-1B4280EADBA9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61A4C17-6AA6-47EE-BF6E-30FC67D0746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3BA697C-9C3F-47C6-81BC-057D2192471C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E401E47-530C-4D35-9170-2242B000AB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B52341F-B4AB-494E-8A32-88F2C2EAE63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93BA049-89CC-4D80-A2DD-6511AAB4041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6602D15-6221-439E-B8B9-04432B198DC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527FC12-DC35-4F63-B9A8-785CBCBD03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61E02AD-2361-471B-8EAF-56A6723C1D26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AA662B-6ED3-412C-9443-88EA59F46E50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097D845-EF50-4F2A-9CDE-E2D4BC75B5E0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50FAF1C-64E3-4C6A-ACE3-863F8C5F54A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9129178-FC07-43D1-8B46-1ABF201A743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ED4491-FBC9-4A3C-A49E-0D296AE4AB36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5D28A3A-08E1-41E5-9198-114C8B44740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3B7C59-D2C7-4A7C-AA53-479E9A76E9E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46F3DF-A83A-4FDB-BC11-3E780FDE514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9B807CF-EB79-4BEF-A66A-59BB6106EE7E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566525D-BDEC-44D4-9366-80B56A79B89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F40636CE-6A6C-4295-9922-8DFE7453D7A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BA26EBA-982B-4667-9BDD-D16110A367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A93FAAA-9FDE-420E-A626-8F0934991C0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503750F-C0FC-4DF0-997B-BC943821771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016AA5A-2249-4B75-BBC0-30DB7A20D55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EDDB16B-22AF-4DBD-A7EB-78FD8065A52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0F25D957-8F75-4199-B247-CA48259BBD80}"/>
              </a:ext>
            </a:extLst>
          </p:cNvPr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A97F78-7313-4502-9DCF-2CB1AFC7282F}"/>
              </a:ext>
            </a:extLst>
          </p:cNvPr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022A-991A-4CF5-8D12-C9496D012FE0}" type="datetime1">
              <a:rPr lang="en-US" smtClean="0"/>
              <a:t>9/22/2017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3950112-814A-4A58-9E66-A31F17730F9A}" type="datetime1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7CDE0-0C08-44B9-BBA4-4A82F44E1122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FD2DEBB-E043-40BB-9FE5-D24791A9469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DA2C32-9B66-42F6-982D-9E0C86DC159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735605-B25C-4C95-A2BC-891F38EAF6E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D95A2D-9B0A-44ED-BEC5-6603388AD55C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CF83A0-E46B-4F29-B4BD-44533A0C8D2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B05CCF5-FFCC-4D4F-9439-2D6B049A61DC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8087EA-724F-4EC9-8974-4A1A4503EDCD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B15C055-2187-4A5B-9A48-94B27C52DFAE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32E2C8-CE09-49F2-8C63-3405FE83878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E3D7A5-2A62-4568-849B-3B6DDD05C5A6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C50CC1-5454-42EE-BE28-7BE695F6E625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227199E-26EC-448E-9778-585DE48D79C6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6A7472-EACE-4350-A6B9-1BF6DC057EB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71DE8E8-71CA-4C26-A190-6378C3C1111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AEC373F-9391-45B1-B3A8-C9B79619ADED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DC91622-7B5D-4BE0-BD76-FB963332313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EBECA6-681A-420A-8B35-CA4B2E397E96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F690461-30D7-49BF-8D1B-DF2801FDAB8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4396CAF-C029-4120-A7BB-BB38B851346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A749525-6499-49EA-B33D-0EA8C8779B5C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F181A53-511F-43FF-BC47-50B1369B87D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68D3CB7-82A1-4BA7-BB2F-83733B428A0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6B7BD1A-E114-4283-9F6D-C7682AD9B899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9FE327B-BDAC-47BE-A958-BCFC8C2DADD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787716F7-AD46-439D-96A9-E3E530DF52CA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4EDE8C4-1A61-4BAF-B91A-0882147C365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DFB456D-6A68-4465-823E-94A7A1C24F9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DE058D4-A081-4A4D-A431-59FACBB6FEF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2B87959-D6BC-4011-B012-CE7EAEEA0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88A4C26-B0F9-4041-B2A7-BC952CA144B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8165D14-C3FD-42D7-94E2-9ED01CFCEA7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9C19BCE-A06D-4542-9A42-8F532AAA926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21B1619-9B18-4E35-A93A-9B141AA9FF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7879B36-B5A2-4D3E-A0CF-55D0189B2BFA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8AB7E1-C1C2-49A2-8186-C09EA5F5D81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F0DC2D-16EC-462B-A078-813943F2CA1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C58BA09-62E6-4D61-BA2B-04010CA9A39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B1F19DD-4058-412C-A5B6-571F3217A1E9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1A2735E-55DC-4D31-878B-6F8B1BE14138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65CC575-64DB-4710-B964-CDA2DBC4BB9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5ACD655-2F96-4149-B272-C804CF1347C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F7FCAF7C-420F-4EED-95BE-105948B9E7C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6196B72-98C0-4C8C-8108-92C0C5EC307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A29150C-A4F9-4DA6-A584-A2E1B9D5103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ABD40EC-F86F-475E-A4F1-816BEA4D8C4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C5B306C-DEFA-4991-85DB-F96B80B30B2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B2F1F74-03C9-4205-9816-1FD2A4564D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6A08DE-CEE3-4F1F-8E38-2E25490436F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ED1CE90-9A94-4BB0-9195-9E15A9EECE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973FCCA-809D-42AE-8BD9-85DDE10BC44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ABD0D9-6224-4906-9489-204E6FAFC1DA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4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5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Instruction sets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Rocky K. C. Chang</a:t>
            </a:r>
          </a:p>
          <a:p>
            <a:r>
              <a:rPr lang="en-US"/>
              <a:t>Version 0.1, 25 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calling and return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calling program (</a:t>
            </a:r>
            <a:r>
              <a:rPr lang="en-US" dirty="0">
                <a:solidFill>
                  <a:srgbClr val="FF0000"/>
                </a:solidFill>
              </a:rPr>
              <a:t>caller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$a0-$a3</a:t>
            </a:r>
            <a:r>
              <a:rPr lang="en-US" dirty="0">
                <a:latin typeface="+mj-lt"/>
                <a:cs typeface="Courier New"/>
                <a:sym typeface="Wingdings" panose="05000000000000000000" pitchFamily="2" charset="2"/>
              </a:rPr>
              <a:t></a:t>
            </a:r>
            <a:r>
              <a:rPr lang="en-US" dirty="0">
                <a:cs typeface="Courier New"/>
                <a:sym typeface="Wingdings" panose="05000000000000000000" pitchFamily="2" charset="2"/>
              </a:rPr>
              <a:t>parameters</a:t>
            </a:r>
            <a:endParaRPr lang="en-US" dirty="0">
              <a:cs typeface="Courier New"/>
            </a:endParaRPr>
          </a:p>
          <a:p>
            <a:pPr lvl="1"/>
            <a:r>
              <a:rPr lang="en-US" dirty="0">
                <a:cs typeface="Courier New"/>
              </a:rPr>
              <a:t>Use</a:t>
            </a:r>
            <a:r>
              <a:rPr lang="en-US" dirty="0">
                <a:latin typeface="+mj-lt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>
                <a:latin typeface="+mj-lt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to invoke the function at address X.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$ra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PC+4 (each instruction is of 4 bytes)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PC holds the address of the current address being executed.</a:t>
            </a:r>
          </a:p>
          <a:p>
            <a:r>
              <a:rPr lang="en-US" dirty="0"/>
              <a:t>The called program (</a:t>
            </a:r>
            <a:r>
              <a:rPr lang="en-US" dirty="0" err="1">
                <a:solidFill>
                  <a:srgbClr val="FF0000"/>
                </a:solidFill>
              </a:rPr>
              <a:t>callee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cs typeface="Courier New"/>
              </a:rPr>
              <a:t>After performing the function, </a:t>
            </a:r>
            <a:r>
              <a:rPr lang="en-US" dirty="0" err="1">
                <a:cs typeface="Courier New"/>
              </a:rPr>
              <a:t>invoke</a:t>
            </a:r>
            <a:r>
              <a:rPr lang="en-US" dirty="0" err="1">
                <a:latin typeface="Courier New"/>
                <a:cs typeface="Courier New"/>
              </a:rPr>
              <a:t>jr</a:t>
            </a:r>
            <a:r>
              <a:rPr lang="en-US" dirty="0">
                <a:latin typeface="Courier New"/>
                <a:cs typeface="Courier New"/>
              </a:rPr>
              <a:t> 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latin typeface="Courier New"/>
                <a:cs typeface="Courier New"/>
              </a:rPr>
              <a:t>: </a:t>
            </a:r>
            <a:r>
              <a:rPr lang="en-US" dirty="0"/>
              <a:t>PC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 err="1"/>
              <a:t>.</a:t>
            </a: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45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more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Besides the 4 argument and 2 return value registers, any registers (e.g.,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$s0-$s7</a:t>
            </a:r>
            <a:r>
              <a:rPr lang="en-US" dirty="0">
                <a:cs typeface="Courier New" panose="02070309020205020404" pitchFamily="49" charset="0"/>
                <a:sym typeface="Arial Bold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$t0-$t7</a:t>
            </a:r>
            <a:r>
              <a:rPr lang="en-US" dirty="0">
                <a:cs typeface="Courier New" panose="02070309020205020404" pitchFamily="49" charset="0"/>
                <a:sym typeface="Arial Bold" charset="0"/>
              </a:rPr>
              <a:t>)</a:t>
            </a:r>
            <a:r>
              <a:rPr lang="en-US" dirty="0"/>
              <a:t> used by the function should be recovered after the function call.</a:t>
            </a:r>
          </a:p>
          <a:p>
            <a:r>
              <a:rPr lang="en-US" dirty="0"/>
              <a:t>Using </a:t>
            </a:r>
            <a:r>
              <a:rPr lang="en-US" dirty="0">
                <a:solidFill>
                  <a:srgbClr val="FF0000"/>
                </a:solidFill>
              </a:rPr>
              <a:t>stack</a:t>
            </a:r>
            <a:r>
              <a:rPr lang="en-US" dirty="0"/>
              <a:t>: last-in-first-out queue (e.g., stack of plates)</a:t>
            </a:r>
          </a:p>
          <a:p>
            <a:pPr lvl="1"/>
            <a:r>
              <a:rPr lang="en-US" dirty="0"/>
              <a:t>Push: placing data onto stack</a:t>
            </a:r>
          </a:p>
          <a:p>
            <a:pPr lvl="1"/>
            <a:r>
              <a:rPr lang="en-US" dirty="0"/>
              <a:t>Pop: removing data from stack</a:t>
            </a:r>
          </a:p>
          <a:p>
            <a:r>
              <a:rPr lang="en-US" dirty="0"/>
              <a:t>Stack in memory, so need a register to point to it.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sp</a:t>
            </a:r>
            <a:r>
              <a:rPr lang="en-US" dirty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/>
              <a:t>(register 29) is the </a:t>
            </a:r>
            <a:r>
              <a:rPr lang="en-US" dirty="0">
                <a:solidFill>
                  <a:srgbClr val="FF0000"/>
                </a:solidFill>
              </a:rPr>
              <a:t>stack pointer </a:t>
            </a:r>
            <a:r>
              <a:rPr lang="en-US" dirty="0"/>
              <a:t>in MIPS</a:t>
            </a:r>
          </a:p>
          <a:p>
            <a:pPr lvl="1"/>
            <a:r>
              <a:rPr lang="en-US" dirty="0"/>
              <a:t>Convention is grow from high to low addresses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Push</a:t>
            </a:r>
            <a:r>
              <a:rPr lang="en-US" dirty="0">
                <a:solidFill>
                  <a:srgbClr val="FF0000"/>
                </a:solidFill>
              </a:rPr>
              <a:t> decrements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$sp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Pop</a:t>
            </a:r>
            <a:r>
              <a:rPr lang="en-US" dirty="0">
                <a:solidFill>
                  <a:srgbClr val="FF0000"/>
                </a:solidFill>
              </a:rPr>
              <a:t> increments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$sp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52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int </a:t>
            </a:r>
            <a:r>
              <a:rPr lang="en-US" dirty="0" err="1">
                <a:latin typeface="Courier New"/>
                <a:cs typeface="Courier New"/>
              </a:rPr>
              <a:t>leaf_example</a:t>
            </a:r>
            <a:r>
              <a:rPr lang="en-US" dirty="0">
                <a:latin typeface="Courier New"/>
                <a:cs typeface="Courier New"/>
              </a:rPr>
              <a:t> 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(int </a:t>
            </a:r>
            <a:r>
              <a:rPr lang="en-US" dirty="0" err="1">
                <a:latin typeface="Courier New"/>
                <a:cs typeface="Courier New"/>
              </a:rPr>
              <a:t>g</a:t>
            </a:r>
            <a:r>
              <a:rPr lang="en-US" dirty="0">
                <a:latin typeface="Courier New"/>
                <a:cs typeface="Courier New"/>
              </a:rPr>
              <a:t>, int </a:t>
            </a:r>
            <a:r>
              <a:rPr lang="en-US" dirty="0" err="1">
                <a:latin typeface="Courier New"/>
                <a:cs typeface="Courier New"/>
              </a:rPr>
              <a:t>h</a:t>
            </a:r>
            <a:r>
              <a:rPr lang="en-US" dirty="0">
                <a:latin typeface="Courier New"/>
                <a:cs typeface="Courier New"/>
              </a:rPr>
              <a:t>, int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, int </a:t>
            </a:r>
            <a:r>
              <a:rPr lang="en-US" dirty="0" err="1">
                <a:latin typeface="Courier New"/>
                <a:cs typeface="Courier New"/>
              </a:rPr>
              <a:t>j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>
              <a:buNone/>
              <a:tabLst>
                <a:tab pos="1033463" algn="l"/>
              </a:tabLst>
            </a:pPr>
            <a:r>
              <a:rPr lang="en-US" dirty="0">
                <a:latin typeface="Courier New"/>
                <a:cs typeface="Courier New"/>
              </a:rPr>
              <a:t>	int </a:t>
            </a:r>
            <a:r>
              <a:rPr lang="en-US" dirty="0" err="1">
                <a:latin typeface="Courier New"/>
                <a:cs typeface="Courier New"/>
              </a:rPr>
              <a:t>f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f</a:t>
            </a:r>
            <a:r>
              <a:rPr lang="en-US" dirty="0">
                <a:latin typeface="Courier New"/>
                <a:cs typeface="Courier New"/>
              </a:rPr>
              <a:t> = (</a:t>
            </a:r>
            <a:r>
              <a:rPr lang="en-US" dirty="0" err="1">
                <a:latin typeface="Courier New"/>
                <a:cs typeface="Courier New"/>
              </a:rPr>
              <a:t>g</a:t>
            </a:r>
            <a:r>
              <a:rPr lang="en-US" dirty="0">
                <a:latin typeface="Courier New"/>
                <a:cs typeface="Courier New"/>
              </a:rPr>
              <a:t> + </a:t>
            </a:r>
            <a:r>
              <a:rPr lang="en-US" dirty="0" err="1">
                <a:latin typeface="Courier New"/>
                <a:cs typeface="Courier New"/>
              </a:rPr>
              <a:t>h</a:t>
            </a:r>
            <a:r>
              <a:rPr lang="en-US" dirty="0">
                <a:latin typeface="Courier New"/>
                <a:cs typeface="Courier New"/>
              </a:rPr>
              <a:t>) –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+ </a:t>
            </a:r>
            <a:r>
              <a:rPr lang="en-US" dirty="0" err="1">
                <a:latin typeface="Courier New"/>
                <a:cs typeface="Courier New"/>
              </a:rPr>
              <a:t>j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return </a:t>
            </a:r>
            <a:r>
              <a:rPr lang="en-US" dirty="0" err="1">
                <a:latin typeface="Courier New"/>
                <a:cs typeface="Courier New"/>
              </a:rPr>
              <a:t>f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Parameter variables </a:t>
            </a:r>
            <a:r>
              <a:rPr lang="en-US" dirty="0">
                <a:latin typeface="Courier New"/>
                <a:cs typeface="Courier New"/>
              </a:rPr>
              <a:t>g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h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, and </a:t>
            </a:r>
            <a:r>
              <a:rPr lang="en-US" dirty="0">
                <a:latin typeface="Courier New"/>
                <a:cs typeface="Courier New"/>
              </a:rPr>
              <a:t>j</a:t>
            </a:r>
            <a:r>
              <a:rPr lang="en-US" dirty="0"/>
              <a:t> in argument registers </a:t>
            </a:r>
            <a:r>
              <a:rPr lang="en-US" dirty="0">
                <a:latin typeface="Courier New"/>
                <a:cs typeface="Courier New"/>
              </a:rPr>
              <a:t>$a0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$a1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$a2</a:t>
            </a:r>
            <a:r>
              <a:rPr lang="en-US" dirty="0"/>
              <a:t>, and </a:t>
            </a:r>
            <a:r>
              <a:rPr lang="en-US" dirty="0">
                <a:latin typeface="Courier New"/>
                <a:cs typeface="Courier New"/>
              </a:rPr>
              <a:t>$a3;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/>
              <a:t> in </a:t>
            </a:r>
            <a:r>
              <a:rPr lang="en-US" dirty="0">
                <a:latin typeface="Courier New"/>
                <a:cs typeface="Courier New"/>
              </a:rPr>
              <a:t>$s0</a:t>
            </a:r>
          </a:p>
          <a:p>
            <a:r>
              <a:rPr lang="en-US" sz="3176" dirty="0"/>
              <a:t>We also need one temporary register </a:t>
            </a:r>
            <a:r>
              <a:rPr lang="en-US" sz="3176" dirty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 Before, During, After Function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save old values of </a:t>
            </a:r>
            <a:r>
              <a:rPr lang="en-US" dirty="0">
                <a:latin typeface="Courier New"/>
                <a:cs typeface="Courier New"/>
              </a:rPr>
              <a:t>$s0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sz="3176" dirty="0">
                <a:latin typeface="Courier New"/>
                <a:cs typeface="Courier New"/>
              </a:rPr>
              <a:t>$t0</a:t>
            </a:r>
            <a:r>
              <a:rPr lang="en-US" sz="3176" dirty="0">
                <a:cs typeface="Courier New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2425700"/>
            <a:ext cx="8740681" cy="32977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01733" y="4182533"/>
            <a:ext cx="2175934" cy="508000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Contents of $s0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1" y="3716868"/>
            <a:ext cx="2175933" cy="474133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/>
              <a:t>Contents of $t0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05249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Code for </a:t>
            </a:r>
            <a:r>
              <a:rPr lang="en-US" dirty="0" err="1"/>
              <a:t>leaf_example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Better yet, </a:t>
            </a:r>
            <a:r>
              <a:rPr lang="en-US" sz="2600" dirty="0">
                <a:solidFill>
                  <a:srgbClr val="FF0000"/>
                </a:solidFill>
              </a:rPr>
              <a:t>temporary registers do not need to be preserved across a function call</a:t>
            </a:r>
            <a:r>
              <a:rPr lang="en-US" sz="2600" dirty="0"/>
              <a:t>. So we can drop the </a:t>
            </a:r>
            <a:r>
              <a:rPr lang="en-US" sz="2600" dirty="0" err="1">
                <a:latin typeface="Courier"/>
              </a:rPr>
              <a:t>sw</a:t>
            </a:r>
            <a:r>
              <a:rPr lang="en-US" sz="2600" dirty="0"/>
              <a:t> and </a:t>
            </a:r>
            <a:r>
              <a:rPr lang="en-US" sz="2600" dirty="0" err="1">
                <a:latin typeface="Courier"/>
              </a:rPr>
              <a:t>lw</a:t>
            </a:r>
            <a:r>
              <a:rPr lang="en-US" sz="2600" dirty="0"/>
              <a:t> for </a:t>
            </a:r>
            <a:r>
              <a:rPr lang="en-US" sz="2600" dirty="0">
                <a:latin typeface="Courier"/>
              </a:rPr>
              <a:t>$t0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9842" y="1544275"/>
            <a:ext cx="104275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err="1">
                <a:solidFill>
                  <a:srgbClr val="7030A0"/>
                </a:solidFill>
                <a:latin typeface="Courier"/>
              </a:rPr>
              <a:t>addi</a:t>
            </a:r>
            <a:r>
              <a:rPr lang="en-US" sz="2000" b="1" dirty="0">
                <a:solidFill>
                  <a:srgbClr val="7030A0"/>
                </a:solidFill>
                <a:latin typeface="Courier"/>
              </a:rPr>
              <a:t> $sp,$sp,-8 		# adjust stack for 2 items</a:t>
            </a:r>
          </a:p>
          <a:p>
            <a:pPr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sw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 $t0, 4($</a:t>
            </a: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sp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) 		# save $t0 for use afterwards</a:t>
            </a:r>
          </a:p>
          <a:p>
            <a:pPr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sw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 $s0, 0($</a:t>
            </a: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sp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) 		# save $s0 for use afterwards</a:t>
            </a:r>
          </a:p>
          <a:p>
            <a:pPr marL="406400" indent="-406400"/>
            <a:endParaRPr lang="en-US" sz="2000" b="1" dirty="0">
              <a:latin typeface="Courier"/>
            </a:endParaRPr>
          </a:p>
          <a:p>
            <a:pPr marL="406400" indent="-406400"/>
            <a:r>
              <a:rPr lang="en-US" sz="2000" b="1" dirty="0">
                <a:latin typeface="Courier"/>
              </a:rPr>
              <a:t>add $s0,$a0,$a1 		# f = g + h</a:t>
            </a:r>
          </a:p>
          <a:p>
            <a:pPr marL="338138" indent="-338138"/>
            <a:r>
              <a:rPr lang="en-US" sz="2000" b="1" dirty="0">
                <a:latin typeface="Courier"/>
              </a:rPr>
              <a:t>add $t0,$a2,$a3 		# t0 = </a:t>
            </a:r>
            <a:r>
              <a:rPr lang="en-US" sz="2000" b="1" dirty="0" err="1">
                <a:latin typeface="Courier"/>
              </a:rPr>
              <a:t>i</a:t>
            </a:r>
            <a:r>
              <a:rPr lang="en-US" sz="2000" b="1" dirty="0">
                <a:latin typeface="Courier"/>
              </a:rPr>
              <a:t> + j</a:t>
            </a:r>
          </a:p>
          <a:p>
            <a:pPr marL="338138" indent="-338138"/>
            <a:r>
              <a:rPr lang="en-US" sz="2000" b="1" dirty="0">
                <a:latin typeface="Courier"/>
              </a:rPr>
              <a:t>sub $v0,$s0,$t0 		# return value (g + h) – (</a:t>
            </a:r>
            <a:r>
              <a:rPr lang="en-US" sz="2000" b="1" dirty="0" err="1">
                <a:latin typeface="Courier"/>
              </a:rPr>
              <a:t>i</a:t>
            </a:r>
            <a:r>
              <a:rPr lang="en-US" sz="2000" b="1" dirty="0">
                <a:latin typeface="Courier"/>
              </a:rPr>
              <a:t> + j)</a:t>
            </a:r>
          </a:p>
          <a:p>
            <a:pPr marL="338138" indent="-338138"/>
            <a:endParaRPr lang="en-US" sz="2000" b="1" dirty="0">
              <a:latin typeface="Courier"/>
            </a:endParaRPr>
          </a:p>
          <a:p>
            <a:pPr marL="338138" indent="-338138"/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lw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 $s0, 0($</a:t>
            </a: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sp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) 		# restore register $s0 for caller</a:t>
            </a:r>
          </a:p>
          <a:p>
            <a:pPr marL="338138" indent="-338138"/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lw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 $t0, 4($</a:t>
            </a:r>
            <a:r>
              <a:rPr lang="en-US" sz="2000" b="1" dirty="0" err="1">
                <a:solidFill>
                  <a:srgbClr val="00B050"/>
                </a:solidFill>
                <a:latin typeface="Courier"/>
              </a:rPr>
              <a:t>sp</a:t>
            </a:r>
            <a:r>
              <a:rPr lang="en-US" sz="2000" b="1" dirty="0">
                <a:solidFill>
                  <a:srgbClr val="00B050"/>
                </a:solidFill>
                <a:latin typeface="Courier"/>
              </a:rPr>
              <a:t>) 		# restore register $t0 for caller</a:t>
            </a:r>
          </a:p>
          <a:p>
            <a:pPr marL="338138" indent="-338138"/>
            <a:r>
              <a:rPr lang="en-US" sz="2000" b="1" dirty="0" err="1">
                <a:solidFill>
                  <a:srgbClr val="7030A0"/>
                </a:solidFill>
                <a:latin typeface="Courier"/>
              </a:rPr>
              <a:t>addi</a:t>
            </a:r>
            <a:r>
              <a:rPr lang="en-US" sz="2000" b="1" dirty="0">
                <a:solidFill>
                  <a:srgbClr val="7030A0"/>
                </a:solidFill>
                <a:latin typeface="Courier"/>
              </a:rPr>
              <a:t> $sp,$sp,8 		# adjust stack to delete 2 items</a:t>
            </a:r>
          </a:p>
          <a:p>
            <a:pPr marL="338138" indent="-338138"/>
            <a:r>
              <a:rPr lang="en-US" sz="2000" b="1" dirty="0" err="1">
                <a:latin typeface="Courier"/>
              </a:rPr>
              <a:t>jr</a:t>
            </a:r>
            <a:r>
              <a:rPr lang="en-US" sz="2000" b="1" dirty="0">
                <a:latin typeface="Courier"/>
              </a:rPr>
              <a:t> $</a:t>
            </a:r>
            <a:r>
              <a:rPr lang="en-US" sz="2000" b="1" dirty="0" err="1">
                <a:latin typeface="Courier"/>
              </a:rPr>
              <a:t>ra</a:t>
            </a:r>
            <a:r>
              <a:rPr lang="en-US" sz="2000" b="1" dirty="0">
                <a:latin typeface="Courier"/>
              </a:rPr>
              <a:t> 					# jump back to calling routine</a:t>
            </a:r>
          </a:p>
        </p:txBody>
      </p:sp>
    </p:spTree>
    <p:extLst>
      <p:ext uri="{BB962C8B-B14F-4D97-AF65-F5344CB8AC3E}">
        <p14:creationId xmlns:p14="http://schemas.microsoft.com/office/powerpoint/2010/main" val="12285453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87BA-E189-418A-A157-23103371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0CB25-76EB-4B3E-9A02-D42C29422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39085-BE78-44E1-BE0F-F4D94C5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8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example is a </a:t>
            </a:r>
            <a:r>
              <a:rPr lang="en-US" dirty="0">
                <a:solidFill>
                  <a:srgbClr val="FF0000"/>
                </a:solidFill>
              </a:rPr>
              <a:t>leaf function </a:t>
            </a:r>
            <a:r>
              <a:rPr lang="en-US" dirty="0"/>
              <a:t>which does not call another function.</a:t>
            </a:r>
          </a:p>
          <a:p>
            <a:r>
              <a:rPr lang="en-US" dirty="0"/>
              <a:t>For a non-leaf function, say </a:t>
            </a:r>
            <a:r>
              <a:rPr lang="en-US" i="1" dirty="0"/>
              <a:t>A</a:t>
            </a:r>
            <a:r>
              <a:rPr lang="en-US" dirty="0"/>
              <a:t>, it calls another function </a:t>
            </a:r>
            <a:r>
              <a:rPr lang="en-US" i="1" dirty="0"/>
              <a:t>B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atin typeface="Courier"/>
              </a:rPr>
              <a:t>$a0</a:t>
            </a:r>
            <a:r>
              <a:rPr lang="en-US" dirty="0">
                <a:sym typeface="Wingdings" panose="05000000000000000000" pitchFamily="2" charset="2"/>
              </a:rPr>
              <a:t>a parameter</a:t>
            </a:r>
          </a:p>
          <a:p>
            <a:pPr lvl="1"/>
            <a:r>
              <a:rPr lang="en-US" dirty="0" err="1">
                <a:latin typeface="Courier"/>
                <a:sym typeface="Wingdings" panose="05000000000000000000" pitchFamily="2" charset="2"/>
              </a:rPr>
              <a:t>jal</a:t>
            </a:r>
            <a:r>
              <a:rPr lang="en-US" dirty="0">
                <a:latin typeface="Courier"/>
                <a:sym typeface="Wingdings" panose="05000000000000000000" pitchFamily="2" charset="2"/>
              </a:rPr>
              <a:t> 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Within function A:</a:t>
            </a:r>
          </a:p>
          <a:p>
            <a:pPr lvl="2"/>
            <a:r>
              <a:rPr lang="en-US" sz="2400" dirty="0">
                <a:latin typeface="Courier"/>
                <a:sym typeface="Wingdings" panose="05000000000000000000" pitchFamily="2" charset="2"/>
              </a:rPr>
              <a:t>$a0</a:t>
            </a:r>
            <a:r>
              <a:rPr lang="en-US" sz="2400" dirty="0">
                <a:sym typeface="Wingdings" panose="05000000000000000000" pitchFamily="2" charset="2"/>
              </a:rPr>
              <a:t>a parameter</a:t>
            </a:r>
          </a:p>
          <a:p>
            <a:pPr lvl="2"/>
            <a:r>
              <a:rPr lang="en-US" sz="2400" dirty="0" err="1">
                <a:latin typeface="Courier"/>
                <a:sym typeface="Wingdings" panose="05000000000000000000" pitchFamily="2" charset="2"/>
              </a:rPr>
              <a:t>jal</a:t>
            </a:r>
            <a:r>
              <a:rPr lang="en-US" sz="2400" dirty="0">
                <a:latin typeface="Courier"/>
                <a:sym typeface="Wingdings" panose="05000000000000000000" pitchFamily="2" charset="2"/>
              </a:rPr>
              <a:t> B</a:t>
            </a:r>
          </a:p>
          <a:p>
            <a:r>
              <a:rPr lang="en-US" dirty="0"/>
              <a:t>Problem: Conflict over the use of </a:t>
            </a:r>
            <a:r>
              <a:rPr lang="en-US" dirty="0">
                <a:latin typeface="Courier"/>
              </a:rPr>
              <a:t>$a0 </a:t>
            </a:r>
            <a:r>
              <a:rPr lang="en-US" dirty="0"/>
              <a:t>as well as </a:t>
            </a:r>
            <a:r>
              <a:rPr lang="en-US" dirty="0">
                <a:latin typeface="Courier"/>
              </a:rPr>
              <a:t>$</a:t>
            </a:r>
            <a:r>
              <a:rPr lang="en-US" dirty="0" err="1">
                <a:latin typeface="Courier"/>
              </a:rPr>
              <a:t>ra</a:t>
            </a:r>
            <a:r>
              <a:rPr lang="en-US" dirty="0"/>
              <a:t>, and so are other registers used within </a:t>
            </a:r>
            <a:r>
              <a:rPr lang="en-US" i="1" dirty="0"/>
              <a:t>A </a:t>
            </a:r>
            <a:r>
              <a:rPr lang="en-US" dirty="0"/>
              <a:t>that need to be accessed after calling </a:t>
            </a:r>
            <a:r>
              <a:rPr lang="en-US" i="1" dirty="0"/>
              <a:t>B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330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solution is similar to saving the saved registers in a stack in the previous example.</a:t>
            </a:r>
          </a:p>
          <a:p>
            <a:r>
              <a:rPr lang="en-US" dirty="0"/>
              <a:t>The caller saves the argument registers in the stack.</a:t>
            </a:r>
          </a:p>
          <a:p>
            <a:r>
              <a:rPr lang="en-US" dirty="0"/>
              <a:t>The </a:t>
            </a:r>
            <a:r>
              <a:rPr lang="en-US" dirty="0" err="1"/>
              <a:t>callee</a:t>
            </a:r>
            <a:r>
              <a:rPr lang="en-US" dirty="0"/>
              <a:t> saves $</a:t>
            </a:r>
            <a:r>
              <a:rPr lang="en-US" dirty="0" err="1"/>
              <a:t>ra</a:t>
            </a:r>
            <a:r>
              <a:rPr lang="en-US" dirty="0"/>
              <a:t> in the stack and restore it before returning.</a:t>
            </a:r>
          </a:p>
          <a:p>
            <a:pPr lvl="1"/>
            <a:r>
              <a:rPr lang="en-US" dirty="0"/>
              <a:t>That is, the </a:t>
            </a:r>
            <a:r>
              <a:rPr lang="en-US" dirty="0" err="1"/>
              <a:t>callee</a:t>
            </a:r>
            <a:r>
              <a:rPr lang="en-US" dirty="0"/>
              <a:t> now saves both the saved registers that it is going to use and $</a:t>
            </a:r>
            <a:r>
              <a:rPr lang="en-US" dirty="0" err="1"/>
              <a:t>ra.</a:t>
            </a:r>
            <a:endParaRPr lang="en-US" dirty="0"/>
          </a:p>
          <a:p>
            <a:r>
              <a:rPr lang="en-US" dirty="0"/>
              <a:t>What other registers need to be saved and restored?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6A48DB-4D0B-4C20-AB67-80F49C9F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2242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4968" y="322404"/>
            <a:ext cx="11656240" cy="1226177"/>
          </a:xfrm>
        </p:spPr>
        <p:txBody>
          <a:bodyPr/>
          <a:lstStyle/>
          <a:p>
            <a:r>
              <a:rPr lang="en-US" dirty="0"/>
              <a:t>Preservation of registers (1/3)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Preserved across function call</a:t>
            </a:r>
          </a:p>
          <a:p>
            <a:pPr marL="914400" lvl="1" indent="-514350"/>
            <a:r>
              <a:rPr lang="en-US" dirty="0"/>
              <a:t>Caller can rely on values being unchanged</a:t>
            </a:r>
          </a:p>
          <a:p>
            <a:pPr marL="914400" lvl="1" indent="-514350"/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$sp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gp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fp</a:t>
            </a:r>
            <a:r>
              <a:rPr lang="en-US" dirty="0"/>
              <a:t>, “saved registers” </a:t>
            </a:r>
            <a:r>
              <a:rPr lang="en-US" dirty="0">
                <a:latin typeface="Courier New"/>
                <a:cs typeface="Courier New"/>
              </a:rPr>
              <a:t>$s0</a:t>
            </a:r>
            <a:r>
              <a:rPr lang="en-US" dirty="0"/>
              <a:t>- </a:t>
            </a:r>
            <a:r>
              <a:rPr lang="en-US" dirty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preserved across function call</a:t>
            </a:r>
          </a:p>
          <a:p>
            <a:pPr marL="914400" lvl="1" indent="-514350"/>
            <a:r>
              <a:rPr lang="en-US" dirty="0"/>
              <a:t>Caller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/>
              <a:t>rely on values being unchanged</a:t>
            </a:r>
          </a:p>
          <a:p>
            <a:pPr marL="914400" lvl="1" indent="-514350"/>
            <a:r>
              <a:rPr lang="en-US" dirty="0"/>
              <a:t>Return value registers </a:t>
            </a:r>
            <a:r>
              <a:rPr lang="en-US" dirty="0">
                <a:latin typeface="Courier New"/>
                <a:cs typeface="Courier New"/>
              </a:rPr>
              <a:t>$v0</a:t>
            </a:r>
            <a:r>
              <a:rPr lang="en-US" dirty="0"/>
              <a:t>,</a:t>
            </a:r>
            <a:r>
              <a:rPr lang="en-US" dirty="0">
                <a:latin typeface="Courier New"/>
                <a:cs typeface="Courier New"/>
              </a:rPr>
              <a:t>$v1</a:t>
            </a:r>
            <a:r>
              <a:rPr lang="en-US" dirty="0"/>
              <a:t>, Argument registers </a:t>
            </a:r>
            <a:r>
              <a:rPr lang="en-US" dirty="0">
                <a:latin typeface="Courier New"/>
                <a:cs typeface="Courier New"/>
              </a:rPr>
              <a:t>$a0</a:t>
            </a:r>
            <a:r>
              <a:rPr lang="en-US" dirty="0"/>
              <a:t>-</a:t>
            </a:r>
            <a:r>
              <a:rPr lang="en-US" dirty="0">
                <a:latin typeface="Courier New"/>
                <a:cs typeface="Courier New"/>
              </a:rPr>
              <a:t>$a3</a:t>
            </a:r>
            <a:r>
              <a:rPr lang="en-US" dirty="0"/>
              <a:t>, “temporary registers” </a:t>
            </a:r>
            <a:r>
              <a:rPr lang="en-US" dirty="0">
                <a:latin typeface="Courier New"/>
                <a:cs typeface="Courier New"/>
              </a:rPr>
              <a:t>$t0</a:t>
            </a:r>
            <a:r>
              <a:rPr lang="en-US" dirty="0"/>
              <a:t>-</a:t>
            </a:r>
            <a:r>
              <a:rPr lang="en-US" dirty="0">
                <a:latin typeface="Courier New"/>
                <a:cs typeface="Courier New"/>
              </a:rPr>
              <a:t>$t9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5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3C6AE-D902-42ED-826F-83CF15B9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Preservation of registers (2/3)</a:t>
            </a:r>
            <a:endParaRPr lang="en-HK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E70FFF-7FEB-4166-9922-4F5B1DA525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767" y="2009976"/>
            <a:ext cx="10974032" cy="290597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86518-D1BD-423C-B38B-1D93DD3A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2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74CA-FB69-4585-B490-5C376074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Goals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1C96-33D5-4377-9B80-4E4637BF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Understand the hardware support for procedures.</a:t>
            </a:r>
          </a:p>
          <a:p>
            <a:r>
              <a:rPr lang="en-HK" dirty="0"/>
              <a:t>Understand the two kinds of registers according to whether they are preserved across procedures.</a:t>
            </a:r>
          </a:p>
          <a:p>
            <a:r>
              <a:rPr lang="en-HK" dirty="0"/>
              <a:t>Able to use stack to store spill registers.</a:t>
            </a:r>
          </a:p>
          <a:p>
            <a:r>
              <a:rPr lang="en-HK" dirty="0"/>
              <a:t>Able to translate procedure calls to assembly code.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582A7-8227-4ECA-B244-5AF43C7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2F35-FCEE-4992-974A-248B6403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Preservation of registers (3/3)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77F29-9880-4451-8158-940D8444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For caller </a:t>
            </a:r>
            <a:r>
              <a:rPr lang="en-HK" i="1" dirty="0"/>
              <a:t>A</a:t>
            </a:r>
          </a:p>
          <a:p>
            <a:pPr lvl="1"/>
            <a:r>
              <a:rPr lang="en-HK" dirty="0"/>
              <a:t>It does not need to worry about the preserved registers.</a:t>
            </a:r>
          </a:p>
          <a:p>
            <a:pPr lvl="1"/>
            <a:r>
              <a:rPr lang="en-HK" dirty="0"/>
              <a:t>For the </a:t>
            </a:r>
            <a:r>
              <a:rPr lang="en-HK" dirty="0" err="1"/>
              <a:t>nonpreserved</a:t>
            </a:r>
            <a:r>
              <a:rPr lang="en-HK" dirty="0"/>
              <a:t> registers that it is going to use after calling </a:t>
            </a:r>
            <a:r>
              <a:rPr lang="en-HK" i="1" dirty="0"/>
              <a:t>B</a:t>
            </a:r>
            <a:r>
              <a:rPr lang="en-HK" dirty="0"/>
              <a:t>, it must store them in a stack and restore it after the call.</a:t>
            </a:r>
          </a:p>
          <a:p>
            <a:r>
              <a:rPr lang="en-HK" dirty="0"/>
              <a:t>For </a:t>
            </a:r>
            <a:r>
              <a:rPr lang="en-HK" dirty="0" err="1"/>
              <a:t>callee</a:t>
            </a:r>
            <a:r>
              <a:rPr lang="en-HK" dirty="0"/>
              <a:t> </a:t>
            </a:r>
            <a:r>
              <a:rPr lang="en-HK" i="1" dirty="0"/>
              <a:t>B</a:t>
            </a:r>
          </a:p>
          <a:p>
            <a:pPr lvl="1"/>
            <a:r>
              <a:rPr lang="en-HK" dirty="0"/>
              <a:t>For the </a:t>
            </a:r>
            <a:r>
              <a:rPr lang="en-HK" dirty="0" err="1"/>
              <a:t>nonpreserved</a:t>
            </a:r>
            <a:r>
              <a:rPr lang="en-HK" dirty="0"/>
              <a:t> registers, it does not need to do anything.</a:t>
            </a:r>
          </a:p>
          <a:p>
            <a:pPr lvl="1"/>
            <a:r>
              <a:rPr lang="en-HK" dirty="0"/>
              <a:t>For the preserved registers, it must first store them in the stack and restore them before return.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EC514-1BB0-413A-AB87-46722D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1389-515D-48C2-B4DB-5A9364EF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21EFB-45E8-4FB6-998F-689C95571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22441-ABAF-42E8-B76B-87C0801B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776C-6D1D-49EA-907C-B843A50C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(1/2)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D6F7-0F6F-494B-84F3-426D6932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18 VAG Rounded Light   02390"/>
              </a:rPr>
              <a:t>How do we compile this?</a:t>
            </a:r>
          </a:p>
          <a:p>
            <a:pPr marL="0" indent="0">
              <a:buNone/>
            </a:pPr>
            <a:endParaRPr lang="en-US" dirty="0">
              <a:latin typeface="18 VAG Rounded Light   02390"/>
            </a:endParaRP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Courier"/>
                <a:cs typeface="Courier"/>
              </a:rPr>
              <a:t>(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x,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y)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b="1" dirty="0" err="1">
                <a:latin typeface="Courier"/>
                <a:cs typeface="Courier"/>
              </a:rPr>
              <a:t>mult</a:t>
            </a:r>
            <a:r>
              <a:rPr lang="en-US" b="1" dirty="0">
                <a:latin typeface="Courier"/>
                <a:cs typeface="Courier"/>
              </a:rPr>
              <a:t>(</a:t>
            </a:r>
            <a:r>
              <a:rPr lang="en-US" b="1" dirty="0" err="1">
                <a:latin typeface="Courier"/>
                <a:cs typeface="Courier"/>
              </a:rPr>
              <a:t>x,x</a:t>
            </a:r>
            <a:r>
              <a:rPr lang="en-US" b="1" dirty="0">
                <a:latin typeface="Courier"/>
                <a:cs typeface="Courier"/>
              </a:rPr>
              <a:t>)+ y;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2E99D-A3D1-4C25-918C-0001CBE0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065A-D5CA-4FCD-9644-AD8936D8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Example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2F3F6-EAAB-4C9A-8AE4-4ECC5DCB5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500" dirty="0">
                <a:cs typeface="Courier"/>
              </a:rPr>
              <a:t># assume we have already passed the two parameters (</a:t>
            </a:r>
            <a:r>
              <a:rPr lang="en-US" sz="4500" i="1" dirty="0">
                <a:latin typeface="Courier"/>
                <a:cs typeface="Courier"/>
              </a:rPr>
              <a:t>x</a:t>
            </a:r>
            <a:r>
              <a:rPr lang="en-US" sz="4500" dirty="0">
                <a:cs typeface="Courier"/>
              </a:rPr>
              <a:t> and </a:t>
            </a:r>
            <a:r>
              <a:rPr lang="en-US" sz="4500" i="1" dirty="0">
                <a:latin typeface="Courier"/>
                <a:cs typeface="Courier"/>
              </a:rPr>
              <a:t>y</a:t>
            </a:r>
            <a:r>
              <a:rPr lang="en-US" sz="4500" dirty="0">
                <a:cs typeface="Courier"/>
              </a:rPr>
              <a:t>) to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500" dirty="0">
                <a:cs typeface="Courier"/>
              </a:rPr>
              <a:t># </a:t>
            </a:r>
            <a:r>
              <a:rPr lang="en-US" sz="4500" dirty="0">
                <a:latin typeface="Courier"/>
                <a:cs typeface="Courier"/>
              </a:rPr>
              <a:t>$a0 </a:t>
            </a:r>
            <a:r>
              <a:rPr lang="en-US" sz="4500" dirty="0">
                <a:cs typeface="Courier"/>
              </a:rPr>
              <a:t>and </a:t>
            </a:r>
            <a:r>
              <a:rPr lang="en-US" sz="4500" dirty="0">
                <a:latin typeface="Courier"/>
                <a:cs typeface="Courier"/>
              </a:rPr>
              <a:t>$a1</a:t>
            </a:r>
            <a:r>
              <a:rPr lang="en-US" sz="4500" dirty="0">
                <a:cs typeface="Courier"/>
              </a:rPr>
              <a:t>, respectively.</a:t>
            </a:r>
          </a:p>
          <a:p>
            <a:pPr marL="0" indent="0">
              <a:buNone/>
            </a:pPr>
            <a:endParaRPr lang="en-US" b="1" dirty="0">
              <a:solidFill>
                <a:srgbClr val="0926B7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400" b="1" dirty="0" err="1">
                <a:latin typeface="Courier"/>
                <a:cs typeface="Courier"/>
              </a:rPr>
              <a:t>sumSquare</a:t>
            </a:r>
            <a:r>
              <a:rPr lang="en-US" sz="3400" b="1" dirty="0">
                <a:latin typeface="Courier"/>
                <a:cs typeface="Courier"/>
              </a:rPr>
              <a:t>: 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addi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$sp,$sp,-8 	 # space on stack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sw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ra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, 4($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sp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)	 # save return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addr</a:t>
            </a:r>
            <a:b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</a:b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sw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$a1, 0($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sp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)	 # save y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>
                <a:solidFill>
                  <a:srgbClr val="0070C0"/>
                </a:solidFill>
                <a:latin typeface="Courier"/>
                <a:cs typeface="Courier"/>
              </a:rPr>
              <a:t>add $a1,$a0,$zero # prepare the second parameter for multi()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FF0000"/>
                </a:solidFill>
                <a:latin typeface="Courier"/>
                <a:cs typeface="Courier"/>
              </a:rPr>
              <a:t>jal</a:t>
            </a:r>
            <a:r>
              <a:rPr lang="en-US" sz="34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Courier"/>
                <a:cs typeface="Courier"/>
              </a:rPr>
              <a:t>mult</a:t>
            </a:r>
            <a:r>
              <a:rPr lang="en-US" sz="3400" b="1" dirty="0">
                <a:solidFill>
                  <a:srgbClr val="FF0000"/>
                </a:solidFill>
                <a:latin typeface="Courier"/>
                <a:cs typeface="Courier"/>
              </a:rPr>
              <a:t> 		 # call </a:t>
            </a:r>
            <a:r>
              <a:rPr lang="en-US" sz="3400" b="1" dirty="0" err="1">
                <a:solidFill>
                  <a:srgbClr val="FF0000"/>
                </a:solidFill>
                <a:latin typeface="Courier"/>
                <a:cs typeface="Courier"/>
              </a:rPr>
              <a:t>mult</a:t>
            </a:r>
            <a:r>
              <a:rPr lang="en-US" sz="3400" b="1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lw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$a1, 0($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sp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)	 # restore y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>
                <a:solidFill>
                  <a:srgbClr val="0070C0"/>
                </a:solidFill>
                <a:latin typeface="Courier"/>
                <a:cs typeface="Courier"/>
              </a:rPr>
              <a:t>add $v0,$v0,$a1 	 # </a:t>
            </a:r>
            <a:r>
              <a:rPr lang="en-US" sz="3400" b="1" dirty="0" err="1">
                <a:solidFill>
                  <a:srgbClr val="0070C0"/>
                </a:solidFill>
                <a:latin typeface="Courier"/>
                <a:cs typeface="Courier"/>
              </a:rPr>
              <a:t>mult</a:t>
            </a:r>
            <a:r>
              <a:rPr lang="en-US" sz="3400" b="1" dirty="0">
                <a:solidFill>
                  <a:srgbClr val="0070C0"/>
                </a:solidFill>
                <a:latin typeface="Courier"/>
                <a:cs typeface="Courier"/>
              </a:rPr>
              <a:t>()+y</a:t>
            </a:r>
            <a:br>
              <a:rPr lang="en-US" sz="3400" b="1" dirty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lw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ra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, 4($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sp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)	 # get return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addr</a:t>
            </a:r>
            <a:b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</a:b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     </a:t>
            </a:r>
            <a:r>
              <a:rPr lang="en-US" sz="3400" b="1" dirty="0" err="1">
                <a:solidFill>
                  <a:srgbClr val="7030A0"/>
                </a:solidFill>
                <a:latin typeface="Courier"/>
                <a:cs typeface="Courier"/>
              </a:rPr>
              <a:t>addi</a:t>
            </a:r>
            <a:r>
              <a:rPr lang="en-US" sz="3400" b="1" dirty="0">
                <a:solidFill>
                  <a:srgbClr val="7030A0"/>
                </a:solidFill>
                <a:latin typeface="Courier"/>
                <a:cs typeface="Courier"/>
              </a:rPr>
              <a:t> $sp,$sp,8  	 # restore stack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>
                <a:latin typeface="Courier"/>
                <a:cs typeface="Courier"/>
              </a:rPr>
              <a:t>      </a:t>
            </a:r>
            <a:r>
              <a:rPr lang="en-US" sz="3400" b="1" dirty="0" err="1">
                <a:latin typeface="Courier"/>
                <a:cs typeface="Courier"/>
              </a:rPr>
              <a:t>jr</a:t>
            </a:r>
            <a:r>
              <a:rPr lang="en-US" sz="3400" b="1" dirty="0">
                <a:latin typeface="Courier"/>
                <a:cs typeface="Courier"/>
              </a:rPr>
              <a:t> $</a:t>
            </a:r>
            <a:r>
              <a:rPr lang="en-US" sz="3400" b="1" dirty="0" err="1">
                <a:latin typeface="Courier"/>
                <a:cs typeface="Courier"/>
              </a:rPr>
              <a:t>ra</a:t>
            </a:r>
            <a:br>
              <a:rPr lang="en-US" sz="3400" b="1" dirty="0">
                <a:latin typeface="Courier"/>
                <a:cs typeface="Courier"/>
              </a:rPr>
            </a:br>
            <a:r>
              <a:rPr lang="en-US" sz="3400" b="1" dirty="0" err="1">
                <a:latin typeface="Courier"/>
                <a:cs typeface="Courier"/>
              </a:rPr>
              <a:t>mult</a:t>
            </a:r>
            <a:r>
              <a:rPr lang="en-US" sz="3400" b="1" dirty="0">
                <a:latin typeface="Courier"/>
                <a:cs typeface="Courier"/>
              </a:rPr>
              <a:t>: ...</a:t>
            </a:r>
            <a:br>
              <a:rPr lang="en-US" sz="3400" b="1" dirty="0">
                <a:latin typeface="Courier"/>
                <a:cs typeface="Courier"/>
              </a:rPr>
            </a:br>
            <a:endParaRPr lang="en-HK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55F3A-CB09-4476-8C8B-3B6506CF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Space on Stack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has two storage classes: automatic and static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Automatic variables </a:t>
            </a:r>
            <a:r>
              <a:rPr lang="en-US" dirty="0"/>
              <a:t>are local to function and discarded when function exits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Static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variables </a:t>
            </a:r>
            <a:r>
              <a:rPr lang="en-US" dirty="0"/>
              <a:t>exist across exits from and entries to procedures</a:t>
            </a:r>
          </a:p>
          <a:p>
            <a:r>
              <a:rPr lang="en-US" dirty="0"/>
              <a:t>Use stack for automatic (local) variables that don’t fit in registers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Procedure frame </a:t>
            </a:r>
            <a:r>
              <a:rPr lang="en-US" dirty="0"/>
              <a:t>or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activation record</a:t>
            </a:r>
            <a:r>
              <a:rPr lang="en-US" b="1" dirty="0"/>
              <a:t>: </a:t>
            </a:r>
            <a:r>
              <a:rPr lang="en-US" dirty="0"/>
              <a:t>segment of stack with saved registers and local variables</a:t>
            </a:r>
          </a:p>
          <a:p>
            <a:r>
              <a:rPr lang="en-US" dirty="0"/>
              <a:t>Some MIPS compilers use a </a:t>
            </a:r>
            <a:r>
              <a:rPr lang="en-US" dirty="0">
                <a:solidFill>
                  <a:srgbClr val="000000"/>
                </a:solidFill>
              </a:rPr>
              <a:t>frame pointer 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fp</a:t>
            </a:r>
            <a:r>
              <a:rPr lang="en-US" dirty="0"/>
              <a:t>) to point to first word of frame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65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9CBA-852B-4D4B-B67A-CBF10868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F31B5-ABEA-4547-AC15-3ADFCB06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B6BAA-D368-4BBA-87BA-AFE360C6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7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Before, During, After Call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46CF2C-E7F3-4F7C-BC09-BBA8CAB50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47" y="1817055"/>
            <a:ext cx="9101192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4909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None/>
              <a:tabLst>
                <a:tab pos="742950" algn="l"/>
              </a:tabLst>
            </a:pPr>
            <a:r>
              <a:rPr lang="en-US" sz="2600" b="1" dirty="0">
                <a:latin typeface="Courier"/>
                <a:cs typeface="Courier"/>
              </a:rPr>
              <a:t>	</a:t>
            </a:r>
            <a:r>
              <a:rPr lang="en-US" sz="2600" b="1" dirty="0" err="1">
                <a:latin typeface="Courier"/>
                <a:cs typeface="Courier"/>
              </a:rPr>
              <a:t>entry_label</a:t>
            </a:r>
            <a:r>
              <a:rPr lang="en-US" sz="2600" b="1" dirty="0">
                <a:latin typeface="Courier"/>
                <a:cs typeface="Courier"/>
              </a:rPr>
              <a:t>: 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			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sp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sp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600" b="1" dirty="0">
                <a:latin typeface="Courier"/>
                <a:cs typeface="Courier"/>
              </a:rPr>
              <a:t>-</a:t>
            </a:r>
            <a:r>
              <a:rPr lang="en-US" sz="2600" b="1" dirty="0" err="1">
                <a:latin typeface="Courier"/>
                <a:cs typeface="Courier"/>
              </a:rPr>
              <a:t>framesize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			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600" b="1" dirty="0">
                <a:latin typeface="Courier"/>
                <a:cs typeface="Courier"/>
              </a:rPr>
              <a:t>framesize-4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($sp)  	</a:t>
            </a:r>
            <a: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save $</a:t>
            </a:r>
            <a:r>
              <a:rPr lang="en-US" sz="26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b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			</a:t>
            </a:r>
            <a:r>
              <a:rPr lang="en-US" sz="2600" b="1" dirty="0">
                <a:latin typeface="Courier"/>
                <a:cs typeface="Courier"/>
              </a:rPr>
              <a:t>save other </a:t>
            </a:r>
            <a:r>
              <a:rPr lang="en-US" sz="2600" b="1" dirty="0" err="1">
                <a:latin typeface="Courier"/>
                <a:cs typeface="Courier"/>
              </a:rPr>
              <a:t>regs</a:t>
            </a:r>
            <a:r>
              <a:rPr lang="en-US" sz="2600" b="1" dirty="0">
                <a:latin typeface="Courier"/>
                <a:cs typeface="Courier"/>
              </a:rPr>
              <a:t> if need be</a:t>
            </a:r>
            <a:r>
              <a:rPr lang="en-US" sz="2600" b="1" i="1" dirty="0">
                <a:latin typeface="Courier"/>
                <a:cs typeface="Courier"/>
              </a:rPr>
              <a:t>		</a:t>
            </a:r>
            <a:r>
              <a:rPr lang="en-US" sz="2600" i="1" dirty="0">
                <a:latin typeface="Courier"/>
                <a:cs typeface="Courier"/>
              </a:rPr>
              <a:t>  </a:t>
            </a:r>
          </a:p>
          <a:p>
            <a:pPr marL="0" indent="0">
              <a:lnSpc>
                <a:spcPct val="85000"/>
              </a:lnSpc>
              <a:buNone/>
              <a:tabLst>
                <a:tab pos="742950" algn="l"/>
              </a:tabLst>
            </a:pPr>
            <a:endParaRPr lang="en-US" sz="2400" i="1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... </a:t>
            </a:r>
            <a:r>
              <a:rPr lang="en-US" sz="2400" dirty="0">
                <a:latin typeface="Courier"/>
                <a:cs typeface="Courier"/>
              </a:rPr>
              <a:t>  </a:t>
            </a:r>
          </a:p>
          <a:p>
            <a:pPr marL="0" indent="0">
              <a:lnSpc>
                <a:spcPct val="85000"/>
              </a:lnSpc>
              <a:buNone/>
              <a:tabLst>
                <a:tab pos="742950" algn="l"/>
              </a:tabLst>
            </a:pPr>
            <a:endParaRPr lang="en-US" sz="2600" b="1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None/>
              <a:tabLst>
                <a:tab pos="742950" algn="l"/>
              </a:tabLst>
            </a:pPr>
            <a:r>
              <a:rPr lang="en-US" sz="2600" b="1" dirty="0">
                <a:latin typeface="Courier"/>
                <a:cs typeface="Courier"/>
              </a:rPr>
              <a:t>	restore other </a:t>
            </a:r>
            <a:r>
              <a:rPr lang="en-US" sz="2600" b="1" dirty="0" err="1">
                <a:latin typeface="Courier"/>
                <a:cs typeface="Courier"/>
              </a:rPr>
              <a:t>regs</a:t>
            </a:r>
            <a:r>
              <a:rPr lang="en-US" sz="2600" b="1" dirty="0">
                <a:latin typeface="Courier"/>
                <a:cs typeface="Courier"/>
              </a:rPr>
              <a:t> if need be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			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600" b="1" dirty="0">
                <a:latin typeface="Courier"/>
                <a:cs typeface="Courier"/>
              </a:rPr>
              <a:t>framesize-4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($sp)  	</a:t>
            </a:r>
            <a: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restore $</a:t>
            </a:r>
            <a:r>
              <a:rPr lang="en-US" sz="26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b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			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sp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sp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600" b="1" dirty="0">
                <a:latin typeface="Courier"/>
                <a:cs typeface="Courier"/>
              </a:rPr>
              <a:t> </a:t>
            </a:r>
            <a:r>
              <a:rPr lang="en-US" sz="2600" b="1" dirty="0" err="1">
                <a:latin typeface="Courier"/>
                <a:cs typeface="Courier"/>
              </a:rPr>
              <a:t>framesize</a:t>
            </a:r>
            <a:r>
              <a:rPr lang="en-US" sz="2600" b="1" dirty="0">
                <a:latin typeface="Courier"/>
                <a:cs typeface="Courier"/>
              </a:rPr>
              <a:t> 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			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6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6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6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294968" y="4013629"/>
            <a:ext cx="146694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294968" y="1568941"/>
            <a:ext cx="15231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294968" y="3385102"/>
            <a:ext cx="526887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rgbClr val="0926B7"/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08412B-EC90-4F5D-90D3-D80B6338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713F0-56EB-4B46-BD8E-A107ADEC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Basic structure of a function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815E7-401C-40F7-B1FE-990533881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Setup the arguments:</a:t>
            </a:r>
          </a:p>
          <a:p>
            <a:pPr lvl="1"/>
            <a:r>
              <a:rPr lang="en-US" dirty="0"/>
              <a:t>The first four arguments (arg0-arg3) are passed in registers $a0-$a3</a:t>
            </a:r>
          </a:p>
          <a:p>
            <a:pPr lvl="1"/>
            <a:r>
              <a:rPr lang="en-US" dirty="0"/>
              <a:t>Remaining arguments are pushed onto the stack (in reverse order arg5 is at the top of the stack).</a:t>
            </a:r>
          </a:p>
          <a:p>
            <a:r>
              <a:rPr lang="en-HK" dirty="0"/>
              <a:t>Save caller-saved registers</a:t>
            </a:r>
          </a:p>
          <a:p>
            <a:pPr lvl="1"/>
            <a:r>
              <a:rPr lang="en-US" dirty="0"/>
              <a:t>Save registers </a:t>
            </a:r>
            <a:r>
              <a:rPr lang="en-US" dirty="0">
                <a:latin typeface="Courier"/>
              </a:rPr>
              <a:t>$t0</a:t>
            </a:r>
            <a:r>
              <a:rPr lang="en-US" dirty="0"/>
              <a:t>-</a:t>
            </a:r>
            <a:r>
              <a:rPr lang="en-US" dirty="0">
                <a:latin typeface="Courier"/>
              </a:rPr>
              <a:t>$t9 </a:t>
            </a:r>
            <a:r>
              <a:rPr lang="en-US" dirty="0"/>
              <a:t>if they contain live values at the call site.</a:t>
            </a:r>
          </a:p>
          <a:p>
            <a:r>
              <a:rPr lang="en-US" dirty="0"/>
              <a:t>Execute a </a:t>
            </a:r>
            <a:r>
              <a:rPr lang="en-US" dirty="0" err="1">
                <a:latin typeface="Courier"/>
              </a:rPr>
              <a:t>jal</a:t>
            </a:r>
            <a:r>
              <a:rPr lang="en-US" dirty="0"/>
              <a:t> instruction.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B9289-5375-4764-B494-1E45A415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9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Stack in Memory?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 starts in high memory and grows down</a:t>
            </a:r>
          </a:p>
          <a:p>
            <a:pPr lvl="1"/>
            <a:r>
              <a:rPr lang="en-US" dirty="0"/>
              <a:t>Hexadecimal (base 16) : 7fff </a:t>
            </a:r>
            <a:r>
              <a:rPr lang="en-US" dirty="0" err="1"/>
              <a:t>fffc</a:t>
            </a:r>
            <a:r>
              <a:rPr lang="en-US" baseline="-25000" dirty="0" err="1"/>
              <a:t>hex</a:t>
            </a:r>
            <a:endParaRPr lang="en-US" dirty="0"/>
          </a:p>
          <a:p>
            <a:r>
              <a:rPr lang="en-US" dirty="0"/>
              <a:t>MIPS programs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text segment</a:t>
            </a:r>
            <a:r>
              <a:rPr lang="en-US" dirty="0"/>
              <a:t>) in low end</a:t>
            </a:r>
          </a:p>
          <a:p>
            <a:pPr lvl="1"/>
            <a:r>
              <a:rPr lang="en-US" dirty="0"/>
              <a:t>0040 0000</a:t>
            </a:r>
            <a:r>
              <a:rPr lang="en-US" baseline="-25000" dirty="0"/>
              <a:t>hex</a:t>
            </a:r>
          </a:p>
          <a:p>
            <a:r>
              <a:rPr lang="en-US" dirty="0">
                <a:solidFill>
                  <a:srgbClr val="FF0000"/>
                </a:solidFill>
              </a:rPr>
              <a:t>Static data segment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/>
              <a:t>(</a:t>
            </a:r>
            <a:r>
              <a:rPr lang="en-US" dirty="0"/>
              <a:t>constants and other static variables) above text for static variables</a:t>
            </a:r>
          </a:p>
          <a:p>
            <a:pPr lvl="1"/>
            <a:r>
              <a:rPr lang="en-US" dirty="0"/>
              <a:t>MIPS convention </a:t>
            </a:r>
            <a:r>
              <a:rPr lang="en-US" dirty="0">
                <a:solidFill>
                  <a:srgbClr val="FF0000"/>
                </a:solidFill>
              </a:rPr>
              <a:t>global pointer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/>
              <a:t>points to static</a:t>
            </a:r>
          </a:p>
          <a:p>
            <a:r>
              <a:rPr lang="en-US" dirty="0">
                <a:solidFill>
                  <a:srgbClr val="FF0000"/>
                </a:solidFill>
              </a:rPr>
              <a:t>Heap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above static for data structures that grow and shrink ; grows up to high addresses</a:t>
            </a:r>
          </a:p>
          <a:p>
            <a:pPr lvl="1"/>
            <a:r>
              <a:rPr lang="en-US" altLang="en-US" dirty="0"/>
              <a:t>E.g., malloc in C, new in Java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7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Six Fundamental Steps in Calling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Put parameters in a place where function can access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Transfer control to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Acquire (local) storage resources needed for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desired task of the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result value in a place where calling program can access it and restore any registers that the function has 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control to point of origin, since a function can be called from several points in a program.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5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Memory Allocation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0B3E0-A765-478B-9465-1E6A1B74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472" y="1440837"/>
            <a:ext cx="6025793" cy="473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7256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(1/2)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idx="1"/>
          </p:nvPr>
        </p:nvSpPr>
        <p:spPr>
          <a:xfrm>
            <a:off x="294968" y="1627667"/>
            <a:ext cx="11656240" cy="45277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Functions called with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dirty="0">
                <a:latin typeface="+mj-lt"/>
              </a:rPr>
              <a:t>, </a:t>
            </a:r>
            <a:r>
              <a:rPr lang="en-US" dirty="0"/>
              <a:t>return with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/>
              <a:t>The stack is your friend: Use it to save anything you need.  Just leave it the way you found it!</a:t>
            </a:r>
          </a:p>
          <a:p>
            <a:r>
              <a:rPr lang="en-US" dirty="0"/>
              <a:t>Instructions we know so far…</a:t>
            </a:r>
          </a:p>
          <a:p>
            <a:pPr lvl="1">
              <a:buFontTx/>
              <a:buNone/>
            </a:pPr>
            <a:r>
              <a:rPr lang="en-US" dirty="0"/>
              <a:t>Arithmetic: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dirty="0"/>
              <a:t>Memory: 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dirty="0"/>
              <a:t>Decision: 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dirty="0"/>
              <a:t>Unconditional Branches (Jumps): 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/>
              <a:t>Registers we know so far</a:t>
            </a:r>
          </a:p>
          <a:p>
            <a:pPr lvl="1"/>
            <a:r>
              <a:rPr lang="en-US" dirty="0"/>
              <a:t>All of them (except for 3)!</a:t>
            </a:r>
          </a:p>
          <a:p>
            <a:pPr lvl="1"/>
            <a:r>
              <a:rPr lang="en-US" dirty="0">
                <a:latin typeface="Courier"/>
              </a:rPr>
              <a:t>$a0-$a3 </a:t>
            </a:r>
            <a:r>
              <a:rPr lang="en-US" dirty="0"/>
              <a:t>for function arguments, </a:t>
            </a:r>
            <a:r>
              <a:rPr lang="en-US" dirty="0">
                <a:latin typeface="Courier"/>
              </a:rPr>
              <a:t>$v0-$v1 </a:t>
            </a:r>
            <a:r>
              <a:rPr lang="en-US" dirty="0"/>
              <a:t>for return values</a:t>
            </a:r>
          </a:p>
          <a:p>
            <a:pPr lvl="1"/>
            <a:r>
              <a:rPr lang="en-US" dirty="0">
                <a:latin typeface="Courier"/>
              </a:rPr>
              <a:t>$</a:t>
            </a:r>
            <a:r>
              <a:rPr lang="en-US" dirty="0" err="1">
                <a:latin typeface="Courier"/>
              </a:rPr>
              <a:t>sp</a:t>
            </a:r>
            <a:r>
              <a:rPr lang="en-US" dirty="0"/>
              <a:t>, stack pointer, </a:t>
            </a:r>
            <a:r>
              <a:rPr lang="en-US" dirty="0">
                <a:latin typeface="Courier"/>
              </a:rPr>
              <a:t>$</a:t>
            </a:r>
            <a:r>
              <a:rPr lang="en-US" dirty="0" err="1">
                <a:latin typeface="Courier"/>
              </a:rPr>
              <a:t>fp</a:t>
            </a:r>
            <a:r>
              <a:rPr lang="en-US" dirty="0">
                <a:latin typeface="Courier"/>
              </a:rPr>
              <a:t> </a:t>
            </a:r>
            <a:r>
              <a:rPr lang="en-US" dirty="0"/>
              <a:t>frame pointer, </a:t>
            </a:r>
            <a:r>
              <a:rPr lang="en-US" dirty="0">
                <a:latin typeface="Courier"/>
              </a:rPr>
              <a:t>$</a:t>
            </a:r>
            <a:r>
              <a:rPr lang="en-US" dirty="0" err="1">
                <a:latin typeface="Courier"/>
              </a:rPr>
              <a:t>ra</a:t>
            </a:r>
            <a:r>
              <a:rPr lang="en-US" dirty="0">
                <a:latin typeface="Courier"/>
              </a:rPr>
              <a:t> </a:t>
            </a:r>
            <a:r>
              <a:rPr lang="en-US" dirty="0"/>
              <a:t>return address</a:t>
            </a:r>
          </a:p>
          <a:p>
            <a:pPr lvl="1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09C406-D47E-4101-AB19-83AA50E8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5249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00FA2-6897-405E-B508-DC054863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(1/2)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CB199-2560-4AA2-BF27-A814CECD2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DDBE1-B0C2-47FE-92CB-3C9C0F67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6363A-4F66-405B-852D-A190576B6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415" y="1822958"/>
            <a:ext cx="9610427" cy="404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3A58-686D-4DCA-B3CB-79AEC4E7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39C11-64BF-4312-AC32-0E8AEAE3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Read 2.8 in </a:t>
            </a:r>
            <a:r>
              <a:rPr lang="en-US" dirty="0"/>
              <a:t>David Patterson and John Hennessy, Computer Organization and Design, 5th edition, Morgan Kaufmann, 2014.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AA930-EB28-44A8-A7EB-500D253F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326E-0266-4F1E-8996-EEE36E87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285B-F32C-4B4B-A5B2-46FCBDC8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This set of slides are prepared mainly based on</a:t>
            </a:r>
          </a:p>
          <a:p>
            <a:pPr lvl="1"/>
            <a:r>
              <a:rPr lang="en-HK" dirty="0"/>
              <a:t>The slides prepared by K. </a:t>
            </a:r>
            <a:r>
              <a:rPr lang="en-HK" dirty="0" err="1"/>
              <a:t>Asanovic</a:t>
            </a:r>
            <a:r>
              <a:rPr lang="en-HK" dirty="0"/>
              <a:t> &amp; V. </a:t>
            </a:r>
            <a:r>
              <a:rPr lang="en-HK" dirty="0" err="1"/>
              <a:t>Stojanovic</a:t>
            </a:r>
            <a:r>
              <a:rPr lang="en-HK" dirty="0"/>
              <a:t> for CS61C at UC/Berkeley (</a:t>
            </a:r>
            <a:r>
              <a:rPr lang="en-US" dirty="0">
                <a:hlinkClick r:id="rId2"/>
              </a:rPr>
              <a:t>http://inst.eecs.Berkeley.edu/~cs61c/sp15</a:t>
            </a:r>
            <a:r>
              <a:rPr lang="en-HK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5300-E074-4C8A-99E4-4ED60232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6101-4AD1-4A87-86B4-1EB063404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9526C-D288-489A-A292-8FF60AF57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370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registers for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$a0–$a3</a:t>
            </a:r>
            <a:r>
              <a:rPr lang="en-US" dirty="0"/>
              <a:t>: four </a:t>
            </a:r>
            <a:r>
              <a:rPr lang="en-US" dirty="0">
                <a:solidFill>
                  <a:srgbClr val="FF0000"/>
                </a:solidFill>
              </a:rPr>
              <a:t>argument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registers to pass parameters</a:t>
            </a:r>
          </a:p>
          <a:p>
            <a:r>
              <a:rPr lang="en-US" dirty="0">
                <a:latin typeface="Courier New"/>
                <a:cs typeface="Courier New"/>
              </a:rPr>
              <a:t>$v0–$v1</a:t>
            </a:r>
            <a:r>
              <a:rPr lang="en-US" dirty="0"/>
              <a:t>: two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registers to return values</a:t>
            </a:r>
          </a:p>
          <a:p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/>
              <a:t> (register 31): one </a:t>
            </a:r>
            <a:r>
              <a:rPr lang="en-US" dirty="0">
                <a:solidFill>
                  <a:srgbClr val="FF0000"/>
                </a:solidFill>
              </a:rPr>
              <a:t>return address </a:t>
            </a:r>
            <a:r>
              <a:rPr lang="en-US" dirty="0"/>
              <a:t>register to return to the point of origin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2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Support for Functions (1/4)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		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sum(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x,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y)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		address (shown in decimal)</a:t>
            </a:r>
            <a:br>
              <a:rPr lang="en-US" sz="2400" dirty="0">
                <a:latin typeface="Courier"/>
                <a:cs typeface="Courier"/>
              </a:rPr>
            </a:b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1000 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1004 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2133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483764" y="1905001"/>
            <a:ext cx="40267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467334" y="3581401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5105400" y="3581401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3352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85F18D-3E68-4122-BB96-D9F4F045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941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Support for Functions (2/4)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		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sum(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x,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y)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		address (shown in decimal)</a:t>
            </a:r>
            <a:br>
              <a:rPr lang="en-US" sz="2400" dirty="0">
                <a:latin typeface="Courier"/>
                <a:cs typeface="Courier"/>
              </a:rPr>
            </a:b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1000 add  $a0,$s0,$zero  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x = a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1004 add  $a1,$s1,$zero  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y = b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$ra,$zero,1016 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$</a:t>
            </a:r>
            <a:r>
              <a:rPr lang="en-US" sz="2400" b="1" i="1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=1016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b="1" dirty="0">
                <a:latin typeface="Courier"/>
                <a:cs typeface="Courier"/>
              </a:rPr>
              <a:t>1012 j    sum 		  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jump to sum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1016 …		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next instruction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2004 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	       	# jump register instruction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81635" y="320809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764" y="1905001"/>
            <a:ext cx="40267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7334" y="3581401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4EB905-B151-4251-9858-DC06BA4B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057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Support for Functions (3/4)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		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	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sum(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x,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y)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		</a:t>
            </a:r>
            <a:r>
              <a:rPr lang="en-US" sz="2400" b="1" dirty="0">
                <a:latin typeface="Courier"/>
                <a:cs typeface="Courier"/>
              </a:rPr>
              <a:t>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2004 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	   	# new instruction</a:t>
            </a: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991441" y="3350710"/>
            <a:ext cx="7848600" cy="13993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latin typeface="18 VAG Rounded Light   02390"/>
                <a:cs typeface="Corbel"/>
              </a:rPr>
              <a:t>Question: Why use 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jr</a:t>
            </a:r>
            <a:r>
              <a:rPr lang="en-US" sz="2400" dirty="0">
                <a:latin typeface="18 VAG Rounded Light   02390"/>
                <a:cs typeface="Corbel"/>
              </a:rPr>
              <a:t> here? Why not use </a:t>
            </a:r>
            <a:r>
              <a:rPr lang="en-US" sz="2400" b="1" dirty="0" err="1">
                <a:solidFill>
                  <a:srgbClr val="0070C0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latin typeface="18 VAG Rounded Light   02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latin typeface="18 VAG Rounded Light   02390"/>
                <a:cs typeface="Corbel"/>
              </a:rPr>
              <a:t>Answer: 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latin typeface="18 VAG Rounded Light   02390"/>
                <a:cs typeface="Corbel"/>
              </a:rPr>
              <a:t> might be called by many places, so we can’t return to a fixed place. The calling proc to </a:t>
            </a:r>
            <a:r>
              <a:rPr lang="en-US" sz="2400" b="1" dirty="0">
                <a:solidFill>
                  <a:srgbClr val="0070C0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latin typeface="18 VAG Rounded Light   02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2053719" y="5110104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351379" y="4576661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967529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91485" y="1905001"/>
            <a:ext cx="40267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5055" y="3019338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268387-FA16-4F3A-9966-1DAE30D5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32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 Support for Functions (4/4)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18 VAG Rounded Light   02390"/>
              </a:rPr>
              <a:t>Single instruction to jump and save return address</a:t>
            </a:r>
            <a:r>
              <a:rPr lang="en-US" dirty="0">
                <a:latin typeface="18 VAG Rounded Light   02390"/>
              </a:rPr>
              <a:t>: jump and link (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dirty="0">
                <a:latin typeface="18 VAG Rounded Light   02390"/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Before</a:t>
            </a:r>
            <a:r>
              <a:rPr lang="en-US" dirty="0">
                <a:latin typeface="18 VAG Rounded Light   0239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18 VAG Rounded Light   02390"/>
                <a:cs typeface="Courier"/>
              </a:rPr>
              <a:t>	</a:t>
            </a:r>
            <a:r>
              <a:rPr lang="en-US" b="1" dirty="0">
                <a:latin typeface="Courier"/>
                <a:cs typeface="Courier"/>
              </a:rPr>
              <a:t>1008 </a:t>
            </a:r>
            <a:r>
              <a:rPr lang="en-US" b="1" dirty="0" err="1">
                <a:latin typeface="Courier"/>
                <a:cs typeface="Courier"/>
              </a:rPr>
              <a:t>addi</a:t>
            </a:r>
            <a:r>
              <a:rPr lang="en-US" b="1" dirty="0">
                <a:latin typeface="Courier"/>
                <a:cs typeface="Courier"/>
              </a:rPr>
              <a:t> $ra,$zero,1016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$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=1016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b="1" dirty="0">
                <a:latin typeface="Courier"/>
                <a:cs typeface="Courier"/>
              </a:rPr>
              <a:t>1012 j sum 			  	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goto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sum</a:t>
            </a:r>
          </a:p>
          <a:p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After</a:t>
            </a:r>
            <a:r>
              <a:rPr lang="en-US" dirty="0">
                <a:latin typeface="18 VAG Rounded Light   02390"/>
              </a:rPr>
              <a:t>: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 	</a:t>
            </a:r>
            <a:r>
              <a:rPr lang="en-US" b="1" dirty="0">
                <a:solidFill>
                  <a:srgbClr val="0070C0"/>
                </a:solidFill>
                <a:latin typeface="Courier"/>
                <a:cs typeface="Courier"/>
              </a:rPr>
              <a:t>1008 </a:t>
            </a:r>
            <a:r>
              <a:rPr lang="en-US" b="1" dirty="0" err="1">
                <a:solidFill>
                  <a:srgbClr val="0070C0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solidFill>
                  <a:srgbClr val="0070C0"/>
                </a:solidFill>
                <a:latin typeface="Courier"/>
                <a:cs typeface="Courier"/>
              </a:rPr>
              <a:t> sum  			# $</a:t>
            </a:r>
            <a:r>
              <a:rPr lang="en-US" b="1" dirty="0" err="1">
                <a:solidFill>
                  <a:srgbClr val="0070C0"/>
                </a:solidFill>
                <a:latin typeface="Courier"/>
                <a:cs typeface="Courier"/>
              </a:rPr>
              <a:t>ra</a:t>
            </a:r>
            <a:r>
              <a:rPr lang="en-US" b="1" dirty="0">
                <a:solidFill>
                  <a:srgbClr val="0070C0"/>
                </a:solidFill>
                <a:latin typeface="Courier"/>
                <a:cs typeface="Courier"/>
              </a:rPr>
              <a:t>=1012,goto sum</a:t>
            </a:r>
          </a:p>
          <a:p>
            <a:r>
              <a:rPr lang="en-US" dirty="0">
                <a:latin typeface="18 VAG Rounded Light   02390"/>
              </a:rPr>
              <a:t>Why have a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dirty="0">
                <a:latin typeface="18 VAG Rounded Light   02390"/>
              </a:rPr>
              <a:t>? </a:t>
            </a:r>
          </a:p>
          <a:p>
            <a:pPr lvl="1"/>
            <a:r>
              <a:rPr lang="en-US" dirty="0"/>
              <a:t>Make the common case fast: function calls very common.  </a:t>
            </a:r>
          </a:p>
          <a:p>
            <a:pPr lvl="1"/>
            <a:r>
              <a:rPr lang="en-US" dirty="0"/>
              <a:t>Don’t have to know where code is in memory with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dirty="0"/>
              <a:t>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5C1CBA-0416-42EF-BE82-99300546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529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calling and return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Invoke function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jump and link </a:t>
            </a:r>
            <a:r>
              <a:rPr lang="en-US" dirty="0"/>
              <a:t>instruction (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>
                <a:latin typeface="Courier New"/>
                <a:cs typeface="Courier New"/>
              </a:rPr>
              <a:t> X			# X is a label for a function</a:t>
            </a:r>
          </a:p>
          <a:p>
            <a:r>
              <a:rPr lang="en-US" dirty="0"/>
              <a:t>Return from function</a:t>
            </a:r>
            <a:r>
              <a:rPr lang="en-US" dirty="0">
                <a:solidFill>
                  <a:srgbClr val="3366FF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jump register </a:t>
            </a:r>
            <a:r>
              <a:rPr lang="en-US" dirty="0"/>
              <a:t>instruction 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/>
              <a:t>) </a:t>
            </a:r>
          </a:p>
          <a:p>
            <a:pPr lvl="1">
              <a:buNone/>
            </a:pPr>
            <a:r>
              <a:rPr lang="en-US" sz="2800" dirty="0">
                <a:latin typeface="Courier New"/>
                <a:cs typeface="Courier New"/>
              </a:rPr>
              <a:t>		</a:t>
            </a:r>
            <a:r>
              <a:rPr lang="en-US" sz="2800" dirty="0" err="1">
                <a:latin typeface="Courier New"/>
                <a:cs typeface="Courier New"/>
              </a:rPr>
              <a:t>jr</a:t>
            </a:r>
            <a:r>
              <a:rPr lang="en-US" sz="2800" dirty="0">
                <a:latin typeface="Courier New"/>
                <a:cs typeface="Courier New"/>
              </a:rPr>
              <a:t> $</a:t>
            </a:r>
            <a:r>
              <a:rPr lang="en-US" sz="2800" dirty="0" err="1">
                <a:latin typeface="Courier New"/>
                <a:cs typeface="Courier New"/>
              </a:rPr>
              <a:t>ra</a:t>
            </a:r>
            <a:endParaRPr lang="en-US" sz="2800" dirty="0">
              <a:latin typeface="Courier New"/>
              <a:cs typeface="Courier New"/>
            </a:endParaRPr>
          </a:p>
          <a:p>
            <a:r>
              <a:rPr lang="en-US" dirty="0">
                <a:cs typeface="Courier New"/>
              </a:rPr>
              <a:t>For example,</a:t>
            </a:r>
          </a:p>
          <a:p>
            <a:pPr marL="0" indent="0">
              <a:buNone/>
            </a:pPr>
            <a:r>
              <a:rPr lang="en-US" dirty="0">
                <a:cs typeface="Courier New"/>
              </a:rPr>
              <a:t>		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jal</a:t>
            </a:r>
            <a:r>
              <a:rPr lang="en-US" dirty="0">
                <a:latin typeface="Courier New"/>
                <a:cs typeface="Courier New"/>
              </a:rPr>
              <a:t> X 	# call the function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		# the next instruction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 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X:		   	# start of the function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  …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jr</a:t>
            </a:r>
            <a:r>
              <a:rPr lang="en-US" dirty="0">
                <a:latin typeface="Courier New"/>
                <a:cs typeface="Courier New"/>
              </a:rPr>
              <a:t> 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latin typeface="Courier New"/>
                <a:cs typeface="Courier New"/>
              </a:rPr>
              <a:t> 	# end of the function</a:t>
            </a:r>
            <a:endParaRPr lang="en-US" dirty="0"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30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16439</TotalTime>
  <Words>1496</Words>
  <Application>Microsoft Office PowerPoint</Application>
  <PresentationFormat>Widescreen</PresentationFormat>
  <Paragraphs>255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18 VAG Rounded Bold   07390</vt:lpstr>
      <vt:lpstr>18 VAG Rounded Light   02390</vt:lpstr>
      <vt:lpstr>Courier</vt:lpstr>
      <vt:lpstr>Arial</vt:lpstr>
      <vt:lpstr>Arial Bold</vt:lpstr>
      <vt:lpstr>Corbel</vt:lpstr>
      <vt:lpstr>Courier New</vt:lpstr>
      <vt:lpstr>Rockwell</vt:lpstr>
      <vt:lpstr>Rockwell Condensed</vt:lpstr>
      <vt:lpstr>Times</vt:lpstr>
      <vt:lpstr>Wingdings</vt:lpstr>
      <vt:lpstr>Wood Type</vt:lpstr>
      <vt:lpstr>2. Instruction sets II</vt:lpstr>
      <vt:lpstr>Goals of this lecture</vt:lpstr>
      <vt:lpstr>Six Fundamental Steps in Calling a Function</vt:lpstr>
      <vt:lpstr>MIPS registers for function calls</vt:lpstr>
      <vt:lpstr>Instruction Support for Functions (1/4)</vt:lpstr>
      <vt:lpstr>Instruction Support for Functions (2/4)</vt:lpstr>
      <vt:lpstr>Instruction Support for Functions (3/4)</vt:lpstr>
      <vt:lpstr>Instruction Support for Functions (4/4)</vt:lpstr>
      <vt:lpstr>Function calling and return (1/2)</vt:lpstr>
      <vt:lpstr>Function calling and return (2/2)</vt:lpstr>
      <vt:lpstr>Using more registers</vt:lpstr>
      <vt:lpstr>Example</vt:lpstr>
      <vt:lpstr>Stack Before, During, After Function</vt:lpstr>
      <vt:lpstr>MIPS Code for leaf_example</vt:lpstr>
      <vt:lpstr>Review questions</vt:lpstr>
      <vt:lpstr>Nested procedures (1/2)</vt:lpstr>
      <vt:lpstr>Nested Procedures (2/2)</vt:lpstr>
      <vt:lpstr>Preservation of registers (1/3)</vt:lpstr>
      <vt:lpstr>Preservation of registers (2/3)</vt:lpstr>
      <vt:lpstr>Preservation of registers (3/3)</vt:lpstr>
      <vt:lpstr>Review questions</vt:lpstr>
      <vt:lpstr>Example (1/2)</vt:lpstr>
      <vt:lpstr>Example (2/2)</vt:lpstr>
      <vt:lpstr>Allocating Space on Stack</vt:lpstr>
      <vt:lpstr>Review questions</vt:lpstr>
      <vt:lpstr>Stack Before, During, After Call</vt:lpstr>
      <vt:lpstr>Basic Structure of a Function</vt:lpstr>
      <vt:lpstr>Basic structure of a function call</vt:lpstr>
      <vt:lpstr>Where is the Stack in Memory?</vt:lpstr>
      <vt:lpstr>MIPS Memory Allocation</vt:lpstr>
      <vt:lpstr>Conclusion (1/2)</vt:lpstr>
      <vt:lpstr>Conclusion (1/2)</vt:lpstr>
      <vt:lpstr>Reading</vt:lpstr>
      <vt:lpstr>acknowledgements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Course Introduction</dc:title>
  <dc:creator>Rocky Chang</dc:creator>
  <cp:lastModifiedBy>Rocky Chang</cp:lastModifiedBy>
  <cp:revision>488</cp:revision>
  <dcterms:created xsi:type="dcterms:W3CDTF">2017-08-25T07:41:56Z</dcterms:created>
  <dcterms:modified xsi:type="dcterms:W3CDTF">2017-09-25T05:18:46Z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