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9" r:id="rId1"/>
  </p:sldMasterIdLst>
  <p:notesMasterIdLst>
    <p:notesMasterId r:id="rId55"/>
  </p:notesMasterIdLst>
  <p:handoutMasterIdLst>
    <p:handoutMasterId r:id="rId56"/>
  </p:handoutMasterIdLst>
  <p:sldIdLst>
    <p:sldId id="261" r:id="rId2"/>
    <p:sldId id="262" r:id="rId3"/>
    <p:sldId id="400" r:id="rId4"/>
    <p:sldId id="366" r:id="rId5"/>
    <p:sldId id="367" r:id="rId6"/>
    <p:sldId id="368" r:id="rId7"/>
    <p:sldId id="416" r:id="rId8"/>
    <p:sldId id="417" r:id="rId9"/>
    <p:sldId id="369" r:id="rId10"/>
    <p:sldId id="370" r:id="rId11"/>
    <p:sldId id="371" r:id="rId12"/>
    <p:sldId id="372" r:id="rId13"/>
    <p:sldId id="402" r:id="rId14"/>
    <p:sldId id="373" r:id="rId15"/>
    <p:sldId id="374" r:id="rId16"/>
    <p:sldId id="375" r:id="rId17"/>
    <p:sldId id="401" r:id="rId18"/>
    <p:sldId id="376" r:id="rId19"/>
    <p:sldId id="377" r:id="rId20"/>
    <p:sldId id="378" r:id="rId21"/>
    <p:sldId id="379" r:id="rId22"/>
    <p:sldId id="403" r:id="rId23"/>
    <p:sldId id="404" r:id="rId24"/>
    <p:sldId id="405" r:id="rId25"/>
    <p:sldId id="406" r:id="rId26"/>
    <p:sldId id="380" r:id="rId27"/>
    <p:sldId id="381" r:id="rId28"/>
    <p:sldId id="382" r:id="rId29"/>
    <p:sldId id="383" r:id="rId30"/>
    <p:sldId id="408" r:id="rId31"/>
    <p:sldId id="385" r:id="rId32"/>
    <p:sldId id="407" r:id="rId33"/>
    <p:sldId id="386" r:id="rId34"/>
    <p:sldId id="387" r:id="rId35"/>
    <p:sldId id="388" r:id="rId36"/>
    <p:sldId id="409" r:id="rId37"/>
    <p:sldId id="410" r:id="rId38"/>
    <p:sldId id="411" r:id="rId39"/>
    <p:sldId id="414" r:id="rId40"/>
    <p:sldId id="412" r:id="rId41"/>
    <p:sldId id="390" r:id="rId42"/>
    <p:sldId id="391" r:id="rId43"/>
    <p:sldId id="392" r:id="rId44"/>
    <p:sldId id="395" r:id="rId45"/>
    <p:sldId id="396" r:id="rId46"/>
    <p:sldId id="397" r:id="rId47"/>
    <p:sldId id="398" r:id="rId48"/>
    <p:sldId id="413" r:id="rId49"/>
    <p:sldId id="418" r:id="rId50"/>
    <p:sldId id="399" r:id="rId51"/>
    <p:sldId id="364" r:id="rId52"/>
    <p:sldId id="299" r:id="rId53"/>
    <p:sldId id="294" r:id="rId5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2887" autoAdjust="0"/>
  </p:normalViewPr>
  <p:slideViewPr>
    <p:cSldViewPr snapToGrid="0">
      <p:cViewPr>
        <p:scale>
          <a:sx n="57" d="100"/>
          <a:sy n="57" d="100"/>
        </p:scale>
        <p:origin x="402" y="5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"/>
    </p:cViewPr>
  </p:sorterViewPr>
  <p:notesViewPr>
    <p:cSldViewPr snapToGrid="0">
      <p:cViewPr varScale="1">
        <p:scale>
          <a:sx n="49" d="100"/>
          <a:sy n="49" d="100"/>
        </p:scale>
        <p:origin x="2733" y="3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61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3.xml"/><Relationship Id="rId1" Type="http://schemas.openxmlformats.org/officeDocument/2006/relationships/slide" Target="slides/slide2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9/21/2017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9/21/2017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4307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227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txBody>
          <a:bodyPr/>
          <a:lstStyle/>
          <a:p>
            <a:pPr marL="228600" indent="-228600" algn="just">
              <a:lnSpc>
                <a:spcPct val="90000"/>
              </a:lnSpc>
              <a:spcBef>
                <a:spcPts val="525"/>
              </a:spcBef>
            </a:pPr>
            <a:endParaRPr lang="en-US" altLang="en-US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9248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490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\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150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4BFA1575-1BC5-42A4-AAB0-D9659694D91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4768DD07-19DC-441C-A05E-B291A6F3A39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F5D579-B13E-4DD9-AB19-C911C6AA8920}" type="datetime3">
              <a:rPr lang="en-US" altLang="en-US" smtClean="0">
                <a:latin typeface="Times New Roman" panose="02020603050405020304" pitchFamily="18" charset="0"/>
              </a:rPr>
              <a:pPr/>
              <a:t>21 September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5956" name="Rectangle 6">
            <a:extLst>
              <a:ext uri="{FF2B5EF4-FFF2-40B4-BE49-F238E27FC236}">
                <a16:creationId xmlns:a16="http://schemas.microsoft.com/office/drawing/2014/main" id="{AE3AF54C-09DB-4BFB-9481-3A912CB288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25957" name="Rectangle 7">
            <a:extLst>
              <a:ext uri="{FF2B5EF4-FFF2-40B4-BE49-F238E27FC236}">
                <a16:creationId xmlns:a16="http://schemas.microsoft.com/office/drawing/2014/main" id="{A03A4026-FF84-4368-82B8-76B545B84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91522F-66C7-4EAD-95E5-0AF7C4BE4A39}" type="slidenum">
              <a:rPr lang="en-US" altLang="en-US">
                <a:latin typeface="Times New Roman" panose="02020603050405020304" pitchFamily="18" charset="0"/>
              </a:rPr>
              <a:pPr/>
              <a:t>36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5958" name="Rectangle 2">
            <a:extLst>
              <a:ext uri="{FF2B5EF4-FFF2-40B4-BE49-F238E27FC236}">
                <a16:creationId xmlns:a16="http://schemas.microsoft.com/office/drawing/2014/main" id="{F4183B72-8A72-4C87-8F8C-7E53A1438D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9" name="Rectangle 3">
            <a:extLst>
              <a:ext uri="{FF2B5EF4-FFF2-40B4-BE49-F238E27FC236}">
                <a16:creationId xmlns:a16="http://schemas.microsoft.com/office/drawing/2014/main" id="{6FE55D35-64E6-4ACB-997C-47C0882AB5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576460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B5AE29A2-BD5C-4A4C-A8C8-27A397AA934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3DAAB282-93BE-4F4C-AF83-0FD9C83B3AF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90C085-A9E8-498D-AE0B-0D95D151C37D}" type="datetime3">
              <a:rPr lang="en-US" altLang="en-US" smtClean="0">
                <a:latin typeface="Times New Roman" panose="02020603050405020304" pitchFamily="18" charset="0"/>
              </a:rPr>
              <a:pPr/>
              <a:t>21 September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6980" name="Rectangle 6">
            <a:extLst>
              <a:ext uri="{FF2B5EF4-FFF2-40B4-BE49-F238E27FC236}">
                <a16:creationId xmlns:a16="http://schemas.microsoft.com/office/drawing/2014/main" id="{BEDFE55D-D4EC-4589-BF48-FC22ABFEE97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26981" name="Rectangle 7">
            <a:extLst>
              <a:ext uri="{FF2B5EF4-FFF2-40B4-BE49-F238E27FC236}">
                <a16:creationId xmlns:a16="http://schemas.microsoft.com/office/drawing/2014/main" id="{EE237079-24E3-4FC2-9084-233329688B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14CF45-3267-4A6A-A025-3AB5937E397C}" type="slidenum">
              <a:rPr lang="en-US" altLang="en-US">
                <a:latin typeface="Times New Roman" panose="02020603050405020304" pitchFamily="18" charset="0"/>
              </a:rPr>
              <a:pPr/>
              <a:t>37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6982" name="Rectangle 2">
            <a:extLst>
              <a:ext uri="{FF2B5EF4-FFF2-40B4-BE49-F238E27FC236}">
                <a16:creationId xmlns:a16="http://schemas.microsoft.com/office/drawing/2014/main" id="{D1B7C86C-1656-41F7-BCBE-703602E32C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3" name="Rectangle 3">
            <a:extLst>
              <a:ext uri="{FF2B5EF4-FFF2-40B4-BE49-F238E27FC236}">
                <a16:creationId xmlns:a16="http://schemas.microsoft.com/office/drawing/2014/main" id="{65DB7EAA-D382-4AEA-B7F3-8BFF30BB77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308800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A063E6F7-F0BA-4544-8A8C-579C81F1A9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8EF40450-5EA0-44F9-B0CE-BF8FE382437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60B77A-5E10-4B45-BDE3-C25F361EF2CC}" type="datetime3">
              <a:rPr lang="en-US" altLang="en-US" smtClean="0">
                <a:latin typeface="Times New Roman" panose="02020603050405020304" pitchFamily="18" charset="0"/>
              </a:rPr>
              <a:pPr/>
              <a:t>21 September 2017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8004" name="Rectangle 6">
            <a:extLst>
              <a:ext uri="{FF2B5EF4-FFF2-40B4-BE49-F238E27FC236}">
                <a16:creationId xmlns:a16="http://schemas.microsoft.com/office/drawing/2014/main" id="{3B7E9C79-6B37-4726-A244-B159D35C48D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28005" name="Rectangle 7">
            <a:extLst>
              <a:ext uri="{FF2B5EF4-FFF2-40B4-BE49-F238E27FC236}">
                <a16:creationId xmlns:a16="http://schemas.microsoft.com/office/drawing/2014/main" id="{AB2EC515-27E2-4FDC-82A7-86A70007CE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2D35BA-DFB5-461C-9D0A-936966FEE269}" type="slidenum">
              <a:rPr lang="en-US" altLang="en-US">
                <a:latin typeface="Times New Roman" panose="02020603050405020304" pitchFamily="18" charset="0"/>
              </a:rPr>
              <a:pPr/>
              <a:t>38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8006" name="Rectangle 2">
            <a:extLst>
              <a:ext uri="{FF2B5EF4-FFF2-40B4-BE49-F238E27FC236}">
                <a16:creationId xmlns:a16="http://schemas.microsoft.com/office/drawing/2014/main" id="{C8F9B95F-2768-4D65-9CAB-E00282363C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7" name="Rectangle 3">
            <a:extLst>
              <a:ext uri="{FF2B5EF4-FFF2-40B4-BE49-F238E27FC236}">
                <a16:creationId xmlns:a16="http://schemas.microsoft.com/office/drawing/2014/main" id="{2DD49F6C-C3F3-4EEF-9FB6-EE15387E53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715651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624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423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42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343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981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>
            <a:extLst>
              <a:ext uri="{FF2B5EF4-FFF2-40B4-BE49-F238E27FC236}">
                <a16:creationId xmlns:a16="http://schemas.microsoft.com/office/drawing/2014/main" id="{1F4385AE-3DBB-4B6E-A5CE-908EFFE52A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59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2pPr>
            <a:lvl3pPr marL="1143000" indent="-228600" defTabSz="9159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3pPr>
            <a:lvl4pPr marL="1600200" indent="-228600" defTabSz="9159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4pPr>
            <a:lvl5pPr marL="2057400" indent="-228600" defTabSz="9159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9pPr>
          </a:lstStyle>
          <a:p>
            <a:fld id="{F8787E43-27E0-4E37-B3E0-C8299E36E448}" type="slidenum">
              <a:rPr lang="zh-TW" altLang="en-GB" smtClean="0"/>
              <a:pPr/>
              <a:t>22</a:t>
            </a:fld>
            <a:endParaRPr lang="en-GB" altLang="zh-TW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E7F6C27F-7984-4DCB-9A72-1B8A1E473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 sz="1600">
              <a:latin typeface="Arial" panose="020B0604020202020204" pitchFamily="34" charset="0"/>
            </a:endParaRPr>
          </a:p>
        </p:txBody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ACD9BD7F-DECE-460B-920A-790DE4296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07" tIns="48143" rIns="98007" bIns="48143" anchor="b"/>
          <a:lstStyle>
            <a:lvl1pPr defTabSz="990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9pPr>
          </a:lstStyle>
          <a:p>
            <a:pPr algn="r"/>
            <a:r>
              <a:rPr kumimoji="0" lang="en-US" altLang="zh-TW" sz="1300"/>
              <a:t>27</a:t>
            </a:r>
          </a:p>
        </p:txBody>
      </p:sp>
      <p:sp>
        <p:nvSpPr>
          <p:cNvPr id="54277" name="Rectangle 4">
            <a:extLst>
              <a:ext uri="{FF2B5EF4-FFF2-40B4-BE49-F238E27FC236}">
                <a16:creationId xmlns:a16="http://schemas.microsoft.com/office/drawing/2014/main" id="{5813EA45-567F-4FEF-96C7-31F24B0AC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 sz="1600">
              <a:latin typeface="Arial" panose="020B0604020202020204" pitchFamily="34" charset="0"/>
            </a:endParaRPr>
          </a:p>
        </p:txBody>
      </p:sp>
      <p:sp>
        <p:nvSpPr>
          <p:cNvPr id="54278" name="Rectangle 5">
            <a:extLst>
              <a:ext uri="{FF2B5EF4-FFF2-40B4-BE49-F238E27FC236}">
                <a16:creationId xmlns:a16="http://schemas.microsoft.com/office/drawing/2014/main" id="{6432239E-77DE-4B56-90FD-67108887C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 sz="1600">
              <a:latin typeface="Arial" panose="020B0604020202020204" pitchFamily="34" charset="0"/>
            </a:endParaRPr>
          </a:p>
        </p:txBody>
      </p:sp>
      <p:sp>
        <p:nvSpPr>
          <p:cNvPr id="54279" name="Rectangle 6">
            <a:extLst>
              <a:ext uri="{FF2B5EF4-FFF2-40B4-BE49-F238E27FC236}">
                <a16:creationId xmlns:a16="http://schemas.microsoft.com/office/drawing/2014/main" id="{C92BE475-87AD-4254-A8BF-0E31C1CBBF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w="12700" cap="flat"/>
        </p:spPr>
      </p:sp>
      <p:sp>
        <p:nvSpPr>
          <p:cNvPr id="54280" name="Rectangle 7">
            <a:extLst>
              <a:ext uri="{FF2B5EF4-FFF2-40B4-BE49-F238E27FC236}">
                <a16:creationId xmlns:a16="http://schemas.microsoft.com/office/drawing/2014/main" id="{241BE756-3BD3-4555-B284-6832964F25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07" tIns="48143" rIns="98007" bIns="48143"/>
          <a:lstStyle/>
          <a:p>
            <a:pPr eaLnBrk="1" hangingPunct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11487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31">
            <a:extLst>
              <a:ext uri="{FF2B5EF4-FFF2-40B4-BE49-F238E27FC236}">
                <a16:creationId xmlns:a16="http://schemas.microsoft.com/office/drawing/2014/main" id="{2D0C2F72-7F08-41E3-9C42-85C57E365D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159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2pPr>
            <a:lvl3pPr marL="1143000" indent="-228600" defTabSz="9159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3pPr>
            <a:lvl4pPr marL="1600200" indent="-228600" defTabSz="9159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4pPr>
            <a:lvl5pPr marL="2057400" indent="-228600" defTabSz="9159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9pPr>
          </a:lstStyle>
          <a:p>
            <a:fld id="{83D96306-D268-4E46-B53F-49A2B774A73B}" type="slidenum">
              <a:rPr lang="zh-TW" altLang="en-GB" smtClean="0"/>
              <a:pPr/>
              <a:t>23</a:t>
            </a:fld>
            <a:endParaRPr lang="en-GB" altLang="zh-TW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0727CFE7-1874-406A-94DA-02952645D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 sz="1600">
              <a:latin typeface="Arial" panose="020B0604020202020204" pitchFamily="34" charset="0"/>
            </a:endParaRPr>
          </a:p>
        </p:txBody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785D4D2C-D2BC-47FE-BB44-7A3F3081A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07" tIns="48143" rIns="98007" bIns="48143" anchor="b"/>
          <a:lstStyle>
            <a:lvl1pPr defTabSz="990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9pPr>
          </a:lstStyle>
          <a:p>
            <a:pPr algn="r"/>
            <a:r>
              <a:rPr kumimoji="0" lang="en-US" altLang="zh-TW" sz="1300"/>
              <a:t>29</a:t>
            </a:r>
          </a:p>
        </p:txBody>
      </p:sp>
      <p:sp>
        <p:nvSpPr>
          <p:cNvPr id="56325" name="Rectangle 4">
            <a:extLst>
              <a:ext uri="{FF2B5EF4-FFF2-40B4-BE49-F238E27FC236}">
                <a16:creationId xmlns:a16="http://schemas.microsoft.com/office/drawing/2014/main" id="{0E467B8B-B5C0-4C1E-86BB-F9A0B0D00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 sz="1600">
              <a:latin typeface="Arial" panose="020B0604020202020204" pitchFamily="34" charset="0"/>
            </a:endParaRPr>
          </a:p>
        </p:txBody>
      </p:sp>
      <p:sp>
        <p:nvSpPr>
          <p:cNvPr id="56326" name="Rectangle 5">
            <a:extLst>
              <a:ext uri="{FF2B5EF4-FFF2-40B4-BE49-F238E27FC236}">
                <a16:creationId xmlns:a16="http://schemas.microsoft.com/office/drawing/2014/main" id="{20FC3655-B9E5-4413-B28E-09D5313D0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 Narrow" panose="020B0606020202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 sz="1600">
              <a:latin typeface="Arial" panose="020B0604020202020204" pitchFamily="34" charset="0"/>
            </a:endParaRPr>
          </a:p>
        </p:txBody>
      </p:sp>
      <p:sp>
        <p:nvSpPr>
          <p:cNvPr id="56327" name="Rectangle 6">
            <a:extLst>
              <a:ext uri="{FF2B5EF4-FFF2-40B4-BE49-F238E27FC236}">
                <a16:creationId xmlns:a16="http://schemas.microsoft.com/office/drawing/2014/main" id="{5363DFD1-510F-4F72-9878-4A566DDD6D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w="12700" cap="flat"/>
        </p:spPr>
      </p:sp>
      <p:sp>
        <p:nvSpPr>
          <p:cNvPr id="56328" name="Rectangle 7">
            <a:extLst>
              <a:ext uri="{FF2B5EF4-FFF2-40B4-BE49-F238E27FC236}">
                <a16:creationId xmlns:a16="http://schemas.microsoft.com/office/drawing/2014/main" id="{D910BDD4-A49B-4CE2-975A-F859AC07D7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07" tIns="48143" rIns="98007" bIns="48143"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4306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5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80 – 5 (Clicker)</a:t>
            </a:r>
            <a:r>
              <a:rPr lang="en-US" baseline="0" dirty="0"/>
              <a:t> – 3 (News/</a:t>
            </a:r>
            <a:r>
              <a:rPr lang="en-US" baseline="0" dirty="0" err="1"/>
              <a:t>Administrativia</a:t>
            </a:r>
            <a:r>
              <a:rPr lang="en-US" baseline="0" dirty="0"/>
              <a:t>) = 72 (36 slides max)</a:t>
            </a:r>
          </a:p>
          <a:p>
            <a:r>
              <a:rPr lang="en-US" baseline="0" dirty="0"/>
              <a:t>Clicker at 20 (half+)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31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160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43DA-B3F3-4EDA-82FE-5B86A27ED627}" type="datetime1">
              <a:rPr lang="en-US" smtClean="0"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94B1815-6637-45FE-90CA-56F049C75EA0}"/>
              </a:ext>
            </a:extLst>
          </p:cNvPr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512A57B-691B-4819-B1EF-A72D8B13F573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BD37A89-7017-4ABA-9525-67C4EA4E558F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7EEA86D-DAA8-46C2-A4DF-92F328305825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77F80B7-A4C9-490A-ABB7-0532CBC59E40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BDEA8D0-8118-4B29-A1B7-E61AF74813A3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AD413C8-60CD-4B2D-BE96-5AB487D63E6B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23CF422-0626-47DC-9D82-29A2E6E2D4BC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79EBC75-5C4C-40AA-A3D8-B53B3056D538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11EA4D8-DC81-45A2-8961-6BF53A00265C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510FD8C-F934-49A0-970A-EFC8370FD079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6E0D79E-1DBD-4CBD-A380-79808BCECED9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3D00827-EEC8-4CB0-86E8-974EE80A03B9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FDAE016-E5E5-4823-B309-9AC4B3058961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06BD079-2FB5-4183-ADE9-05A54F2F8B32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52E76A1-BFFE-4B70-A631-B03ACF4EB470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70F9C64-03F4-4601-8586-B770165CCC35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A7DFDD3-8B2A-4DB9-A206-5DB00F8D669F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122D5D28-2D90-49A6-8F45-8A65E7AD2FAE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36D35C7-A7EB-43A9-A7BC-020C80D7CF6E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96EB555-B42B-42AC-98D3-CDC6C7F64A99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DBE062FB-6B80-48B3-AD8C-E549CA68F29B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4A21FB15-1F2A-4916-87DE-AC7F128BF147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E1DDF8BD-838C-4289-AF5B-6BDCA2D280AB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2614D71A-D061-44CE-96DA-912186C7D01A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621A827C-1C7A-414F-8897-8375A9B01CB9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EBB71C06-6750-41E2-B5F4-5FF21E032B85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D7564B25-C7CA-4269-8F17-1419391D48A1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48BD3809-AECB-43F6-A036-45AFEAA34A72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5FC5ADAF-76DB-492B-8C7D-4365B4041700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E4DAA5F8-C119-4EB0-9729-365FD010705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67773776-3DA9-4205-B259-6BF7194EF9E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C2F0EF13-ABEC-4D29-8ABA-2A81BC3A54B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D57EEDF9-FE49-47C3-99F8-92CD429FA3F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16FF0B4A-8450-42F1-A1E8-E4196F32AB1C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0D30B583-C0AF-40EB-A683-D2AC73253A74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54B31CCC-C31C-4B5B-889D-B2EF1ABBC2D8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4E09BDF1-44FD-4315-997A-83AC6C4F1367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71B49990-71FC-432A-ACDB-697E9FCB400C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5FFF154B-6F5D-4AE2-95E5-ECD9335C2F20}"/>
                  </a:ext>
                </a:extLst>
              </p:cNvPr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8350D6E9-A120-421F-90DC-76509E448A91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F2BD728F-0A3D-477E-ABE8-86F314BBDFD8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C307B97E-B006-4924-9B0C-0A08FF7259F0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64DA0FDB-2771-4084-9D04-017E8A81C323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A12E1152-FEEF-4727-BC61-0ADBEE4F4803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CE5F5086-6FC9-4388-AA5B-6578A8E4CB1A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107229A7-E035-42F1-9FAF-8812BCE4E7B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27E9BBE6-978A-434E-ACED-22B8A32B89E2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6F7F19BA-64A0-4E6B-A774-E8CE9A1548E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157B368F-E99C-4336-ACE4-A2655AC91A5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CB70EF63-34A6-4F1F-9001-326D8DDFBEF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9FE81AE-F731-48CC-AB72-DB01EB3D13B0}"/>
              </a:ext>
            </a:extLst>
          </p:cNvPr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5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A584-4972-4FC7-A951-1D8977EC49FF}" type="datetime1">
              <a:rPr lang="en-US" smtClean="0"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35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AC37-CC25-4AA9-AD8F-FFAAA9E0FA45}" type="datetime1">
              <a:rPr lang="en-US" smtClean="0"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7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2AC0B-BFEE-4556-8356-51B9476AA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838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79401D11-F4F5-46D2-A684-9053EB033262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914400" y="1752600"/>
            <a:ext cx="5080000" cy="4343400"/>
          </a:xfrm>
        </p:spPr>
        <p:txBody>
          <a:bodyPr/>
          <a:lstStyle/>
          <a:p>
            <a:pPr lvl="0"/>
            <a:endParaRPr lang="en-HK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F5A084-666A-4BB9-9245-75A57DEDF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7600" y="1752600"/>
            <a:ext cx="5080000" cy="4343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0A9EBE-ACA0-4C32-AC0B-CCF4CF43F2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AA35C-587E-4744-9C5C-356B7EA696E1}" type="datetime1">
              <a:rPr lang="en-US" altLang="en-US" smtClean="0"/>
              <a:t>9/21/2017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994867-9798-41C0-97DE-D96165444A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Add a footer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7ED1A6-E610-45A5-8939-EF96E880F1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5E01C-75CB-448A-B171-096B90E5F1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969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90828-75F4-4F77-B6A3-6FCC10145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838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C06E67-6D87-4F9F-AF60-75535350F26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752600"/>
            <a:ext cx="5080000" cy="4343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D9D2E017-55F6-45B9-82D7-D58AABB849DD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6197600" y="1752600"/>
            <a:ext cx="5080000" cy="4343400"/>
          </a:xfrm>
        </p:spPr>
        <p:txBody>
          <a:bodyPr/>
          <a:lstStyle/>
          <a:p>
            <a:pPr lvl="0"/>
            <a:endParaRPr lang="en-HK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E93A50-E873-493E-ABA9-DDFDD7713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61F6B-5A28-4DDE-AB17-E9862697238E}" type="datetime1">
              <a:rPr lang="en-US" altLang="en-US" smtClean="0"/>
              <a:t>9/21/2017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488A92-A2F1-4662-AD7B-EF03E882EB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Add a footer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AD3357-77AE-4ECD-8554-149B661B3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160C8-52D0-4083-8BC4-9EF1E7DB3D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133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685800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5384800" cy="464820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447800"/>
            <a:ext cx="5384800" cy="224790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848100"/>
            <a:ext cx="5384800" cy="224790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7C4DAA3-52CE-430F-8455-B6F7ACFC796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Add a footer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B57F8E5-5A3F-4F16-9057-E15F3FB27E1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CED7C-7184-4C52-8375-E30409446F8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9C24F5D6-659A-416B-9228-0BD5550740D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5697F-189D-43D9-82B9-0E5716D05D94}" type="datetime1">
              <a:rPr lang="en-US" altLang="zh-TW" smtClean="0"/>
              <a:t>9/21/2017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457711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68" y="322404"/>
            <a:ext cx="11656240" cy="122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68" y="1644445"/>
            <a:ext cx="11656240" cy="45277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E5AB-B3CA-4DCB-B7CD-8B94957825F3}" type="datetime1">
              <a:rPr lang="en-US" smtClean="0"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4968" y="6272784"/>
            <a:ext cx="6327648" cy="365125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5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A0AF20D-69DE-47F7-AEE4-7F6F07387488}" type="datetime1">
              <a:rPr lang="en-US" smtClean="0"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89C0C21-2C7F-4DF4-8913-536CE9FAABD2}"/>
              </a:ext>
            </a:extLst>
          </p:cNvPr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2F81AE0-52CE-4B7B-92CF-3F0349B64B52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720F98B-6175-4538-8F7A-44BC9BCFD6CD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C95905B-5166-4AB4-9883-90578FA9C62A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AF77A44-FDFB-499F-AF20-EC53006C1068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545138D-57F7-47F1-BD3A-6BC5C5569A02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1C1DBB6-7E05-434C-9090-A1E4B20014D7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2068B51-708C-4935-AD6F-0E0D1B6C6EC2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9C40FAA-96CD-44D8-8A95-AF533041D11A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6768162-81F8-438A-B939-5021720B4145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1DC3829-36E2-48DA-BE58-84625BA92757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B4CFC72-ECDF-4873-A8AC-4C9CB5DA30EF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C5C56FC-5CCC-4DD6-A267-2AF3572BFF9D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7BD16AB-3ED5-42E7-94CB-A4A43590DD57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C62D55C-034D-47F8-A031-11940E070EEA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D7FDC44-B2E2-4FDC-A60B-FD4CAFE0DEAE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F088FA2-DFC5-4930-9006-939526E641ED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9945ACF-3A20-40D0-9E48-2488E03C2E58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3A7DD927-BF4B-4A70-8921-01AAE9094EEC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BBF504C3-A0DC-4A28-A99A-BAC5F09F25A6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D230B1DC-386B-4C4E-9DA3-3F35C5BDE2A4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A9566D01-CE0B-4477-9E67-08A3FC089990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3ACDA888-3197-4F4F-AD1A-0A590FB94970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A9A5587D-EF7D-4238-B20B-680950697525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CDD8E03E-8C2A-40D4-9118-E482BD8B08B8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8170DADC-48D6-4F4D-9B30-B90362C46CC7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D1380322-1C0F-4078-8408-7942FCA2F4B7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7E565D2F-6642-4E21-89DF-CDD75A87BDB8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28578CB5-3FCA-4384-B744-3BB045714A56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28B2A6AD-2A9E-41A8-B9A6-48624A69E3D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B1F05190-6966-49D4-800C-4934D809C5F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79C28F09-4EF4-406A-9557-80061CBDC6C3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583F38F8-9053-41D0-AE65-09E09474EE2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4E890A18-7677-4F44-98E9-58A906DD5309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58C36381-79D7-423F-9948-89A934E0E1D9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2526EA17-52B3-4121-B6E1-0441C54B4C58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261ED61E-A1B4-441E-839E-1878D8419DB9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537D9146-CA85-4C3F-AF97-D4B8209B740A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D41A8A8E-197C-4544-92A9-947AF013E715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5F0BE34-80BD-4E1E-BFB4-84FE0B0F9F64}"/>
                  </a:ext>
                </a:extLst>
              </p:cNvPr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546DC0F3-647E-4723-97F2-8A4CA1F0BF3A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099770F6-CC83-4368-A2D5-2B0910352559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452F1A1B-2A85-42A1-A915-8DC9F053D033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EE6922FB-62B7-4F99-9651-AD1286C2F5B3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AC346E0E-E16A-4342-824C-545148E508E1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BE755AC4-2878-4038-93BB-7EE08705D2BF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31869C2-FD44-44F1-BFED-FDAFF9D32767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631C4298-6CFF-4B54-8BB2-ABF89BF32D7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C0893F3E-AEAD-40E7-A0F5-AFBE7FD3473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42B01750-BC5D-4222-929E-B2AA7C8C53F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47DF8078-7ACC-49B6-A3A3-A6E34212329C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F1A626E-EF6B-4DFC-AD00-DA193F40B226}"/>
              </a:ext>
            </a:extLst>
          </p:cNvPr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15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18" y="427224"/>
            <a:ext cx="11673890" cy="11720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7318" y="1783830"/>
            <a:ext cx="5718748" cy="438837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5908" y="1783830"/>
            <a:ext cx="5715300" cy="438837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1CBF-651B-4006-85EA-D206A7AA8AF8}" type="datetime1">
              <a:rPr lang="en-US" smtClean="0"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0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AC79-0EFE-42BC-8454-783D6730D356}" type="datetime1">
              <a:rPr lang="en-US" smtClean="0"/>
              <a:t>9/21/2017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7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7CAD-B4BA-4CFA-AA5E-5FFB4D5A49E1}" type="datetime1">
              <a:rPr lang="en-US" smtClean="0"/>
              <a:t>9/21/2017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9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B5BC-A317-4BC0-97DD-12D164B4890D}" type="datetime1">
              <a:rPr lang="en-US" smtClean="0"/>
              <a:t>9/21/2017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6082496-6B41-43F6-B78E-5AB41D899D4D}"/>
              </a:ext>
            </a:extLst>
          </p:cNvPr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01CD138-361C-4CBD-B96D-71EC1D7BCD66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071CB9F-621F-4271-91D6-02FB863A1EED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33F5C22-4210-4E07-853E-4F503C9BDC44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43C23CE-B153-4817-84B3-E7A1D0E6E9E9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1F41920-1704-417F-8C17-5713EA67B4B1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A716497-72FA-4443-AC44-1B9C0F88050E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B1AA8FB-B206-4B29-BFB9-34B5F7666EE1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2A4DE85-D950-449F-9FC8-681CDD1222DB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0B87ACE-DED3-4203-A41D-D6766E0EEBAC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73ADA99-5325-4C58-9647-4994D05789F5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9E76410-C9E0-4340-9879-CFB457EE3F6C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71E7225-1ABB-4C50-8067-DC275CD997B4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0E6F1D4-F641-4852-8424-08024E69FE00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077F2C-9016-4BB6-9119-FE7A58265BAD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4BDFA4A-AE80-4678-A8D1-10CD42ECFD08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C9354FF-7DAA-44E4-B3B1-0B2A5F4CB7B7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BB2D1AC5-9731-4C3E-8521-267058993DAD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7264E401-4D32-48F5-BD0C-214C3D357C49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D36013D-316E-4D76-A720-44345F69B716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0374157E-41DC-4599-B360-E81E35A95471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FDA910F1-0534-44BE-B1EB-2F7826CF1A4D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DE076ADC-1E1F-423C-94BA-FAD494D3F3FB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FD92F55D-1AFE-459B-B8FA-F011E249A270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E9213A0D-79BD-494E-9DC7-BECF8ADBC940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DF72B767-011F-4766-8E3C-2D451264306C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D8DA5AD3-E609-4E4F-8605-F74E7F605F40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AF6022E0-2A1F-43D4-9835-FCA635D75E5F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40071748-8BC1-455A-99B1-A0928170946E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FBA4A150-CB6D-45F6-832A-1C4B5D6B279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D68BF99B-FD41-4618-B7E5-7E42A9C0CB32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0CAF55D6-8CA5-4AB5-93B5-115A8023984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EDD4683-292A-4104-8010-B970E60812A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2703165D-8EE9-4F5E-900E-BD71189D577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558E5F9-DE8E-40F2-AC88-1A1B02D9F94E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321EBE0-7152-4C06-826F-F469B99ECCCE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48281ABB-0EA3-4072-A11F-90C33C0BA613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8DB0571F-4527-4BE6-AD27-F60CEB5E774D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9599E98F-7DA3-436B-9EE5-F22A094EDE5F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65D16E78-E733-4FC1-B88C-A4670E30833B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35E562E9-55FA-4CC5-A4D3-3D0FEAD73A03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B329ADE3-6312-41FF-9160-64BAA96AA423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7D4B2672-D2E2-4308-AD5C-917CF816ED8F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8677D8F4-8E3C-43CB-95E2-7379C82DC7B0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E735AC23-ED51-4C57-A496-6D2B5EDB2D20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9A22CDBF-66A7-4499-B35E-23183C324591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8A965D1A-5D5A-4B91-AFE8-EF1DE2AFB0C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04E12ED8-F24E-4045-A66B-CD1006E41CE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09EEBED-53FD-4A1D-A9BE-08D65B1F646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2CF790A9-0975-4EA4-9434-615982853A1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1492D26B-48F5-406D-B388-503B7BBAE5F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9340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84F7-84F3-492A-A1FF-80702A74A0BE}" type="datetime1">
              <a:rPr lang="en-US" smtClean="0"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7DE6BC9-C2AF-4E87-842C-DF9B41F34233}"/>
              </a:ext>
            </a:extLst>
          </p:cNvPr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75A3C9F-740C-43E9-8280-499C08D28697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4A5DAF9-A127-42C2-BC68-922657D43D17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3694770-D61B-4833-B048-44CEEEA46DFD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BEC904E-BC93-4634-80EC-B8C61768DD64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2EE1503-8F25-4A60-B5C9-AC29D5C25F8C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F39747F-B9AD-428D-952B-79413EE91ECF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A3F0CAB-C54A-4F4F-81B3-AB70D69B1BF1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98A4FB-B224-4EA1-B331-F26182EAFA9F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F55206E-A771-4B31-B788-43E23E0F87C0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4DBED5C-9A66-4D4A-B9A0-9900890AF793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CF4A7F8-F055-4BC2-99F7-C29F296C2AB1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019CFBF-F25D-475D-A36D-7F3C5B9F17D3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879A8D5-17CB-4C08-BE88-3A076F99DA7E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A41A166-DDC7-41B7-A202-3C873F1AF2EE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BBF06F1-BD61-427A-8D66-95322CBA1A0F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B229049-2F0F-4F62-B7E0-A015A126638C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7FEE644F-4BF6-42C3-964C-9121E0E9F76A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876FA09-5164-4FE4-8588-879D42F58FDC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2C568F27-2EB5-42BC-A7A1-80CB34D0D381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DFCBA1B1-593F-4F38-8E8B-2ACEAD339D3E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1CFC7839-9151-4A17-AAC6-EAE7E0AA9D91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260E1E87-7AED-49A2-92C6-93BB1EEBC532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67D0A34F-428C-4B1E-8E33-B4338AACA967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92E966A5-6ABA-45CC-B956-8B1B4E9B4F5E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9B7F8DEC-78CE-4ADD-A1C9-3CB636FCB3B5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DDBC2031-A9B7-47DF-A6CB-1B4280EADBA9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961A4C17-6AA6-47EE-BF6E-30FC67D07463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53BA697C-9C3F-47C6-81BC-057D2192471C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2E401E47-530C-4D35-9170-2242B000AB29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B52341F-B4AB-494E-8A32-88F2C2EAE634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93BA049-89CC-4D80-A2DD-6511AAB40417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A6602D15-6221-439E-B8B9-04432B198DC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0527FC12-DC35-4F63-B9A8-785CBCBD033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D61E02AD-2361-471B-8EAF-56A6723C1D26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CAA662B-6ED3-412C-9443-88EA59F46E50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4097D845-EF50-4F2A-9CDE-E2D4BC75B5E0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50FAF1C-64E3-4C6A-ACE3-863F8C5F54A9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D9129178-FC07-43D1-8B46-1ABF201A7438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9ED4491-FBC9-4A3C-A49E-0D296AE4AB36}"/>
                  </a:ext>
                </a:extLst>
              </p:cNvPr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B5D28A3A-08E1-41E5-9198-114C8B447402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1A3B7C59-D2C7-4A7C-AA53-479E9A76E9E4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EE46F3DF-A83A-4FDB-BC11-3E780FDE5143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79B807CF-EB79-4BEF-A66A-59BB6106EE7E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9566525D-BDEC-44D4-9366-80B56A79B897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F40636CE-6A6C-4295-9922-8DFE7453D7A0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ABA26EBA-982B-4667-9BDD-D16110A367F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5A93FAAA-9FDE-420E-A626-8F0934991C04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3503750F-C0FC-4DF0-997B-BC9438217710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016AA5A-2249-4B75-BBC0-30DB7A20D55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EDDB16B-22AF-4DBD-A7EB-78FD8065A52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0F25D957-8F75-4199-B247-CA48259BBD80}"/>
              </a:ext>
            </a:extLst>
          </p:cNvPr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1A97F78-7313-4502-9DCF-2CB1AFC7282F}"/>
              </a:ext>
            </a:extLst>
          </p:cNvPr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43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03B41-7C52-4373-92E2-991412BE5341}" type="datetime1">
              <a:rPr lang="en-US" smtClean="0"/>
              <a:t>9/21/2017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6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B57E5C5-3A3A-414E-8961-7A22EC55283C}" type="datetime1">
              <a:rPr lang="en-US" smtClean="0"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7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137CDE0-0C08-44B9-BBA4-4A82F44E1122}"/>
              </a:ext>
            </a:extLst>
          </p:cNvPr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FD2DEBB-E043-40BB-9FE5-D24791A94692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3DA2C32-9B66-42F6-982D-9E0C86DC1597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5735605-B25C-4C95-A2BC-891F38EAF6EF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8D95A2D-9B0A-44ED-BEC5-6603388AD55C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CCF83A0-E46B-4F29-B4BD-44533A0C8D21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B05CCF5-FFCC-4D4F-9439-2D6B049A61DC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C8087EA-724F-4EC9-8974-4A1A4503EDCD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B15C055-2187-4A5B-9A48-94B27C52DFAE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D32E2C8-CE09-49F2-8C63-3405FE838782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BE3D7A5-2A62-4568-849B-3B6DDD05C5A6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BC50CC1-5454-42EE-BE28-7BE695F6E625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227199E-26EC-448E-9778-585DE48D79C6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B6A7472-EACE-4350-A6B9-1BF6DC057EB7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71DE8E8-71CA-4C26-A190-6378C3C11116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AEC373F-9391-45B1-B3A8-C9B79619ADED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DC91622-7B5D-4BE0-BD76-FB963332313C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CEBECA6-681A-420A-8B35-CA4B2E397E96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9F690461-30D7-49BF-8D1B-DF2801FDAB85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94396CAF-C029-4120-A7BB-BB38B8513461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CA749525-6499-49EA-B33D-0EA8C8779B5C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BF181A53-511F-43FF-BC47-50B1369B87DD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568D3CB7-82A1-4BA7-BB2F-83733B428A00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56B7BD1A-E114-4283-9F6D-C7682AD9B899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69FE327B-BDAC-47BE-A958-BCFC8C2DADD9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787716F7-AD46-439D-96A9-E3E530DF52CA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24EDE8C4-1A61-4BAF-B91A-0882147C3652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DDFB456D-6A68-4465-823E-94A7A1C24F96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5DE058D4-A081-4A4D-A431-59FACBB6FEFE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52B87959-D6BC-4011-B012-CE7EAEEA077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988A4C26-B0F9-4041-B2A7-BC952CA144B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08165D14-C3FD-42D7-94E2-9ED01CFCEA74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49C19BCE-A06D-4542-9A42-8F532AAA9260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121B1619-9B18-4E35-A93A-9B141AA9FFC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97879B36-B5A2-4D3E-A0CF-55D0189B2BFA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98AB7E1-C1C2-49A2-8186-C09EA5F5D815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CF0DC2D-16EC-462B-A078-813943F2CA11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4C58BA09-62E6-4D61-BA2B-04010CA9A397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7B1F19DD-4058-412C-A5B6-571F3217A1E9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91A2735E-55DC-4D31-878B-6F8B1BE14138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565CC575-64DB-4710-B964-CDA2DBC4BB9A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E5ACD655-2F96-4149-B272-C804CF1347C0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F7FCAF7C-420F-4EED-95BE-105948B9E7CC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66196B72-98C0-4C8C-8108-92C0C5EC3070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7A29150C-A4F9-4DA6-A584-A2E1B9D51037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BABD40EC-F86F-475E-A4F1-816BEA4D8C40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EC5B306C-DEFA-4991-85DB-F96B80B30B2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0B2F1F74-03C9-4205-9816-1FD2A4564DB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26A08DE-CEE3-4F1F-8E38-2E25490436F0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AED1CE90-9A94-4BB0-9195-9E15A9EECEA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2973FCCA-809D-42AE-8BD9-85DDE10BC44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3ABD0D9-6224-4906-9489-204E6FAFC1DA}"/>
              </a:ext>
            </a:extLst>
          </p:cNvPr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74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inst.eecs.berkeley.edu/~cs61c/sp15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/>
              <a:t>Instruction sets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Rocky K. C. Chang</a:t>
            </a:r>
          </a:p>
          <a:p>
            <a:r>
              <a:rPr lang="en-US" dirty="0"/>
              <a:t>Version 0.3, 14 September 2017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/>
              <a:t>Number of MIPS Registers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/>
              <a:t>Drawback: Since registers are in hardware, there are a predetermined number of them.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Solution: MIPS code must be very carefully put together to efficiently use registers.</a:t>
            </a:r>
          </a:p>
          <a:p>
            <a:pPr>
              <a:lnSpc>
                <a:spcPct val="85000"/>
              </a:lnSpc>
            </a:pPr>
            <a:r>
              <a:rPr lang="en-US" dirty="0"/>
              <a:t>32 registers in MIPS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Why 32? Smaller is faster, but too small is bad. Goldilocks problem.</a:t>
            </a:r>
          </a:p>
          <a:p>
            <a:pPr>
              <a:lnSpc>
                <a:spcPct val="85000"/>
              </a:lnSpc>
            </a:pPr>
            <a:r>
              <a:rPr lang="en-US" dirty="0"/>
              <a:t>Each MIPS register is 32 bits wide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Groups of 32 bits called a </a:t>
            </a:r>
            <a:r>
              <a:rPr lang="en-US" dirty="0">
                <a:solidFill>
                  <a:srgbClr val="FF0000"/>
                </a:solidFill>
              </a:rPr>
              <a:t>word</a:t>
            </a:r>
            <a:r>
              <a:rPr lang="en-US" dirty="0"/>
              <a:t> in MIPS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49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/>
              <a:t>Names of MIPS Registers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100013" indent="-100013">
              <a:spcBef>
                <a:spcPct val="0"/>
              </a:spcBef>
            </a:pPr>
            <a:r>
              <a:rPr lang="en-US" dirty="0"/>
              <a:t> Registers are numbered from 0 to 31</a:t>
            </a:r>
          </a:p>
          <a:p>
            <a:pPr marL="100013" indent="-100013"/>
            <a:r>
              <a:rPr lang="en-US" dirty="0"/>
              <a:t> Each register can be referred to by number or name.</a:t>
            </a:r>
          </a:p>
          <a:p>
            <a:pPr marL="100013" indent="-100013"/>
            <a:r>
              <a:rPr lang="en-US" dirty="0"/>
              <a:t> Number references:</a:t>
            </a:r>
          </a:p>
          <a:p>
            <a:pPr marL="500063" lvl="1" indent="-142875">
              <a:lnSpc>
                <a:spcPct val="75000"/>
              </a:lnSpc>
            </a:pPr>
            <a:r>
              <a:rPr lang="en-US" dirty="0">
                <a:latin typeface="Courier"/>
              </a:rPr>
              <a:t>$0, $1, $2, … $30, $31</a:t>
            </a:r>
          </a:p>
          <a:p>
            <a:pPr marL="100013" indent="-100013"/>
            <a:r>
              <a:rPr lang="en-US" dirty="0">
                <a:latin typeface="Arial Bold" charset="0"/>
                <a:cs typeface="Arial Bold" charset="0"/>
                <a:sym typeface="Arial Bold" charset="0"/>
              </a:rPr>
              <a:t> </a:t>
            </a:r>
            <a:r>
              <a:rPr lang="en-US" dirty="0">
                <a:cs typeface="Arial Bold" charset="0"/>
                <a:sym typeface="Arial Bold" charset="0"/>
              </a:rPr>
              <a:t>For now:</a:t>
            </a:r>
            <a:endParaRPr lang="en-US" dirty="0"/>
          </a:p>
          <a:p>
            <a:pPr marL="500063" lvl="1" indent="-142875">
              <a:lnSpc>
                <a:spcPct val="75000"/>
              </a:lnSpc>
            </a:pPr>
            <a:r>
              <a:rPr lang="en-US" dirty="0">
                <a:latin typeface="+mj-lt"/>
                <a:cs typeface="Arial Bold" charset="0"/>
                <a:sym typeface="Arial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Arial Bold" charset="0"/>
              </a:rPr>
              <a:t>$16 - $23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Arial Bold" charset="0"/>
              </a:rPr>
              <a:t>$s0 - $s7</a:t>
            </a:r>
            <a:r>
              <a:rPr lang="en-US" dirty="0">
                <a:latin typeface="+mj-lt"/>
                <a:sym typeface="Arial Bold" charset="0"/>
              </a:rPr>
              <a:t>	 </a:t>
            </a:r>
            <a:r>
              <a:rPr lang="en-US" dirty="0">
                <a:cs typeface="Arial Bold" charset="0"/>
                <a:sym typeface="Arial Bold" charset="0"/>
              </a:rPr>
              <a:t>(correspond to “saved” variables)</a:t>
            </a:r>
            <a:endParaRPr lang="en-US" dirty="0"/>
          </a:p>
          <a:p>
            <a:pPr marL="500063" lvl="1" indent="-142875"/>
            <a:r>
              <a:rPr lang="en-US" dirty="0">
                <a:latin typeface="+mj-lt"/>
                <a:cs typeface="Arial Bold" charset="0"/>
                <a:sym typeface="Arial Bold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Arial Bold" charset="0"/>
              </a:rPr>
              <a:t>$8 - $15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Arial Bold" charset="0"/>
              </a:rPr>
              <a:t> $t0 - $t7</a:t>
            </a:r>
            <a:r>
              <a:rPr lang="en-US" dirty="0">
                <a:latin typeface="+mj-lt"/>
                <a:sym typeface="Arial Bold" charset="0"/>
              </a:rPr>
              <a:t>	</a:t>
            </a:r>
            <a:r>
              <a:rPr lang="en-US" dirty="0">
                <a:cs typeface="Arial Bold" charset="0"/>
                <a:sym typeface="Arial Bold" charset="0"/>
              </a:rPr>
              <a:t>(correspond to temporary variables)</a:t>
            </a:r>
            <a:endParaRPr lang="en-US" dirty="0"/>
          </a:p>
          <a:p>
            <a:pPr marL="500063" lvl="1" indent="-142875"/>
            <a:r>
              <a:rPr lang="en-US" dirty="0">
                <a:cs typeface="Arial Bold" charset="0"/>
                <a:sym typeface="Arial Bold" charset="0"/>
              </a:rPr>
              <a:t> Later will explain other 16 register names</a:t>
            </a:r>
            <a:endParaRPr lang="en-US" dirty="0"/>
          </a:p>
          <a:p>
            <a:pPr marL="100013" indent="-100013">
              <a:lnSpc>
                <a:spcPct val="85000"/>
              </a:lnSpc>
            </a:pPr>
            <a:r>
              <a:rPr lang="en-US" dirty="0">
                <a:latin typeface="+mj-lt"/>
                <a:cs typeface="Arial Bold" charset="0"/>
                <a:sym typeface="Arial Bold" charset="0"/>
              </a:rPr>
              <a:t> </a:t>
            </a:r>
            <a:r>
              <a:rPr lang="en-US" dirty="0">
                <a:cs typeface="Arial Bold" charset="0"/>
                <a:sym typeface="Arial Bold" charset="0"/>
              </a:rPr>
              <a:t>In general, use names to make your code more readable</a:t>
            </a:r>
            <a:endParaRPr lang="en-US" dirty="0">
              <a:sym typeface="Arial Bold" charset="0"/>
            </a:endParaRPr>
          </a:p>
          <a:p>
            <a:pPr marL="100013" indent="-142875">
              <a:lnSpc>
                <a:spcPct val="75000"/>
              </a:lnSpc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72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/>
              <a:t>C, Java variables vs. registers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cs typeface="Arial Bold" charset="0"/>
                <a:sym typeface="Arial Bold" charset="0"/>
              </a:rPr>
              <a:t>In C (and most High Level Languages) variables declared first and given a type</a:t>
            </a:r>
            <a:endParaRPr lang="en-US" dirty="0"/>
          </a:p>
          <a:p>
            <a:pPr lvl="1">
              <a:lnSpc>
                <a:spcPct val="75000"/>
              </a:lnSpc>
              <a:buFont typeface="Arial" charset="0"/>
              <a:buChar char="•"/>
            </a:pPr>
            <a:r>
              <a:rPr lang="en-US" dirty="0">
                <a:cs typeface="Arial Bold" charset="0"/>
                <a:sym typeface="Arial Bold" charset="0"/>
              </a:rPr>
              <a:t>Example:   </a:t>
            </a:r>
            <a:r>
              <a:rPr lang="en-US" dirty="0" err="1">
                <a:latin typeface="Courier"/>
                <a:cs typeface="Courier" charset="0"/>
                <a:sym typeface="Courier" charset="0"/>
              </a:rPr>
              <a:t>int</a:t>
            </a:r>
            <a:r>
              <a:rPr lang="en-US" dirty="0">
                <a:latin typeface="Courier"/>
                <a:cs typeface="Courier" charset="0"/>
                <a:sym typeface="Courier" charset="0"/>
              </a:rPr>
              <a:t> </a:t>
            </a:r>
            <a:r>
              <a:rPr lang="en-US" dirty="0" err="1">
                <a:latin typeface="Courier"/>
                <a:cs typeface="Courier" charset="0"/>
                <a:sym typeface="Courier" charset="0"/>
              </a:rPr>
              <a:t>fahr</a:t>
            </a:r>
            <a:r>
              <a:rPr lang="en-US" dirty="0">
                <a:latin typeface="Courier"/>
                <a:cs typeface="Courier" charset="0"/>
                <a:sym typeface="Courier" charset="0"/>
              </a:rPr>
              <a:t>, </a:t>
            </a:r>
            <a:r>
              <a:rPr lang="en-US" dirty="0" err="1">
                <a:latin typeface="Courier"/>
                <a:cs typeface="Courier" charset="0"/>
                <a:sym typeface="Courier" charset="0"/>
              </a:rPr>
              <a:t>celsius</a:t>
            </a:r>
            <a:r>
              <a:rPr lang="en-US" dirty="0">
                <a:latin typeface="Courier"/>
                <a:cs typeface="Courier" charset="0"/>
                <a:sym typeface="Courier" charset="0"/>
              </a:rPr>
              <a:t>; </a:t>
            </a:r>
            <a:br>
              <a:rPr lang="en-US" dirty="0">
                <a:latin typeface="Courier"/>
                <a:sym typeface="Courier" charset="0"/>
              </a:rPr>
            </a:br>
            <a:r>
              <a:rPr lang="en-US" dirty="0">
                <a:latin typeface="Courier"/>
                <a:sym typeface="Courier" charset="0"/>
              </a:rPr>
              <a:t>		 </a:t>
            </a:r>
            <a:r>
              <a:rPr lang="en-US" dirty="0">
                <a:latin typeface="Courier"/>
                <a:cs typeface="Courier" charset="0"/>
                <a:sym typeface="Courier" charset="0"/>
              </a:rPr>
              <a:t>char a, b, c, d, e;</a:t>
            </a:r>
            <a:endParaRPr lang="en-US" dirty="0">
              <a:latin typeface="Courier"/>
            </a:endParaRPr>
          </a:p>
          <a:p>
            <a:pPr>
              <a:lnSpc>
                <a:spcPct val="85000"/>
              </a:lnSpc>
            </a:pPr>
            <a:r>
              <a:rPr lang="en-US" dirty="0">
                <a:cs typeface="Arial Bold" charset="0"/>
                <a:sym typeface="Arial Bold" charset="0"/>
              </a:rPr>
              <a:t>Each variable can ONLY represent a value of the type it was declared as  (cannot mix and match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Arial Bold" charset="0"/>
              </a:rPr>
              <a:t>int</a:t>
            </a:r>
            <a:r>
              <a:rPr lang="en-US" dirty="0">
                <a:cs typeface="Arial Bold" charset="0"/>
                <a:sym typeface="Arial Bold" charset="0"/>
              </a:rPr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Arial Bold" charset="0"/>
              </a:rPr>
              <a:t>char</a:t>
            </a:r>
            <a:r>
              <a:rPr lang="en-US" dirty="0">
                <a:cs typeface="Arial Bold" charset="0"/>
                <a:sym typeface="Arial Bold" charset="0"/>
              </a:rPr>
              <a:t> variables).</a:t>
            </a:r>
            <a:endParaRPr lang="en-US" dirty="0"/>
          </a:p>
          <a:p>
            <a:r>
              <a:rPr lang="en-US" dirty="0">
                <a:cs typeface="Arial Bold" charset="0"/>
                <a:sym typeface="Arial Bold" charset="0"/>
              </a:rPr>
              <a:t>In Assembly Language, </a:t>
            </a:r>
            <a:r>
              <a:rPr lang="en-US" dirty="0">
                <a:solidFill>
                  <a:srgbClr val="FF0000"/>
                </a:solidFill>
                <a:cs typeface="Arial Bold" charset="0"/>
                <a:sym typeface="Arial Bold" charset="0"/>
              </a:rPr>
              <a:t>registers have no type; operation determines how register contents are treated.</a:t>
            </a:r>
            <a:endParaRPr lang="en-US" dirty="0">
              <a:solidFill>
                <a:srgbClr val="FF0000"/>
              </a:solidFill>
              <a:sym typeface="Arial Bold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44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3538C-BED6-44EE-925D-233F0E696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Addition and subtraction instructions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D5B2C0-AF57-4411-AC6B-2C9EA67BD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78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/>
              <a:t>Addition and Subtraction of Integers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100013" indent="-100013">
              <a:spcBef>
                <a:spcPct val="0"/>
              </a:spcBef>
            </a:pPr>
            <a:r>
              <a:rPr lang="en-US" dirty="0"/>
              <a:t> Addition in Assembly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Example:	         </a:t>
            </a:r>
            <a:r>
              <a:rPr lang="en-US" b="1" dirty="0">
                <a:solidFill>
                  <a:srgbClr val="0070C0"/>
                </a:solidFill>
                <a:latin typeface="Courier" charset="0"/>
                <a:cs typeface="Courier" charset="0"/>
                <a:sym typeface="Courier" charset="0"/>
              </a:rPr>
              <a:t>add $s0,$s1,$s2 </a:t>
            </a:r>
            <a:r>
              <a:rPr lang="en-US" dirty="0"/>
              <a:t>(in MIPS)</a:t>
            </a:r>
          </a:p>
          <a:p>
            <a:pPr lvl="1"/>
            <a:r>
              <a:rPr lang="en-US" dirty="0"/>
              <a:t>Equivalent to:  </a:t>
            </a:r>
            <a:r>
              <a:rPr lang="en-US" dirty="0">
                <a:latin typeface="Courier"/>
              </a:rPr>
              <a:t>a = b + c </a:t>
            </a:r>
            <a:r>
              <a:rPr lang="en-US" dirty="0"/>
              <a:t>	           (in C)</a:t>
            </a:r>
          </a:p>
          <a:p>
            <a:pPr lvl="1" indent="0">
              <a:buNone/>
            </a:pPr>
            <a:r>
              <a:rPr lang="en-US" dirty="0"/>
              <a:t>    where  C variables ⇔ MIPS registers are:  </a:t>
            </a:r>
            <a:r>
              <a:rPr lang="en-US" dirty="0">
                <a:latin typeface="Courier"/>
              </a:rPr>
              <a:t>a ⇔ $s0</a:t>
            </a:r>
            <a:r>
              <a:rPr lang="en-US" dirty="0"/>
              <a:t>, </a:t>
            </a:r>
            <a:r>
              <a:rPr lang="en-US" dirty="0">
                <a:latin typeface="Courier"/>
              </a:rPr>
              <a:t>b ⇔ $s1</a:t>
            </a:r>
            <a:r>
              <a:rPr lang="en-US" dirty="0"/>
              <a:t>, </a:t>
            </a:r>
            <a:r>
              <a:rPr lang="en-US" dirty="0">
                <a:latin typeface="Courier"/>
              </a:rPr>
              <a:t>c ⇔ $s2 </a:t>
            </a:r>
          </a:p>
          <a:p>
            <a:pPr marL="100013" indent="-100013">
              <a:lnSpc>
                <a:spcPct val="85000"/>
              </a:lnSpc>
            </a:pPr>
            <a:r>
              <a:rPr lang="en-US" dirty="0"/>
              <a:t> Subtraction in Assembly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Example:	         </a:t>
            </a:r>
            <a:r>
              <a:rPr lang="en-US" b="1" dirty="0">
                <a:solidFill>
                  <a:srgbClr val="0070C0"/>
                </a:solidFill>
                <a:latin typeface="Courier" charset="0"/>
                <a:cs typeface="Courier" charset="0"/>
                <a:sym typeface="Courier" charset="0"/>
              </a:rPr>
              <a:t>sub $s3,$s4,$s5 </a:t>
            </a:r>
            <a:r>
              <a:rPr lang="en-US" dirty="0"/>
              <a:t>(in MIPS)</a:t>
            </a:r>
          </a:p>
          <a:p>
            <a:pPr lvl="1"/>
            <a:r>
              <a:rPr lang="en-US" dirty="0"/>
              <a:t>Equivalent to:  </a:t>
            </a:r>
            <a:r>
              <a:rPr lang="en-US" dirty="0">
                <a:latin typeface="Courier"/>
              </a:rPr>
              <a:t>d = e - f </a:t>
            </a:r>
            <a:r>
              <a:rPr lang="en-US" dirty="0"/>
              <a:t>		     (in C)</a:t>
            </a:r>
          </a:p>
          <a:p>
            <a:pPr lvl="1" indent="0">
              <a:buNone/>
            </a:pPr>
            <a:r>
              <a:rPr lang="en-US" dirty="0"/>
              <a:t>    where  C variables ⇔ MIPS registers are:  </a:t>
            </a:r>
            <a:r>
              <a:rPr lang="en-US" dirty="0">
                <a:latin typeface="Courier"/>
              </a:rPr>
              <a:t>d ⇔ $s3</a:t>
            </a:r>
            <a:r>
              <a:rPr lang="en-US" dirty="0"/>
              <a:t>, </a:t>
            </a:r>
            <a:r>
              <a:rPr lang="en-US" dirty="0">
                <a:latin typeface="Courier"/>
              </a:rPr>
              <a:t>e ⇔ $s4</a:t>
            </a:r>
            <a:r>
              <a:rPr lang="en-US" dirty="0"/>
              <a:t>, </a:t>
            </a:r>
            <a:r>
              <a:rPr lang="en-US" dirty="0">
                <a:latin typeface="Courier"/>
              </a:rPr>
              <a:t>f ⇔ $s5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82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n-US" dirty="0"/>
              <a:t>Addition and Subtraction of Integers (cont’d)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r>
              <a:rPr lang="en-US" dirty="0"/>
              <a:t>How to translate the following C statement?</a:t>
            </a:r>
          </a:p>
          <a:p>
            <a:pPr marL="0" indent="0">
              <a:buNone/>
            </a:pPr>
            <a:r>
              <a:rPr lang="en-US" dirty="0">
                <a:solidFill>
                  <a:srgbClr val="063DE8"/>
                </a:solidFill>
              </a:rPr>
              <a:t>	</a:t>
            </a:r>
            <a:r>
              <a:rPr lang="en-US" dirty="0">
                <a:latin typeface="Courier"/>
              </a:rPr>
              <a:t>a = b + c + d - e;</a:t>
            </a:r>
          </a:p>
          <a:p>
            <a:r>
              <a:rPr lang="en-US" dirty="0"/>
              <a:t>Break into multiple instructions:</a:t>
            </a:r>
          </a:p>
          <a:p>
            <a:pPr marL="357188" lvl="1" indent="0">
              <a:lnSpc>
                <a:spcPct val="75000"/>
              </a:lnSpc>
              <a:buNone/>
            </a:pPr>
            <a:r>
              <a:rPr lang="en-US" dirty="0">
                <a:latin typeface="Courier"/>
              </a:rPr>
              <a:t>add $t0, $s1, $s2 </a:t>
            </a:r>
            <a:r>
              <a:rPr lang="en-US" i="1" dirty="0">
                <a:solidFill>
                  <a:srgbClr val="919191"/>
                </a:solidFill>
                <a:latin typeface="Courier"/>
              </a:rPr>
              <a:t># temp = b + c</a:t>
            </a:r>
            <a:endParaRPr lang="en-US" dirty="0">
              <a:latin typeface="Courier"/>
            </a:endParaRPr>
          </a:p>
          <a:p>
            <a:pPr marL="357188" lvl="1" indent="0">
              <a:buNone/>
            </a:pPr>
            <a:r>
              <a:rPr lang="en-US" dirty="0">
                <a:latin typeface="Courier"/>
              </a:rPr>
              <a:t>add $t0, $t0, $s3 </a:t>
            </a:r>
            <a:r>
              <a:rPr lang="en-US" i="1" dirty="0">
                <a:solidFill>
                  <a:srgbClr val="919191"/>
                </a:solidFill>
                <a:latin typeface="Courier"/>
              </a:rPr>
              <a:t># temp = temp + d</a:t>
            </a:r>
            <a:endParaRPr lang="en-US" dirty="0">
              <a:latin typeface="Courier"/>
            </a:endParaRPr>
          </a:p>
          <a:p>
            <a:pPr marL="357188" lvl="1" indent="0">
              <a:buNone/>
            </a:pPr>
            <a:r>
              <a:rPr lang="en-US" dirty="0">
                <a:latin typeface="Courier"/>
              </a:rPr>
              <a:t>sub $s0, $t0, $s4 </a:t>
            </a:r>
            <a:r>
              <a:rPr lang="en-US" i="1" dirty="0">
                <a:solidFill>
                  <a:srgbClr val="919191"/>
                </a:solidFill>
                <a:latin typeface="Courier"/>
              </a:rPr>
              <a:t># a = temp - e</a:t>
            </a: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A single C statement may break up into several lines of MIPS.</a:t>
            </a:r>
          </a:p>
          <a:p>
            <a:pPr>
              <a:lnSpc>
                <a:spcPct val="85000"/>
              </a:lnSpc>
            </a:pPr>
            <a:r>
              <a:rPr lang="en-US" dirty="0"/>
              <a:t>Notice the use of temporary registers – don’t want to modify the saved variable registers </a:t>
            </a:r>
            <a:r>
              <a:rPr lang="en-US" dirty="0">
                <a:latin typeface="Courier"/>
              </a:rPr>
              <a:t>$s</a:t>
            </a:r>
            <a:r>
              <a:rPr lang="en-US" dirty="0"/>
              <a:t>.</a:t>
            </a:r>
          </a:p>
          <a:p>
            <a:r>
              <a:rPr lang="en-US" dirty="0"/>
              <a:t>Everything after the hash mark on each line is ignored (comments)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uiExpand="1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Grp="1" noChangeArrowheads="1"/>
          </p:cNvSpPr>
          <p:nvPr>
            <p:ph type="title"/>
          </p:nvPr>
        </p:nvSpPr>
        <p:spPr>
          <a:xfrm>
            <a:off x="294968" y="330355"/>
            <a:ext cx="11656240" cy="1226177"/>
          </a:xfrm>
          <a:ln/>
        </p:spPr>
        <p:txBody>
          <a:bodyPr>
            <a:normAutofit/>
          </a:bodyPr>
          <a:lstStyle/>
          <a:p>
            <a:r>
              <a:rPr lang="en-US" dirty="0"/>
              <a:t>Immediate operands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 err="1"/>
              <a:t>Immediates</a:t>
            </a:r>
            <a:r>
              <a:rPr lang="en-US" dirty="0"/>
              <a:t> are numerical constants.</a:t>
            </a:r>
          </a:p>
          <a:p>
            <a:r>
              <a:rPr lang="en-US" dirty="0"/>
              <a:t>They appear often in code, so there are special instructions for them.</a:t>
            </a:r>
          </a:p>
          <a:p>
            <a:pPr lvl="1"/>
            <a:r>
              <a:rPr lang="en-US" dirty="0"/>
              <a:t>Otherwise, need more instructions to fetch them from the memory.</a:t>
            </a:r>
          </a:p>
          <a:p>
            <a:r>
              <a:rPr lang="en-US" dirty="0"/>
              <a:t>Add Immediate:</a:t>
            </a:r>
          </a:p>
          <a:p>
            <a:pPr marL="357188" lvl="1" indent="0">
              <a:lnSpc>
                <a:spcPct val="75000"/>
              </a:lnSpc>
              <a:buNone/>
            </a:pPr>
            <a:r>
              <a:rPr lang="en-US" dirty="0"/>
              <a:t>		</a:t>
            </a:r>
            <a:r>
              <a:rPr lang="en-US" b="1" dirty="0" err="1">
                <a:solidFill>
                  <a:srgbClr val="0070C0"/>
                </a:solidFill>
                <a:latin typeface="Courier"/>
              </a:rPr>
              <a:t>addi</a:t>
            </a:r>
            <a:r>
              <a:rPr lang="en-US" b="1" dirty="0">
                <a:solidFill>
                  <a:srgbClr val="0070C0"/>
                </a:solidFill>
                <a:latin typeface="Courier"/>
              </a:rPr>
              <a:t> $s0,$s1,-10</a:t>
            </a:r>
            <a:r>
              <a:rPr lang="en-US" dirty="0"/>
              <a:t> 	(in MIPS)</a:t>
            </a:r>
          </a:p>
          <a:p>
            <a:pPr marL="357188" lvl="1" indent="0">
              <a:buNone/>
            </a:pPr>
            <a:r>
              <a:rPr lang="en-US" dirty="0"/>
              <a:t>		</a:t>
            </a:r>
            <a:r>
              <a:rPr lang="en-US" dirty="0">
                <a:latin typeface="Courier"/>
              </a:rPr>
              <a:t>f = g - 10 </a:t>
            </a:r>
            <a:r>
              <a:rPr lang="en-US" dirty="0"/>
              <a:t>		(in C)</a:t>
            </a:r>
          </a:p>
          <a:p>
            <a:pPr marL="357188" lvl="1" indent="0">
              <a:buNone/>
            </a:pPr>
            <a:r>
              <a:rPr lang="en-US" dirty="0"/>
              <a:t>where MIPS registers </a:t>
            </a:r>
            <a:r>
              <a:rPr lang="en-US" dirty="0">
                <a:latin typeface="Courier"/>
              </a:rPr>
              <a:t>$s0,$s1</a:t>
            </a:r>
            <a:r>
              <a:rPr lang="en-US" dirty="0"/>
              <a:t> are associated with C variables </a:t>
            </a:r>
            <a:r>
              <a:rPr lang="en-US" dirty="0">
                <a:latin typeface="Courier"/>
              </a:rPr>
              <a:t>f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,</a:t>
            </a:r>
            <a:r>
              <a:rPr lang="en-US" dirty="0">
                <a:latin typeface="Courier"/>
              </a:rPr>
              <a:t> g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r>
              <a:rPr lang="en-US" dirty="0">
                <a:latin typeface="Courier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en-US" dirty="0"/>
              <a:t>Syntax similar to </a:t>
            </a:r>
            <a:r>
              <a:rPr lang="en-US" dirty="0">
                <a:latin typeface="Courier"/>
              </a:rPr>
              <a:t>add</a:t>
            </a:r>
            <a:r>
              <a:rPr lang="en-US" dirty="0"/>
              <a:t> instruction, except that last argument is a number instead of a register.</a:t>
            </a:r>
          </a:p>
          <a:p>
            <a:pPr>
              <a:lnSpc>
                <a:spcPct val="85000"/>
              </a:lnSpc>
            </a:pPr>
            <a:r>
              <a:rPr lang="en-US" dirty="0"/>
              <a:t>No subtract immediate instruction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8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9AE1-E037-4872-9EA5-D9F1BED4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The constant zero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11377-BD3F-4D18-B2C0-F67053D4F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dirty="0"/>
              <a:t>MIPS register 0 ($zero) is the constant 0</a:t>
            </a:r>
          </a:p>
          <a:p>
            <a:pPr lvl="1"/>
            <a:r>
              <a:rPr lang="en-AU" altLang="en-US" dirty="0"/>
              <a:t>Cannot be overwritten</a:t>
            </a:r>
          </a:p>
          <a:p>
            <a:r>
              <a:rPr lang="en-AU" altLang="en-US" dirty="0"/>
              <a:t>Useful for common operations</a:t>
            </a:r>
          </a:p>
          <a:p>
            <a:pPr lvl="1"/>
            <a:r>
              <a:rPr lang="en-AU" altLang="en-US" dirty="0"/>
              <a:t>E.g., move between registers</a:t>
            </a:r>
          </a:p>
          <a:p>
            <a:pPr lvl="1">
              <a:buNone/>
            </a:pPr>
            <a:r>
              <a:rPr lang="en-AU" altLang="en-US" dirty="0">
                <a:latin typeface="Lucida Console" panose="020B0609040504020204" pitchFamily="49" charset="0"/>
              </a:rPr>
              <a:t>	</a:t>
            </a:r>
            <a:r>
              <a:rPr lang="en-AU" alt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$t2, $s1, $zero</a:t>
            </a:r>
          </a:p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387393-44D1-40DD-95BD-1D0A2CE5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28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21431" tIns="21431" rIns="21431" bIns="21431" rtlCol="0" anchor="ctr">
            <a:normAutofit/>
          </a:bodyPr>
          <a:lstStyle/>
          <a:p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Overflow Arithmetic</a:t>
            </a:r>
            <a:endParaRPr lang="en-US" altLang="en-US" dirty="0">
              <a:sym typeface="Lucida Grande" charset="0"/>
            </a:endParaRPr>
          </a:p>
        </p:txBody>
      </p:sp>
      <p:sp>
        <p:nvSpPr>
          <p:cNvPr id="12294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vert="horz" lIns="21431" tIns="21431" rIns="21431" bIns="21431" rtlCol="0">
            <a:normAutofit/>
          </a:bodyPr>
          <a:lstStyle/>
          <a:p>
            <a:pPr>
              <a:buSzPct val="94000"/>
            </a:pP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Recall: Overflow occurs when there is a “mistake” in arithmetic due to the limited precision in computers.</a:t>
            </a:r>
            <a:endParaRPr lang="en-US" altLang="en-US" dirty="0">
              <a:sym typeface="Lucida Grande" charset="0"/>
            </a:endParaRPr>
          </a:p>
          <a:p>
            <a:pPr>
              <a:buSzPct val="94000"/>
            </a:pP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Example (4-bit unsigned numbers):</a:t>
            </a:r>
            <a:endParaRPr lang="en-US" altLang="en-US" dirty="0">
              <a:sym typeface="Lucida Grande" charset="0"/>
            </a:endParaRPr>
          </a:p>
          <a:p>
            <a:pPr marL="318790" lvl="1" indent="0">
              <a:lnSpc>
                <a:spcPct val="75000"/>
              </a:lnSpc>
              <a:spcBef>
                <a:spcPts val="450"/>
              </a:spcBef>
              <a:buNone/>
            </a:pPr>
            <a:r>
              <a:rPr lang="en-US" altLang="en-US" dirty="0">
                <a:solidFill>
                  <a:srgbClr val="EA157A"/>
                </a:solidFill>
                <a:latin typeface="Courier" charset="0"/>
                <a:sym typeface="Courier" charset="0"/>
              </a:rPr>
              <a:t>			</a:t>
            </a:r>
            <a:r>
              <a:rPr lang="en-US" altLang="en-US" dirty="0">
                <a:solidFill>
                  <a:srgbClr val="7FD13B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  <a:sym typeface="Courier" charset="0"/>
              </a:rPr>
              <a:t>15</a:t>
            </a:r>
            <a:r>
              <a:rPr lang="en-US" altLang="en-US" dirty="0">
                <a:latin typeface="Courier" charset="0"/>
                <a:sym typeface="Courier" charset="0"/>
              </a:rPr>
              <a:t>		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        1111</a:t>
            </a:r>
            <a:endParaRPr lang="en-US" altLang="en-US" dirty="0">
              <a:latin typeface="Lucida Grande" charset="0"/>
              <a:sym typeface="Lucida Grande" charset="0"/>
            </a:endParaRPr>
          </a:p>
          <a:p>
            <a:pPr marL="318790" lvl="1" indent="0">
              <a:spcBef>
                <a:spcPts val="450"/>
              </a:spcBef>
              <a:buNone/>
            </a:pPr>
            <a:r>
              <a:rPr lang="en-US" altLang="en-US" dirty="0">
                <a:latin typeface="Courier" charset="0"/>
                <a:sym typeface="Courier" charset="0"/>
              </a:rPr>
              <a:t>			</a:t>
            </a:r>
            <a:r>
              <a:rPr lang="en-US" altLang="en-US" u="sng" dirty="0">
                <a:latin typeface="Courier" charset="0"/>
                <a:ea typeface="Courier" charset="0"/>
                <a:cs typeface="Courier" charset="0"/>
                <a:sym typeface="Courier" charset="0"/>
              </a:rPr>
              <a:t>+ 3</a:t>
            </a:r>
            <a:r>
              <a:rPr lang="en-US" altLang="en-US" dirty="0">
                <a:latin typeface="Courier" charset="0"/>
                <a:sym typeface="Courier" charset="0"/>
              </a:rPr>
              <a:t>		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      </a:t>
            </a:r>
            <a:r>
              <a:rPr lang="en-US" altLang="en-US" u="sng" dirty="0">
                <a:latin typeface="Courier" charset="0"/>
                <a:ea typeface="Courier" charset="0"/>
                <a:cs typeface="Courier" charset="0"/>
                <a:sym typeface="Courier" charset="0"/>
              </a:rPr>
              <a:t>+ 0011</a:t>
            </a:r>
            <a:endParaRPr lang="en-US" altLang="en-US" dirty="0">
              <a:latin typeface="Lucida Grande" charset="0"/>
              <a:sym typeface="Lucida Grande" charset="0"/>
            </a:endParaRPr>
          </a:p>
          <a:p>
            <a:pPr marL="318790" lvl="1" indent="0">
              <a:spcBef>
                <a:spcPts val="450"/>
              </a:spcBef>
              <a:buNone/>
            </a:pPr>
            <a:r>
              <a:rPr lang="en-US" altLang="en-US" dirty="0">
                <a:latin typeface="Courier" charset="0"/>
                <a:sym typeface="Courier" charset="0"/>
              </a:rPr>
              <a:t>			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18</a:t>
            </a:r>
            <a:r>
              <a:rPr lang="en-US" altLang="en-US" dirty="0">
                <a:latin typeface="Courier" charset="0"/>
                <a:sym typeface="Courier" charset="0"/>
              </a:rPr>
              <a:t>		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       10010</a:t>
            </a:r>
            <a:endParaRPr lang="en-US" altLang="en-US" dirty="0">
              <a:latin typeface="Lucida Grande" charset="0"/>
              <a:sym typeface="Lucida Grande" charset="0"/>
            </a:endParaRPr>
          </a:p>
          <a:p>
            <a:pPr>
              <a:spcBef>
                <a:spcPts val="450"/>
              </a:spcBef>
            </a:pP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But we don’t have room for 5-bit solution, so the solution would be </a:t>
            </a:r>
            <a:r>
              <a:rPr lang="en-US" altLang="en-US" dirty="0">
                <a:ea typeface="Courier" charset="0"/>
                <a:cs typeface="Courier" charset="0"/>
                <a:sym typeface="Courier" charset="0"/>
              </a:rPr>
              <a:t>0010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, which is +2, and “wrong”.</a:t>
            </a:r>
            <a:endParaRPr lang="en-US" altLang="en-US" dirty="0">
              <a:sym typeface="Lucida Grande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06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21431" tIns="21431" rIns="21431" bIns="21431" rtlCol="0" anchor="ctr">
            <a:normAutofit/>
          </a:bodyPr>
          <a:lstStyle/>
          <a:p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Overflow handling in MIPS</a:t>
            </a:r>
            <a:endParaRPr lang="en-US" altLang="en-US" dirty="0">
              <a:sym typeface="Lucida Grande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vert="horz" lIns="21431" tIns="21431" rIns="21431" bIns="21431" rtlCol="0">
            <a:normAutofit fontScale="92500" lnSpcReduction="20000"/>
          </a:bodyPr>
          <a:lstStyle/>
          <a:p>
            <a:pPr>
              <a:buSzPct val="94000"/>
            </a:pPr>
            <a:r>
              <a:rPr lang="en-US" altLang="en-US" sz="3000" dirty="0">
                <a:ea typeface="Lucida Grande" charset="0"/>
                <a:cs typeface="Lucida Grande" charset="0"/>
                <a:sym typeface="Lucida Grande" charset="0"/>
              </a:rPr>
              <a:t>Some languages detect overflow (Ada),  some don’t (most C implementations)</a:t>
            </a:r>
            <a:endParaRPr lang="en-US" altLang="en-US" sz="3000" dirty="0">
              <a:sym typeface="Lucida Grande" charset="0"/>
            </a:endParaRPr>
          </a:p>
          <a:p>
            <a:pPr>
              <a:buSzPct val="94000"/>
            </a:pPr>
            <a:r>
              <a:rPr lang="en-US" altLang="en-US" sz="3000" dirty="0">
                <a:ea typeface="Lucida Grande" charset="0"/>
                <a:cs typeface="Lucida Grande" charset="0"/>
                <a:sym typeface="Lucida Grande" charset="0"/>
              </a:rPr>
              <a:t>MIPS solution is 2 kinds of arithmetic instructions:</a:t>
            </a:r>
            <a:endParaRPr lang="en-US" altLang="en-US" sz="3000" dirty="0">
              <a:sym typeface="Lucida Grande" charset="0"/>
            </a:endParaRPr>
          </a:p>
          <a:p>
            <a:pPr marL="492919" lvl="1" indent="-92869">
              <a:buSzPct val="94000"/>
            </a:pP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ea typeface="Lucida Grande" charset="0"/>
                <a:cs typeface="Lucida Grande" charset="0"/>
                <a:sym typeface="Lucida Grande" charset="0"/>
              </a:rPr>
              <a:t>These cause overflow to be detected</a:t>
            </a:r>
            <a:endParaRPr lang="en-US" altLang="en-US" dirty="0">
              <a:solidFill>
                <a:srgbClr val="FF0000"/>
              </a:solidFill>
              <a:sym typeface="Lucida Grande" charset="0"/>
            </a:endParaRPr>
          </a:p>
          <a:p>
            <a:pPr marL="1143000" lvl="2" indent="-342900">
              <a:buSzPct val="94000"/>
            </a:pPr>
            <a:r>
              <a:rPr lang="en-US" altLang="en-US" dirty="0">
                <a:latin typeface="Courier"/>
                <a:ea typeface="Lucida Grande" charset="0"/>
                <a:cs typeface="Lucida Grande" charset="0"/>
                <a:sym typeface="Lucida Grande" charset="0"/>
              </a:rPr>
              <a:t>add (</a:t>
            </a:r>
            <a:r>
              <a:rPr lang="en-US" altLang="en-US" dirty="0">
                <a:latin typeface="Courier"/>
                <a:ea typeface="Courier" charset="0"/>
                <a:cs typeface="Courier" charset="0"/>
                <a:sym typeface="Courier" charset="0"/>
              </a:rPr>
              <a:t>add</a:t>
            </a:r>
            <a:r>
              <a:rPr lang="en-US" altLang="en-US" dirty="0">
                <a:latin typeface="Courier"/>
                <a:ea typeface="Lucida Grande" charset="0"/>
                <a:cs typeface="Lucida Grande" charset="0"/>
                <a:sym typeface="Lucida Grande" charset="0"/>
              </a:rPr>
              <a:t>)</a:t>
            </a:r>
            <a:endParaRPr lang="en-US" altLang="en-US" dirty="0">
              <a:latin typeface="Courier"/>
              <a:sym typeface="Lucida Grande" charset="0"/>
            </a:endParaRPr>
          </a:p>
          <a:p>
            <a:pPr marL="1143000" lvl="2" indent="-342900">
              <a:buSzPct val="94000"/>
            </a:pPr>
            <a:r>
              <a:rPr lang="en-US" altLang="en-US" dirty="0">
                <a:latin typeface="Courier"/>
                <a:ea typeface="Lucida Grande" charset="0"/>
                <a:cs typeface="Lucida Grande" charset="0"/>
                <a:sym typeface="Lucida Grande" charset="0"/>
              </a:rPr>
              <a:t>add immediate (</a:t>
            </a:r>
            <a:r>
              <a:rPr lang="en-US" altLang="en-US" dirty="0" err="1">
                <a:latin typeface="Courier"/>
                <a:ea typeface="Courier" charset="0"/>
                <a:cs typeface="Courier" charset="0"/>
                <a:sym typeface="Courier" charset="0"/>
              </a:rPr>
              <a:t>addi</a:t>
            </a:r>
            <a:r>
              <a:rPr lang="en-US" altLang="en-US" dirty="0">
                <a:latin typeface="Courier"/>
                <a:ea typeface="Lucida Grande" charset="0"/>
                <a:cs typeface="Lucida Grande" charset="0"/>
                <a:sym typeface="Lucida Grande" charset="0"/>
              </a:rPr>
              <a:t>)</a:t>
            </a:r>
          </a:p>
          <a:p>
            <a:pPr marL="1143000" lvl="2" indent="-342900">
              <a:buSzPct val="94000"/>
            </a:pPr>
            <a:r>
              <a:rPr lang="en-US" altLang="en-US" dirty="0">
                <a:latin typeface="Courier"/>
                <a:ea typeface="Lucida Grande" charset="0"/>
                <a:cs typeface="Lucida Grande" charset="0"/>
                <a:sym typeface="Lucida Grande" charset="0"/>
              </a:rPr>
              <a:t>subtract (</a:t>
            </a:r>
            <a:r>
              <a:rPr lang="en-US" altLang="en-US" dirty="0">
                <a:latin typeface="Courier"/>
                <a:ea typeface="Courier" charset="0"/>
                <a:cs typeface="Courier" charset="0"/>
                <a:sym typeface="Courier" charset="0"/>
              </a:rPr>
              <a:t>sub</a:t>
            </a:r>
            <a:r>
              <a:rPr lang="en-US" altLang="en-US" dirty="0">
                <a:latin typeface="Courier"/>
                <a:ea typeface="Lucida Grande" charset="0"/>
                <a:cs typeface="Lucida Grande" charset="0"/>
                <a:sym typeface="Lucida Grande" charset="0"/>
              </a:rPr>
              <a:t>)</a:t>
            </a:r>
            <a:endParaRPr lang="en-US" altLang="en-US" dirty="0">
              <a:latin typeface="Courier"/>
              <a:sym typeface="Lucida Grande" charset="0"/>
            </a:endParaRPr>
          </a:p>
          <a:p>
            <a:pPr marL="492919" lvl="1" indent="-92869">
              <a:buSzPct val="94000"/>
            </a:pP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ea typeface="Lucida Grande" charset="0"/>
                <a:cs typeface="Lucida Grande" charset="0"/>
                <a:sym typeface="Lucida Grande" charset="0"/>
              </a:rPr>
              <a:t>These do not cause overflow detection </a:t>
            </a:r>
            <a:endParaRPr lang="en-US" altLang="en-US" dirty="0">
              <a:solidFill>
                <a:srgbClr val="FF0000"/>
              </a:solidFill>
              <a:sym typeface="Lucida Grande" charset="0"/>
            </a:endParaRPr>
          </a:p>
          <a:p>
            <a:pPr marL="1143000" lvl="2" indent="-342900">
              <a:buSzPct val="94000"/>
            </a:pPr>
            <a:r>
              <a:rPr lang="en-US" altLang="en-US" dirty="0">
                <a:latin typeface="Courier"/>
                <a:ea typeface="Lucida Grande" charset="0"/>
                <a:cs typeface="Lucida Grande" charset="0"/>
                <a:sym typeface="Lucida Grande" charset="0"/>
              </a:rPr>
              <a:t>add unsigned (</a:t>
            </a:r>
            <a:r>
              <a:rPr lang="en-US" altLang="en-US" dirty="0" err="1">
                <a:latin typeface="Courier"/>
                <a:ea typeface="Courier" charset="0"/>
                <a:cs typeface="Courier" charset="0"/>
                <a:sym typeface="Courier" charset="0"/>
              </a:rPr>
              <a:t>addu</a:t>
            </a:r>
            <a:r>
              <a:rPr lang="en-US" altLang="en-US" dirty="0">
                <a:latin typeface="Courier"/>
                <a:ea typeface="Lucida Grande" charset="0"/>
                <a:cs typeface="Lucida Grande" charset="0"/>
                <a:sym typeface="Lucida Grande" charset="0"/>
              </a:rPr>
              <a:t>)</a:t>
            </a:r>
            <a:endParaRPr lang="en-US" altLang="en-US" dirty="0">
              <a:latin typeface="Courier"/>
              <a:sym typeface="Lucida Grande" charset="0"/>
            </a:endParaRPr>
          </a:p>
          <a:p>
            <a:pPr marL="1143000" lvl="2" indent="-342900">
              <a:buSzPct val="94000"/>
            </a:pPr>
            <a:r>
              <a:rPr lang="en-US" altLang="en-US" dirty="0">
                <a:latin typeface="Courier"/>
                <a:ea typeface="Lucida Grande" charset="0"/>
                <a:cs typeface="Lucida Grande" charset="0"/>
                <a:sym typeface="Lucida Grande" charset="0"/>
              </a:rPr>
              <a:t>add immediate unsigned (</a:t>
            </a:r>
            <a:r>
              <a:rPr lang="en-US" altLang="en-US" dirty="0" err="1">
                <a:latin typeface="Courier"/>
                <a:ea typeface="Courier" charset="0"/>
                <a:cs typeface="Courier" charset="0"/>
                <a:sym typeface="Courier" charset="0"/>
              </a:rPr>
              <a:t>addiu</a:t>
            </a:r>
            <a:r>
              <a:rPr lang="en-US" altLang="en-US" dirty="0">
                <a:latin typeface="Courier"/>
                <a:ea typeface="Lucida Grande" charset="0"/>
                <a:cs typeface="Lucida Grande" charset="0"/>
                <a:sym typeface="Lucida Grande" charset="0"/>
              </a:rPr>
              <a:t>) </a:t>
            </a:r>
            <a:endParaRPr lang="en-US" altLang="en-US" dirty="0">
              <a:latin typeface="Courier"/>
              <a:sym typeface="Lucida Grande" charset="0"/>
            </a:endParaRPr>
          </a:p>
          <a:p>
            <a:pPr marL="1143000" lvl="2" indent="-342900">
              <a:buSzPct val="94000"/>
            </a:pPr>
            <a:r>
              <a:rPr lang="en-US" altLang="en-US" dirty="0">
                <a:latin typeface="Courier"/>
                <a:ea typeface="Lucida Grande" charset="0"/>
                <a:cs typeface="Lucida Grande" charset="0"/>
                <a:sym typeface="Lucida Grande" charset="0"/>
              </a:rPr>
              <a:t>subtract unsigned (</a:t>
            </a:r>
            <a:r>
              <a:rPr lang="en-US" altLang="en-US" dirty="0" err="1">
                <a:latin typeface="Courier"/>
                <a:ea typeface="Courier" charset="0"/>
                <a:cs typeface="Courier" charset="0"/>
                <a:sym typeface="Courier" charset="0"/>
              </a:rPr>
              <a:t>subu</a:t>
            </a:r>
            <a:r>
              <a:rPr lang="en-US" altLang="en-US" dirty="0">
                <a:latin typeface="Courier"/>
                <a:ea typeface="Lucida Grande" charset="0"/>
                <a:cs typeface="Lucida Grande" charset="0"/>
                <a:sym typeface="Lucida Grande" charset="0"/>
              </a:rPr>
              <a:t>)</a:t>
            </a:r>
            <a:endParaRPr lang="en-US" altLang="en-US" dirty="0">
              <a:latin typeface="Courier"/>
              <a:sym typeface="Lucida Grande" charset="0"/>
            </a:endParaRPr>
          </a:p>
          <a:p>
            <a:pPr>
              <a:buSzPct val="94000"/>
            </a:pPr>
            <a:r>
              <a:rPr lang="en-US" altLang="en-US" sz="3300" dirty="0">
                <a:ea typeface="Lucida Grande" charset="0"/>
                <a:cs typeface="Lucida Grande" charset="0"/>
                <a:sym typeface="Lucida Grande" charset="0"/>
              </a:rPr>
              <a:t>Compiler selects appropriate arithmetic</a:t>
            </a:r>
            <a:endParaRPr lang="en-US" altLang="en-US" sz="3300" dirty="0">
              <a:sym typeface="Lucida Grande" charset="0"/>
            </a:endParaRPr>
          </a:p>
          <a:p>
            <a:pPr marL="492919" lvl="1" indent="-92869">
              <a:buSzPct val="94000"/>
            </a:pP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 MIPS C compilers produce </a:t>
            </a:r>
            <a:r>
              <a:rPr lang="en-US" altLang="en-US" dirty="0" err="1">
                <a:latin typeface="Courier"/>
                <a:ea typeface="Courier" charset="0"/>
                <a:cs typeface="Courier" charset="0"/>
                <a:sym typeface="Courier" charset="0"/>
              </a:rPr>
              <a:t>addu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, </a:t>
            </a:r>
            <a:r>
              <a:rPr lang="en-US" altLang="en-US" dirty="0" err="1">
                <a:latin typeface="Courier"/>
                <a:ea typeface="Courier" charset="0"/>
                <a:cs typeface="Courier" charset="0"/>
                <a:sym typeface="Courier" charset="0"/>
              </a:rPr>
              <a:t>addiu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, </a:t>
            </a:r>
            <a:r>
              <a:rPr lang="en-US" altLang="en-US" dirty="0" err="1">
                <a:latin typeface="Courier"/>
                <a:ea typeface="Courier" charset="0"/>
                <a:cs typeface="Courier" charset="0"/>
                <a:sym typeface="Courier" charset="0"/>
              </a:rPr>
              <a:t>subu</a:t>
            </a:r>
            <a:endParaRPr lang="en-US" altLang="en-US" dirty="0">
              <a:latin typeface="Courier"/>
              <a:sym typeface="Courier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3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C74CA-FB69-4585-B490-5C3760746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Goals of this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71C96-33D5-4377-9B80-4E4637BF6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Know how to write MIPS assembly language for</a:t>
            </a:r>
          </a:p>
          <a:p>
            <a:pPr lvl="1"/>
            <a:r>
              <a:rPr lang="en-HK" dirty="0"/>
              <a:t>Arithmetic operations</a:t>
            </a:r>
          </a:p>
          <a:p>
            <a:pPr lvl="1"/>
            <a:r>
              <a:rPr lang="en-HK" dirty="0"/>
              <a:t>Logical operations</a:t>
            </a:r>
          </a:p>
          <a:p>
            <a:pPr lvl="1"/>
            <a:r>
              <a:rPr lang="en-HK" dirty="0"/>
              <a:t>Data transfer between registers and memory</a:t>
            </a:r>
          </a:p>
          <a:p>
            <a:pPr lvl="1"/>
            <a:r>
              <a:rPr lang="en-HK" dirty="0"/>
              <a:t>Control flow (branching and loops)</a:t>
            </a:r>
          </a:p>
          <a:p>
            <a:r>
              <a:rPr lang="en-HK" dirty="0"/>
              <a:t>Understand two different types of byte order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582A7-8227-4ECA-B244-5AF43C7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60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" name="Group 268"/>
          <p:cNvGrpSpPr/>
          <p:nvPr/>
        </p:nvGrpSpPr>
        <p:grpSpPr>
          <a:xfrm>
            <a:off x="2133600" y="1740008"/>
            <a:ext cx="3048000" cy="3962400"/>
            <a:chOff x="609600" y="1676400"/>
            <a:chExt cx="3048000" cy="3962400"/>
          </a:xfrm>
        </p:grpSpPr>
        <p:sp>
          <p:nvSpPr>
            <p:cNvPr id="11" name="Rectangle 10"/>
            <p:cNvSpPr/>
            <p:nvPr/>
          </p:nvSpPr>
          <p:spPr>
            <a:xfrm>
              <a:off x="609600" y="1676400"/>
              <a:ext cx="3048000" cy="396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838200" y="2286000"/>
              <a:ext cx="2590800" cy="5334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>
                  <a:solidFill>
                    <a:schemeClr val="tx1"/>
                  </a:solidFill>
                </a:rPr>
                <a:t>Control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3048000"/>
              <a:ext cx="2590800" cy="2362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>
                  <a:solidFill>
                    <a:schemeClr val="tx1"/>
                  </a:solidFill>
                </a:rPr>
                <a:t>Datapath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5400000">
              <a:off x="1409700" y="2933700"/>
              <a:ext cx="228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6200000" flipV="1">
              <a:off x="2553494" y="2932906"/>
              <a:ext cx="228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K" dirty="0"/>
              <a:t>Instructions for Data transfer between registers and Memory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748900-DF59-43F3-BA6A-0CC9BD21E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270" name="Group 269"/>
          <p:cNvGrpSpPr/>
          <p:nvPr/>
        </p:nvGrpSpPr>
        <p:grpSpPr>
          <a:xfrm>
            <a:off x="2299575" y="3568808"/>
            <a:ext cx="2645083" cy="1828800"/>
            <a:chOff x="775574" y="3505200"/>
            <a:chExt cx="2645083" cy="1828800"/>
          </a:xfrm>
        </p:grpSpPr>
        <p:sp>
          <p:nvSpPr>
            <p:cNvPr id="12" name="Rectangle 11"/>
            <p:cNvSpPr/>
            <p:nvPr/>
          </p:nvSpPr>
          <p:spPr>
            <a:xfrm>
              <a:off x="914400" y="3505200"/>
              <a:ext cx="2362200" cy="228600"/>
            </a:xfrm>
            <a:prstGeom prst="rect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PC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914399" y="3886200"/>
              <a:ext cx="2362202" cy="685800"/>
              <a:chOff x="1600199" y="3962400"/>
              <a:chExt cx="1600201" cy="685800"/>
            </a:xfrm>
            <a:solidFill>
              <a:srgbClr val="9BBB59"/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1600200" y="3962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600200" y="40386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00200" y="41148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600200" y="4191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effectLst>
                    <a:glow rad="101600">
                      <a:schemeClr val="bg1">
                        <a:alpha val="75000"/>
                      </a:schemeClr>
                    </a:glow>
                  </a:effectLst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600200" y="42672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600200" y="4343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600200" y="44196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600199" y="4495800"/>
                <a:ext cx="1600199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600200" y="4572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905000" y="4114800"/>
                <a:ext cx="10310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rPr>
                  <a:t>Registers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775574" y="4648200"/>
              <a:ext cx="2645083" cy="685800"/>
              <a:chOff x="4433174" y="3352800"/>
              <a:chExt cx="2645083" cy="685800"/>
            </a:xfrm>
          </p:grpSpPr>
          <p:sp>
            <p:nvSpPr>
              <p:cNvPr id="23" name="Trapezoid 22"/>
              <p:cNvSpPr/>
              <p:nvPr/>
            </p:nvSpPr>
            <p:spPr>
              <a:xfrm flipV="1">
                <a:off x="4572000" y="3429000"/>
                <a:ext cx="2362200" cy="609600"/>
              </a:xfrm>
              <a:prstGeom prst="trapezoid">
                <a:avLst>
                  <a:gd name="adj" fmla="val 25000"/>
                </a:avLst>
              </a:prstGeom>
              <a:solidFill>
                <a:srgbClr val="C0504D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433174" y="3352800"/>
                <a:ext cx="2645083" cy="64633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dirty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rPr>
                  <a:t>Arithmetic &amp; Logic Unit</a:t>
                </a:r>
              </a:p>
              <a:p>
                <a:pPr algn="ctr"/>
                <a:r>
                  <a:rPr lang="en-US" dirty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rPr>
                  <a:t>(ALU)</a:t>
                </a:r>
              </a:p>
            </p:txBody>
          </p:sp>
        </p:grpSp>
      </p:grpSp>
      <p:sp>
        <p:nvSpPr>
          <p:cNvPr id="30" name="Rectangle 29"/>
          <p:cNvSpPr/>
          <p:nvPr/>
        </p:nvSpPr>
        <p:spPr>
          <a:xfrm>
            <a:off x="6324600" y="1587608"/>
            <a:ext cx="1905000" cy="4114800"/>
          </a:xfrm>
          <a:prstGeom prst="rect">
            <a:avLst/>
          </a:prstGeom>
          <a:solidFill>
            <a:srgbClr val="95B3D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Memory</a:t>
            </a:r>
          </a:p>
        </p:txBody>
      </p:sp>
      <p:grpSp>
        <p:nvGrpSpPr>
          <p:cNvPr id="273" name="Group 272"/>
          <p:cNvGrpSpPr/>
          <p:nvPr/>
        </p:nvGrpSpPr>
        <p:grpSpPr>
          <a:xfrm>
            <a:off x="8229600" y="1740007"/>
            <a:ext cx="1630016" cy="798731"/>
            <a:chOff x="6705600" y="1676400"/>
            <a:chExt cx="1524000" cy="762000"/>
          </a:xfrm>
        </p:grpSpPr>
        <p:sp>
          <p:nvSpPr>
            <p:cNvPr id="51" name="Rectangle 50"/>
            <p:cNvSpPr/>
            <p:nvPr/>
          </p:nvSpPr>
          <p:spPr>
            <a:xfrm>
              <a:off x="7315200" y="16764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>
                  <a:solidFill>
                    <a:schemeClr val="tx1"/>
                  </a:solidFill>
                </a:rPr>
                <a:t>Input</a:t>
              </a: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rot="10800000">
              <a:off x="6705600" y="19812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4" name="Group 273"/>
          <p:cNvGrpSpPr/>
          <p:nvPr/>
        </p:nvGrpSpPr>
        <p:grpSpPr>
          <a:xfrm>
            <a:off x="8229599" y="4864208"/>
            <a:ext cx="1630017" cy="838200"/>
            <a:chOff x="6705600" y="4800600"/>
            <a:chExt cx="1524000" cy="762000"/>
          </a:xfrm>
        </p:grpSpPr>
        <p:sp>
          <p:nvSpPr>
            <p:cNvPr id="55" name="Rectangle 54"/>
            <p:cNvSpPr/>
            <p:nvPr/>
          </p:nvSpPr>
          <p:spPr>
            <a:xfrm>
              <a:off x="7315200" y="48006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>
                  <a:solidFill>
                    <a:schemeClr val="tx1"/>
                  </a:solidFill>
                </a:rPr>
                <a:t>Output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10800000" flipH="1">
              <a:off x="6705600" y="51816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1" name="Group 270"/>
          <p:cNvGrpSpPr/>
          <p:nvPr/>
        </p:nvGrpSpPr>
        <p:grpSpPr>
          <a:xfrm>
            <a:off x="6477000" y="2044808"/>
            <a:ext cx="1524000" cy="3429000"/>
            <a:chOff x="4953000" y="1981200"/>
            <a:chExt cx="1524000" cy="3429000"/>
          </a:xfrm>
        </p:grpSpPr>
        <p:grpSp>
          <p:nvGrpSpPr>
            <p:cNvPr id="75" name="Group 74"/>
            <p:cNvGrpSpPr/>
            <p:nvPr/>
          </p:nvGrpSpPr>
          <p:grpSpPr>
            <a:xfrm>
              <a:off x="4953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65" name="Rectangle 64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5334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77" name="Rectangle 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5715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87" name="Rectangle 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6096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97" name="Rectangle 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4953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07" name="Rectangle 1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5334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17" name="Rectangle 1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5715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27" name="Rectangle 1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6096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37" name="Rectangle 1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4953000" y="3352800"/>
              <a:ext cx="381000" cy="685800"/>
              <a:chOff x="7543800" y="3581400"/>
              <a:chExt cx="2362200" cy="685800"/>
            </a:xfrm>
            <a:solidFill>
              <a:srgbClr val="9BBB59"/>
            </a:solidFill>
          </p:grpSpPr>
          <p:sp>
            <p:nvSpPr>
              <p:cNvPr id="147" name="Rectangle 1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5334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57" name="Rectangle 1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5715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67" name="Rectangle 16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6096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77" name="Rectangle 1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4953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5334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97" name="Rectangle 1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5715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07" name="Rectangle 2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6096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17" name="Rectangle 2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4953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27" name="Rectangle 2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5334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37" name="Rectangle 2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5715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47" name="Rectangle 2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6" name="Group 255"/>
            <p:cNvGrpSpPr/>
            <p:nvPr/>
          </p:nvGrpSpPr>
          <p:grpSpPr>
            <a:xfrm>
              <a:off x="6096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57" name="Rectangle 2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5181600" y="3352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effectLst>
                    <a:glow rad="228600">
                      <a:schemeClr val="bg1">
                        <a:alpha val="75000"/>
                      </a:schemeClr>
                    </a:glow>
                  </a:effectLst>
                </a:rPr>
                <a:t>Bytes</a:t>
              </a: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4267201" y="1892408"/>
            <a:ext cx="3220753" cy="4560332"/>
            <a:chOff x="2743200" y="1828800"/>
            <a:chExt cx="3220753" cy="4560332"/>
          </a:xfrm>
        </p:grpSpPr>
        <p:grpSp>
          <p:nvGrpSpPr>
            <p:cNvPr id="272" name="Group 271"/>
            <p:cNvGrpSpPr/>
            <p:nvPr/>
          </p:nvGrpSpPr>
          <p:grpSpPr>
            <a:xfrm>
              <a:off x="3429000" y="1828800"/>
              <a:ext cx="1609288" cy="4019729"/>
              <a:chOff x="3429000" y="1828800"/>
              <a:chExt cx="1609288" cy="4019729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>
                <a:off x="3429000" y="2514600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endCxn id="30" idx="1"/>
              </p:cNvCxnSpPr>
              <p:nvPr/>
            </p:nvCxnSpPr>
            <p:spPr>
              <a:xfrm>
                <a:off x="3429000" y="3645008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3429000" y="4535269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10800000">
                <a:off x="3429000" y="4725988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3581400" y="1828800"/>
                <a:ext cx="14251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Enable?</a:t>
                </a:r>
              </a:p>
              <a:p>
                <a:r>
                  <a:rPr lang="en-US" dirty="0"/>
                  <a:t>Read/Write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657600" y="3276600"/>
                <a:ext cx="10644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Address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590488" y="3657600"/>
                <a:ext cx="1447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0926B7"/>
                    </a:solidFill>
                  </a:rPr>
                  <a:t>Write Data  = Store to memory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581400" y="4648200"/>
                <a:ext cx="134179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Read Data = Load from</a:t>
                </a:r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memory</a:t>
                </a:r>
              </a:p>
            </p:txBody>
          </p:sp>
        </p:grpSp>
        <p:grpSp>
          <p:nvGrpSpPr>
            <p:cNvPr id="279" name="Group 278"/>
            <p:cNvGrpSpPr/>
            <p:nvPr/>
          </p:nvGrpSpPr>
          <p:grpSpPr>
            <a:xfrm>
              <a:off x="2743200" y="5715000"/>
              <a:ext cx="3220753" cy="674132"/>
              <a:chOff x="2819400" y="5791200"/>
              <a:chExt cx="3220753" cy="674132"/>
            </a:xfrm>
          </p:grpSpPr>
          <p:sp>
            <p:nvSpPr>
              <p:cNvPr id="276" name="Left Brace 275"/>
              <p:cNvSpPr/>
              <p:nvPr/>
            </p:nvSpPr>
            <p:spPr>
              <a:xfrm rot="16200000">
                <a:off x="4114800" y="5410200"/>
                <a:ext cx="381000" cy="1143000"/>
              </a:xfrm>
              <a:prstGeom prst="leftBrac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TextBox 276"/>
              <p:cNvSpPr txBox="1"/>
              <p:nvPr/>
            </p:nvSpPr>
            <p:spPr>
              <a:xfrm>
                <a:off x="2819400" y="6096000"/>
                <a:ext cx="32207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Processor-Memory Interface</a:t>
                </a:r>
              </a:p>
            </p:txBody>
          </p:sp>
        </p:grpSp>
      </p:grpSp>
      <p:grpSp>
        <p:nvGrpSpPr>
          <p:cNvPr id="285" name="Group 284"/>
          <p:cNvGrpSpPr/>
          <p:nvPr/>
        </p:nvGrpSpPr>
        <p:grpSpPr>
          <a:xfrm>
            <a:off x="7848600" y="5854808"/>
            <a:ext cx="2636876" cy="674132"/>
            <a:chOff x="6324600" y="5791200"/>
            <a:chExt cx="2636876" cy="674132"/>
          </a:xfrm>
        </p:grpSpPr>
        <p:sp>
          <p:nvSpPr>
            <p:cNvPr id="283" name="Left Brace 282"/>
            <p:cNvSpPr/>
            <p:nvPr/>
          </p:nvSpPr>
          <p:spPr>
            <a:xfrm rot="16200000">
              <a:off x="6934200" y="5410200"/>
              <a:ext cx="381000" cy="1143000"/>
            </a:xfrm>
            <a:prstGeom prst="leftBrac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6324600" y="6096000"/>
              <a:ext cx="263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I/O-Memory Interfaces</a:t>
              </a:r>
            </a:p>
          </p:txBody>
        </p:sp>
      </p:grpSp>
      <p:sp>
        <p:nvSpPr>
          <p:cNvPr id="4" name="Rectangle 3"/>
          <p:cNvSpPr/>
          <p:nvPr/>
        </p:nvSpPr>
        <p:spPr>
          <a:xfrm>
            <a:off x="6489588" y="2665260"/>
            <a:ext cx="1517017" cy="75844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Program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6465590" y="4484482"/>
            <a:ext cx="1517017" cy="75844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EDB125EC-5545-49DD-B9BC-036B22097CB5}"/>
              </a:ext>
            </a:extLst>
          </p:cNvPr>
          <p:cNvSpPr/>
          <p:nvPr/>
        </p:nvSpPr>
        <p:spPr>
          <a:xfrm>
            <a:off x="289073" y="6408568"/>
            <a:ext cx="51474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HK" sz="1200" dirty="0"/>
              <a:t>Source: Slides by K. </a:t>
            </a:r>
            <a:r>
              <a:rPr lang="en-HK" sz="1200" dirty="0" err="1"/>
              <a:t>Asanovic</a:t>
            </a:r>
            <a:r>
              <a:rPr lang="en-HK" sz="1200" dirty="0"/>
              <a:t> &amp; V. </a:t>
            </a:r>
            <a:r>
              <a:rPr lang="en-HK" sz="1200" dirty="0" err="1"/>
              <a:t>Stojanovic</a:t>
            </a:r>
            <a:r>
              <a:rPr lang="en-HK" sz="1200" dirty="0"/>
              <a:t> for CS61C at UC/</a:t>
            </a:r>
            <a:r>
              <a:rPr lang="en-HK" sz="1200" dirty="0" err="1"/>
              <a:t>Berlekey</a:t>
            </a:r>
            <a:endParaRPr lang="en-HK" sz="1200" dirty="0"/>
          </a:p>
        </p:txBody>
      </p:sp>
    </p:spTree>
    <p:extLst>
      <p:ext uri="{BB962C8B-B14F-4D97-AF65-F5344CB8AC3E}">
        <p14:creationId xmlns:p14="http://schemas.microsoft.com/office/powerpoint/2010/main" val="126498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8"/>
          <p:cNvGrpSpPr/>
          <p:nvPr/>
        </p:nvGrpSpPr>
        <p:grpSpPr>
          <a:xfrm>
            <a:off x="8206342" y="3613150"/>
            <a:ext cx="2381250" cy="2095500"/>
            <a:chOff x="6597650" y="3848100"/>
            <a:chExt cx="596900" cy="2095500"/>
          </a:xfrm>
        </p:grpSpPr>
        <p:sp>
          <p:nvSpPr>
            <p:cNvPr id="96" name="Rectangle 95"/>
            <p:cNvSpPr/>
            <p:nvPr/>
          </p:nvSpPr>
          <p:spPr>
            <a:xfrm>
              <a:off x="6597650" y="5524500"/>
              <a:ext cx="596900" cy="419100"/>
            </a:xfrm>
            <a:prstGeom prst="rect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597650" y="5105400"/>
              <a:ext cx="596900" cy="419100"/>
            </a:xfrm>
            <a:prstGeom prst="rect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597650" y="4686300"/>
              <a:ext cx="596900" cy="419100"/>
            </a:xfrm>
            <a:prstGeom prst="rect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597650" y="4267200"/>
              <a:ext cx="596900" cy="419100"/>
            </a:xfrm>
            <a:prstGeom prst="rect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597650" y="3848100"/>
              <a:ext cx="596900" cy="419100"/>
            </a:xfrm>
            <a:prstGeom prst="rect">
              <a:avLst/>
            </a:prstGeom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…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Byte addressing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Lots of data is smaller than 32 bits, but rarely smaller than 8 bits – works fine if everything is a multiple of 8 bits</a:t>
            </a:r>
          </a:p>
          <a:p>
            <a:r>
              <a:rPr lang="en-US" dirty="0"/>
              <a:t>8 bit chunk is called a </a:t>
            </a:r>
            <a:r>
              <a:rPr lang="en-US" dirty="0">
                <a:solidFill>
                  <a:srgbClr val="000000"/>
                </a:solidFill>
              </a:rPr>
              <a:t>byte (1 word = 4 bytes)</a:t>
            </a:r>
          </a:p>
          <a:p>
            <a:r>
              <a:rPr lang="en-US" dirty="0"/>
              <a:t>Memory addresses are really</a:t>
            </a:r>
            <a:br>
              <a:rPr lang="en-US" dirty="0"/>
            </a:br>
            <a:r>
              <a:rPr lang="en-US" dirty="0"/>
              <a:t>in </a:t>
            </a:r>
            <a:r>
              <a:rPr lang="en-US" dirty="0">
                <a:solidFill>
                  <a:srgbClr val="000000"/>
                </a:solidFill>
              </a:rPr>
              <a:t>bytes</a:t>
            </a:r>
            <a:r>
              <a:rPr lang="en-US" dirty="0"/>
              <a:t>, not words</a:t>
            </a:r>
          </a:p>
          <a:p>
            <a:r>
              <a:rPr lang="en-US" dirty="0"/>
              <a:t>Word addresses are 4 bytes apart.</a:t>
            </a:r>
          </a:p>
          <a:p>
            <a:pPr lvl="1"/>
            <a:r>
              <a:rPr lang="en-US" dirty="0"/>
              <a:t>Word address is same as address of leftmost byte.</a:t>
            </a:r>
          </a:p>
          <a:p>
            <a:pPr lvl="1"/>
            <a:r>
              <a:rPr lang="en-US" dirty="0"/>
              <a:t>Byte order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5" name="Group 87"/>
          <p:cNvGrpSpPr/>
          <p:nvPr/>
        </p:nvGrpSpPr>
        <p:grpSpPr>
          <a:xfrm>
            <a:off x="8206342" y="3594100"/>
            <a:ext cx="2374900" cy="2095500"/>
            <a:chOff x="6597650" y="3848100"/>
            <a:chExt cx="2374900" cy="2095500"/>
          </a:xfrm>
          <a:solidFill>
            <a:schemeClr val="bg1"/>
          </a:solidFill>
        </p:grpSpPr>
        <p:grpSp>
          <p:nvGrpSpPr>
            <p:cNvPr id="6" name="Group 68"/>
            <p:cNvGrpSpPr/>
            <p:nvPr/>
          </p:nvGrpSpPr>
          <p:grpSpPr>
            <a:xfrm>
              <a:off x="6597650" y="3848100"/>
              <a:ext cx="596900" cy="2095500"/>
              <a:chOff x="6597650" y="3848100"/>
              <a:chExt cx="596900" cy="2095500"/>
            </a:xfrm>
            <a:grpFill/>
          </p:grpSpPr>
          <p:sp>
            <p:nvSpPr>
              <p:cNvPr id="60" name="Rectangle 59"/>
              <p:cNvSpPr/>
              <p:nvPr/>
            </p:nvSpPr>
            <p:spPr>
              <a:xfrm>
                <a:off x="6597650" y="55245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u="sng" dirty="0">
                    <a:solidFill>
                      <a:srgbClr val="FF6600"/>
                    </a:solidFill>
                  </a:rPr>
                  <a:t>0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597650" y="51054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u="sng" dirty="0">
                    <a:solidFill>
                      <a:srgbClr val="FF6600"/>
                    </a:solidFill>
                  </a:rPr>
                  <a:t>4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6597650" y="46863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u="sng" dirty="0">
                    <a:solidFill>
                      <a:srgbClr val="FF6600"/>
                    </a:solidFill>
                  </a:rPr>
                  <a:t>8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6597650" y="42672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rgbClr val="FF6600"/>
                    </a:solidFill>
                  </a:rPr>
                  <a:t>12</a:t>
                </a: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6597650" y="38481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u="sng" dirty="0">
                    <a:solidFill>
                      <a:srgbClr val="FF6600"/>
                    </a:solidFill>
                  </a:rPr>
                  <a:t>…</a:t>
                </a:r>
              </a:p>
            </p:txBody>
          </p:sp>
        </p:grpSp>
        <p:grpSp>
          <p:nvGrpSpPr>
            <p:cNvPr id="7" name="Group 69"/>
            <p:cNvGrpSpPr/>
            <p:nvPr/>
          </p:nvGrpSpPr>
          <p:grpSpPr>
            <a:xfrm>
              <a:off x="7194550" y="3848100"/>
              <a:ext cx="596900" cy="2095500"/>
              <a:chOff x="6597650" y="3848100"/>
              <a:chExt cx="596900" cy="2095500"/>
            </a:xfrm>
            <a:grpFill/>
          </p:grpSpPr>
          <p:sp>
            <p:nvSpPr>
              <p:cNvPr id="71" name="Rectangle 70"/>
              <p:cNvSpPr/>
              <p:nvPr/>
            </p:nvSpPr>
            <p:spPr>
              <a:xfrm>
                <a:off x="6597650" y="55245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597650" y="51054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597650" y="46863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597650" y="42672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6597650" y="38481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</p:grpSp>
        <p:grpSp>
          <p:nvGrpSpPr>
            <p:cNvPr id="8" name="Group 75"/>
            <p:cNvGrpSpPr/>
            <p:nvPr/>
          </p:nvGrpSpPr>
          <p:grpSpPr>
            <a:xfrm>
              <a:off x="7804150" y="3848100"/>
              <a:ext cx="596900" cy="2095500"/>
              <a:chOff x="6597650" y="3848100"/>
              <a:chExt cx="596900" cy="2095500"/>
            </a:xfrm>
            <a:grpFill/>
          </p:grpSpPr>
          <p:sp>
            <p:nvSpPr>
              <p:cNvPr id="77" name="Rectangle 76"/>
              <p:cNvSpPr/>
              <p:nvPr/>
            </p:nvSpPr>
            <p:spPr>
              <a:xfrm>
                <a:off x="6597650" y="55245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6597650" y="51054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6597650" y="46863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6597650" y="42672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6597650" y="38481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</p:grpSp>
        <p:grpSp>
          <p:nvGrpSpPr>
            <p:cNvPr id="9" name="Group 81"/>
            <p:cNvGrpSpPr/>
            <p:nvPr/>
          </p:nvGrpSpPr>
          <p:grpSpPr>
            <a:xfrm>
              <a:off x="8375650" y="3848100"/>
              <a:ext cx="596900" cy="2095500"/>
              <a:chOff x="6597650" y="3848100"/>
              <a:chExt cx="596900" cy="2095500"/>
            </a:xfrm>
            <a:grpFill/>
          </p:grpSpPr>
          <p:sp>
            <p:nvSpPr>
              <p:cNvPr id="83" name="Rectangle 82"/>
              <p:cNvSpPr/>
              <p:nvPr/>
            </p:nvSpPr>
            <p:spPr>
              <a:xfrm>
                <a:off x="6597650" y="55245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6597650" y="51054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6597650" y="46863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6597650" y="42672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15</a:t>
                </a: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6597650" y="3848100"/>
                <a:ext cx="596900" cy="419100"/>
              </a:xfrm>
              <a:prstGeom prst="rect">
                <a:avLst/>
              </a:prstGeom>
              <a:grpFill/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</p:grpSp>
      </p:grpSp>
      <p:sp>
        <p:nvSpPr>
          <p:cNvPr id="38" name="TextBox 37"/>
          <p:cNvSpPr txBox="1"/>
          <p:nvPr/>
        </p:nvSpPr>
        <p:spPr>
          <a:xfrm>
            <a:off x="8166125" y="2556934"/>
            <a:ext cx="2504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Addr</a:t>
            </a:r>
            <a:r>
              <a:rPr lang="en-US" dirty="0"/>
              <a:t> of lowest byte in</a:t>
            </a:r>
            <a:br>
              <a:rPr lang="en-US" dirty="0"/>
            </a:br>
            <a:r>
              <a:rPr lang="en-US" dirty="0"/>
              <a:t>word is </a:t>
            </a:r>
            <a:r>
              <a:rPr lang="en-US" dirty="0" err="1"/>
              <a:t>addr</a:t>
            </a:r>
            <a:r>
              <a:rPr lang="en-US" dirty="0"/>
              <a:t> of word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8352392" y="3352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83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212" name="Rectangle 4">
            <a:extLst>
              <a:ext uri="{FF2B5EF4-FFF2-40B4-BE49-F238E27FC236}">
                <a16:creationId xmlns:a16="http://schemas.microsoft.com/office/drawing/2014/main" id="{D1B435C2-DA13-4874-83EA-B685D87B62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Byte Order</a:t>
            </a:r>
          </a:p>
        </p:txBody>
      </p:sp>
      <p:sp>
        <p:nvSpPr>
          <p:cNvPr id="1246213" name="Rectangle 5">
            <a:extLst>
              <a:ext uri="{FF2B5EF4-FFF2-40B4-BE49-F238E27FC236}">
                <a16:creationId xmlns:a16="http://schemas.microsoft.com/office/drawing/2014/main" id="{BC873052-D347-4E0D-9602-7D6157A218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Problem: What order do we read numbers</a:t>
            </a:r>
            <a:r>
              <a:rPr lang="en-US" altLang="zh-CN" dirty="0"/>
              <a:t> (and other data types)</a:t>
            </a:r>
            <a:r>
              <a:rPr lang="en-US" altLang="zh-TW" dirty="0"/>
              <a:t> that occupy more than one byte?</a:t>
            </a:r>
          </a:p>
          <a:p>
            <a:r>
              <a:rPr lang="en-US" altLang="zh-CN" dirty="0"/>
              <a:t>Example: </a:t>
            </a:r>
            <a:r>
              <a:rPr lang="en-US" altLang="zh-TW" dirty="0"/>
              <a:t>12345678</a:t>
            </a:r>
            <a:r>
              <a:rPr lang="en-US" altLang="zh-TW" baseline="-25000" dirty="0"/>
              <a:t>hex</a:t>
            </a:r>
          </a:p>
          <a:p>
            <a:pPr lvl="1"/>
            <a:r>
              <a:rPr lang="en-US" altLang="zh-TW" dirty="0"/>
              <a:t>It can be stored in 4 x 8bit locations as follows.</a:t>
            </a:r>
            <a:r>
              <a:rPr lang="en-US" altLang="zh-CN" dirty="0"/>
              <a:t> </a:t>
            </a:r>
          </a:p>
          <a:p>
            <a:pPr marL="274320" lvl="1" indent="0">
              <a:buNone/>
            </a:pPr>
            <a:r>
              <a:rPr lang="en-US" altLang="zh-TW" dirty="0"/>
              <a:t>	Address	</a:t>
            </a:r>
            <a:r>
              <a:rPr lang="en-US" altLang="zh-CN" dirty="0"/>
              <a:t>    Order</a:t>
            </a:r>
            <a:r>
              <a:rPr lang="en-US" altLang="zh-TW" dirty="0"/>
              <a:t> (1)	</a:t>
            </a:r>
            <a:r>
              <a:rPr lang="en-US" altLang="zh-CN" dirty="0"/>
              <a:t>      Order </a:t>
            </a:r>
            <a:r>
              <a:rPr lang="en-US" altLang="zh-TW" dirty="0"/>
              <a:t>(2)</a:t>
            </a:r>
          </a:p>
          <a:p>
            <a:pPr marL="274320" lvl="1" indent="0">
              <a:buNone/>
            </a:pPr>
            <a:r>
              <a:rPr lang="en-US" altLang="zh-TW" dirty="0"/>
              <a:t>	184			12		78</a:t>
            </a:r>
          </a:p>
          <a:p>
            <a:pPr marL="274320" lvl="1" indent="0">
              <a:buNone/>
            </a:pPr>
            <a:r>
              <a:rPr lang="en-US" altLang="zh-TW" dirty="0"/>
              <a:t>	185			34		56</a:t>
            </a:r>
          </a:p>
          <a:p>
            <a:pPr marL="274320" lvl="1" indent="0">
              <a:buNone/>
            </a:pPr>
            <a:r>
              <a:rPr lang="en-US" altLang="zh-TW" dirty="0"/>
              <a:t>	186			56		34</a:t>
            </a:r>
          </a:p>
          <a:p>
            <a:pPr marL="274320" lvl="1" indent="0">
              <a:buNone/>
            </a:pPr>
            <a:r>
              <a:rPr lang="en-US" altLang="zh-TW" dirty="0"/>
              <a:t>	187			78		12</a:t>
            </a:r>
          </a:p>
          <a:p>
            <a:endParaRPr lang="en-US" altLang="zh-TW" dirty="0"/>
          </a:p>
        </p:txBody>
      </p:sp>
      <p:sp>
        <p:nvSpPr>
          <p:cNvPr id="53252" name="Rectangle 2">
            <a:extLst>
              <a:ext uri="{FF2B5EF4-FFF2-40B4-BE49-F238E27FC236}">
                <a16:creationId xmlns:a16="http://schemas.microsoft.com/office/drawing/2014/main" id="{6AF884A0-883D-418F-9058-0678B8AF9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600" b="0">
              <a:solidFill>
                <a:schemeClr val="tx1"/>
              </a:solidFill>
            </a:endParaRPr>
          </a:p>
        </p:txBody>
      </p:sp>
      <p:sp>
        <p:nvSpPr>
          <p:cNvPr id="53253" name="Rectangle 3">
            <a:extLst>
              <a:ext uri="{FF2B5EF4-FFF2-40B4-BE49-F238E27FC236}">
                <a16:creationId xmlns:a16="http://schemas.microsoft.com/office/drawing/2014/main" id="{D51EC968-E403-473C-8B0F-474F1EDED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600" b="0">
              <a:solidFill>
                <a:schemeClr val="tx1"/>
              </a:solidFill>
            </a:endParaRPr>
          </a:p>
        </p:txBody>
      </p:sp>
      <p:sp>
        <p:nvSpPr>
          <p:cNvPr id="1246214" name="Line 6">
            <a:extLst>
              <a:ext uri="{FF2B5EF4-FFF2-40B4-BE49-F238E27FC236}">
                <a16:creationId xmlns:a16="http://schemas.microsoft.com/office/drawing/2014/main" id="{7A7F70E6-0774-463E-9DAF-A5D1757587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7015" y="3897385"/>
            <a:ext cx="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HK"/>
          </a:p>
        </p:txBody>
      </p:sp>
      <p:sp>
        <p:nvSpPr>
          <p:cNvPr id="1246215" name="Line 7">
            <a:extLst>
              <a:ext uri="{FF2B5EF4-FFF2-40B4-BE49-F238E27FC236}">
                <a16:creationId xmlns:a16="http://schemas.microsoft.com/office/drawing/2014/main" id="{4848DA0C-8971-462E-B618-64AD672E9A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25237" y="3888996"/>
            <a:ext cx="0" cy="1676400"/>
          </a:xfrm>
          <a:prstGeom prst="line">
            <a:avLst/>
          </a:prstGeom>
          <a:noFill/>
          <a:ln w="38100">
            <a:solidFill>
              <a:srgbClr val="0099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10F35-50B9-4B6E-9AAC-C155E3DC8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7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462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62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462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46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46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46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46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46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46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46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46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46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46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46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46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46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46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46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46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46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46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46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46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46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462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462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462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46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46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46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46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6212" grpId="0"/>
      <p:bldP spid="124621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8260" name="Rectangle 4">
            <a:extLst>
              <a:ext uri="{FF2B5EF4-FFF2-40B4-BE49-F238E27FC236}">
                <a16:creationId xmlns:a16="http://schemas.microsoft.com/office/drawing/2014/main" id="{27EB614E-C65F-4854-B706-DF470B7232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lIns="90488" tIns="44450" rIns="90488" bIns="44450" rtlCol="0" anchor="b">
            <a:normAutofit/>
          </a:bodyPr>
          <a:lstStyle/>
          <a:p>
            <a:pPr eaLnBrk="1" hangingPunct="1"/>
            <a:r>
              <a:rPr lang="en-US" altLang="zh-TW" dirty="0"/>
              <a:t>Endianness</a:t>
            </a:r>
          </a:p>
        </p:txBody>
      </p:sp>
      <p:sp>
        <p:nvSpPr>
          <p:cNvPr id="1248261" name="Rectangle 5">
            <a:extLst>
              <a:ext uri="{FF2B5EF4-FFF2-40B4-BE49-F238E27FC236}">
                <a16:creationId xmlns:a16="http://schemas.microsoft.com/office/drawing/2014/main" id="{75CCFB97-883D-4CAD-9D5C-E5C851FED7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lIns="90488" tIns="44450" rIns="90488" bIns="44450" rtlCol="0">
            <a:normAutofit/>
          </a:bodyPr>
          <a:lstStyle/>
          <a:p>
            <a:r>
              <a:rPr lang="en-US" altLang="zh-TW" dirty="0"/>
              <a:t>The problem is called </a:t>
            </a:r>
            <a:r>
              <a:rPr lang="en-US" altLang="zh-TW" dirty="0">
                <a:solidFill>
                  <a:srgbClr val="FF0000"/>
                </a:solidFill>
              </a:rPr>
              <a:t>Endianness</a:t>
            </a:r>
            <a:r>
              <a:rPr lang="en-US" altLang="zh-TW" dirty="0"/>
              <a:t>.</a:t>
            </a:r>
            <a:endParaRPr lang="en-US" altLang="zh-TW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zh-TW" dirty="0"/>
              <a:t>The system on the left (read top down) has the least significant byte in the </a:t>
            </a:r>
            <a:r>
              <a:rPr lang="en-US" altLang="zh-TW" dirty="0">
                <a:solidFill>
                  <a:srgbClr val="0070C0"/>
                </a:solidFill>
              </a:rPr>
              <a:t>highest </a:t>
            </a:r>
            <a:r>
              <a:rPr lang="en-US" altLang="zh-TW" dirty="0"/>
              <a:t>address </a:t>
            </a:r>
            <a:r>
              <a:rPr lang="en-US" altLang="zh-TW" dirty="0">
                <a:sym typeface="Symbol" panose="05050102010706020507" pitchFamily="18" charset="2"/>
              </a:rPr>
              <a:t> </a:t>
            </a:r>
            <a:r>
              <a:rPr lang="en-US" altLang="zh-TW" dirty="0"/>
              <a:t>This is called </a:t>
            </a:r>
            <a:r>
              <a:rPr lang="en-US" altLang="zh-TW" dirty="0">
                <a:solidFill>
                  <a:srgbClr val="FF0000"/>
                </a:solidFill>
              </a:rPr>
              <a:t>Big-</a:t>
            </a:r>
            <a:r>
              <a:rPr lang="en-US" altLang="zh-CN" dirty="0">
                <a:solidFill>
                  <a:srgbClr val="FF0000"/>
                </a:solidFill>
              </a:rPr>
              <a:t>e</a:t>
            </a:r>
            <a:r>
              <a:rPr lang="en-US" altLang="zh-TW" dirty="0">
                <a:solidFill>
                  <a:srgbClr val="FF0000"/>
                </a:solidFill>
              </a:rPr>
              <a:t>ndian</a:t>
            </a:r>
            <a:r>
              <a:rPr lang="en-US" altLang="zh-TW" dirty="0"/>
              <a:t>.</a:t>
            </a:r>
          </a:p>
          <a:p>
            <a:r>
              <a:rPr lang="en-US" altLang="zh-TW" dirty="0"/>
              <a:t>The system on the right (read bottom up) has the least  significant byte in the </a:t>
            </a:r>
            <a:r>
              <a:rPr lang="en-US" altLang="zh-TW" dirty="0">
                <a:solidFill>
                  <a:srgbClr val="0070C0"/>
                </a:solidFill>
              </a:rPr>
              <a:t>lowest </a:t>
            </a:r>
            <a:r>
              <a:rPr lang="en-US" altLang="zh-TW" dirty="0"/>
              <a:t>address </a:t>
            </a:r>
            <a:r>
              <a:rPr lang="en-US" altLang="zh-TW" dirty="0">
                <a:sym typeface="Symbol" panose="05050102010706020507" pitchFamily="18" charset="2"/>
              </a:rPr>
              <a:t> </a:t>
            </a:r>
            <a:r>
              <a:rPr lang="en-US" altLang="zh-TW" dirty="0"/>
              <a:t>This is called </a:t>
            </a:r>
            <a:r>
              <a:rPr lang="en-US" altLang="zh-TW" dirty="0">
                <a:solidFill>
                  <a:srgbClr val="FF0000"/>
                </a:solidFill>
              </a:rPr>
              <a:t>Little-endian</a:t>
            </a:r>
            <a:r>
              <a:rPr lang="en-US" altLang="zh-TW" dirty="0"/>
              <a:t>.</a:t>
            </a:r>
            <a:endParaRPr lang="en-HK" altLang="zh-TW" dirty="0">
              <a:solidFill>
                <a:srgbClr val="CC0000"/>
              </a:solidFill>
            </a:endParaRPr>
          </a:p>
          <a:p>
            <a:pPr lvl="1"/>
            <a:r>
              <a:rPr lang="en-US" dirty="0"/>
              <a:t>Little-endian: e.g., Intel 80x86, x86, VAX, Alpha</a:t>
            </a:r>
          </a:p>
          <a:p>
            <a:pPr lvl="1"/>
            <a:r>
              <a:rPr lang="en-US" dirty="0"/>
              <a:t>Big-endian; e.g., IBM System 370/390, the Motorola 680x0, Sun SPARC, and most RISC machines.</a:t>
            </a:r>
            <a:endParaRPr lang="en-HK" altLang="zh-TW" dirty="0">
              <a:solidFill>
                <a:srgbClr val="CC0000"/>
              </a:solidFill>
            </a:endParaRPr>
          </a:p>
          <a:p>
            <a:pPr eaLnBrk="1" hangingPunct="1"/>
            <a:endParaRPr lang="en-US" altLang="zh-CN" dirty="0"/>
          </a:p>
        </p:txBody>
      </p:sp>
      <p:sp>
        <p:nvSpPr>
          <p:cNvPr id="55299" name="Slide Number Placeholder 4">
            <a:extLst>
              <a:ext uri="{FF2B5EF4-FFF2-40B4-BE49-F238E27FC236}">
                <a16:creationId xmlns:a16="http://schemas.microsoft.com/office/drawing/2014/main" id="{1B8B6559-C4E1-4EA1-958A-E2DBF4823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1175DA-E63F-4CF1-805D-D8874152092A}" type="slidenum">
              <a:rPr kumimoji="0" lang="zh-TW" altLang="en-US" sz="1200" b="0">
                <a:solidFill>
                  <a:schemeClr val="bg1"/>
                </a:solidFill>
                <a:latin typeface="+mj-lt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kumimoji="0" lang="en-US" altLang="zh-TW" sz="1200" b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5300" name="Rectangle 2">
            <a:extLst>
              <a:ext uri="{FF2B5EF4-FFF2-40B4-BE49-F238E27FC236}">
                <a16:creationId xmlns:a16="http://schemas.microsoft.com/office/drawing/2014/main" id="{C201EB30-E168-4BCB-8515-D93920312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600" b="0">
              <a:solidFill>
                <a:schemeClr val="tx1"/>
              </a:solidFill>
            </a:endParaRPr>
          </a:p>
        </p:txBody>
      </p:sp>
      <p:sp>
        <p:nvSpPr>
          <p:cNvPr id="55301" name="Rectangle 3">
            <a:extLst>
              <a:ext uri="{FF2B5EF4-FFF2-40B4-BE49-F238E27FC236}">
                <a16:creationId xmlns:a16="http://schemas.microsoft.com/office/drawing/2014/main" id="{61FFB522-CE02-46A1-8521-9B70DA9D8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31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6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4826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826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4826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248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48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48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48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48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82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Slide Number Placeholder 6">
            <a:extLst>
              <a:ext uri="{FF2B5EF4-FFF2-40B4-BE49-F238E27FC236}">
                <a16:creationId xmlns:a16="http://schemas.microsoft.com/office/drawing/2014/main" id="{1560D801-A6C6-4987-A7CB-EEFA0C3879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FEF4CA-23FB-4ABE-950D-99ADECDC983F}" type="slidenum">
              <a:rPr kumimoji="0" lang="zh-TW" altLang="en-US" sz="1200" b="0">
                <a:solidFill>
                  <a:schemeClr val="bg1"/>
                </a:solidFill>
                <a:latin typeface="+mj-lt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kumimoji="0" lang="en-US" altLang="zh-TW" sz="1200" b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50306" name="Rectangle 2">
            <a:extLst>
              <a:ext uri="{FF2B5EF4-FFF2-40B4-BE49-F238E27FC236}">
                <a16:creationId xmlns:a16="http://schemas.microsoft.com/office/drawing/2014/main" id="{8F03E73A-8328-4ECE-9838-9716EBCD27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zh-TW"/>
              <a:t>Example of C Data Structure</a:t>
            </a:r>
          </a:p>
        </p:txBody>
      </p:sp>
      <p:graphicFrame>
        <p:nvGraphicFramePr>
          <p:cNvPr id="1250308" name="Object 4">
            <a:extLst>
              <a:ext uri="{FF2B5EF4-FFF2-40B4-BE49-F238E27FC236}">
                <a16:creationId xmlns:a16="http://schemas.microsoft.com/office/drawing/2014/main" id="{C0DE52E7-FF01-4F87-8E32-7ACD107D127C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2514600" y="1295400"/>
          <a:ext cx="6553200" cy="195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2" name="PBrush" r:id="rId3" imgW="6028571" imgH="1800476" progId="">
                  <p:embed/>
                </p:oleObj>
              </mc:Choice>
              <mc:Fallback>
                <p:oleObj name="PBrush" r:id="rId3" imgW="6028571" imgH="1800476" progId="">
                  <p:embed/>
                  <p:pic>
                    <p:nvPicPr>
                      <p:cNvPr id="1250308" name="Object 4">
                        <a:extLst>
                          <a:ext uri="{FF2B5EF4-FFF2-40B4-BE49-F238E27FC236}">
                            <a16:creationId xmlns:a16="http://schemas.microsoft.com/office/drawing/2014/main" id="{C0DE52E7-FF01-4F87-8E32-7ACD107D12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295400"/>
                        <a:ext cx="6553200" cy="195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0310" name="Object 6">
            <a:extLst>
              <a:ext uri="{FF2B5EF4-FFF2-40B4-BE49-F238E27FC236}">
                <a16:creationId xmlns:a16="http://schemas.microsoft.com/office/drawing/2014/main" id="{6365719A-78D6-4F6B-ACD4-3F2FA9BC5A07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1752600" y="3352800"/>
          <a:ext cx="3886200" cy="324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3" name="PBrush" r:id="rId5" imgW="3381847" imgH="2819794" progId="">
                  <p:embed/>
                </p:oleObj>
              </mc:Choice>
              <mc:Fallback>
                <p:oleObj name="PBrush" r:id="rId5" imgW="3381847" imgH="2819794" progId="">
                  <p:embed/>
                  <p:pic>
                    <p:nvPicPr>
                      <p:cNvPr id="1250310" name="Object 6">
                        <a:extLst>
                          <a:ext uri="{FF2B5EF4-FFF2-40B4-BE49-F238E27FC236}">
                            <a16:creationId xmlns:a16="http://schemas.microsoft.com/office/drawing/2014/main" id="{6365719A-78D6-4F6B-ACD4-3F2FA9BC5A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352800"/>
                        <a:ext cx="3886200" cy="324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0312" name="Object 8">
            <a:extLst>
              <a:ext uri="{FF2B5EF4-FFF2-40B4-BE49-F238E27FC236}">
                <a16:creationId xmlns:a16="http://schemas.microsoft.com/office/drawing/2014/main" id="{723A3419-5EED-44DD-98FC-72FA5AEC42C9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96000" y="3352800"/>
          <a:ext cx="3810000" cy="318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4" name="PBrush" r:id="rId7" imgW="3400900" imgH="2847619" progId="">
                  <p:embed/>
                </p:oleObj>
              </mc:Choice>
              <mc:Fallback>
                <p:oleObj name="PBrush" r:id="rId7" imgW="3400900" imgH="2847619" progId="">
                  <p:embed/>
                  <p:pic>
                    <p:nvPicPr>
                      <p:cNvPr id="1250312" name="Object 8">
                        <a:extLst>
                          <a:ext uri="{FF2B5EF4-FFF2-40B4-BE49-F238E27FC236}">
                            <a16:creationId xmlns:a16="http://schemas.microsoft.com/office/drawing/2014/main" id="{723A3419-5EED-44DD-98FC-72FA5AEC42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352800"/>
                        <a:ext cx="3810000" cy="318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0314" name="Text Box 10">
            <a:extLst>
              <a:ext uri="{FF2B5EF4-FFF2-40B4-BE49-F238E27FC236}">
                <a16:creationId xmlns:a16="http://schemas.microsoft.com/office/drawing/2014/main" id="{FA48362F-F0A0-43DD-993D-80A354D5F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1371600"/>
            <a:ext cx="1828800" cy="338554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1600" b="0">
                <a:solidFill>
                  <a:schemeClr val="tx1"/>
                </a:solidFill>
              </a:rPr>
              <a:t>1 word = 4 byte</a:t>
            </a:r>
            <a:endParaRPr lang="en-US" altLang="zh-TW" sz="1600" b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77F494-AABD-48AC-A9F7-64CF1B387931}"/>
              </a:ext>
            </a:extLst>
          </p:cNvPr>
          <p:cNvSpPr txBox="1"/>
          <p:nvPr/>
        </p:nvSpPr>
        <p:spPr>
          <a:xfrm>
            <a:off x="1619489" y="6505680"/>
            <a:ext cx="8484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</a:t>
            </a:r>
            <a:r>
              <a:rPr lang="en-US" sz="1200" dirty="0"/>
              <a:t>: Stallings, Computer organization and architecture: Designing for performance, 9th edition, Prentice Hall, 2013.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7004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503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03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503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503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5030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5030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5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503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503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503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503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503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503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0306" grpId="0"/>
      <p:bldP spid="1250308" grpId="0" build="p"/>
      <p:bldP spid="1250310" grpId="0" build="p"/>
      <p:bldP spid="1250312" grpId="0" build="p"/>
      <p:bldP spid="12503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>
            <a:extLst>
              <a:ext uri="{FF2B5EF4-FFF2-40B4-BE49-F238E27FC236}">
                <a16:creationId xmlns:a16="http://schemas.microsoft.com/office/drawing/2014/main" id="{DFBDE5C9-F643-47C4-8A36-CA74ABF39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5275" y="322263"/>
            <a:ext cx="11655425" cy="659249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zh-TW" sz="3600" dirty="0"/>
              <a:t>Alternative View </a:t>
            </a:r>
            <a:r>
              <a:rPr lang="en-GB" altLang="zh-CN" sz="3600" dirty="0"/>
              <a:t>of C Prog. Example</a:t>
            </a:r>
            <a:endParaRPr lang="en-GB" altLang="zh-TW" sz="3600" dirty="0"/>
          </a:p>
        </p:txBody>
      </p:sp>
      <p:pic>
        <p:nvPicPr>
          <p:cNvPr id="1251331" name="Picture 3">
            <a:extLst>
              <a:ext uri="{FF2B5EF4-FFF2-40B4-BE49-F238E27FC236}">
                <a16:creationId xmlns:a16="http://schemas.microsoft.com/office/drawing/2014/main" id="{6A7A7488-9E87-4B2A-BA17-B4A70E0E4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1" t="11888" r="38751" b="19647"/>
          <a:stretch>
            <a:fillRect/>
          </a:stretch>
        </p:blipFill>
        <p:spPr bwMode="auto">
          <a:xfrm>
            <a:off x="4014556" y="997591"/>
            <a:ext cx="4278543" cy="543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D0C936-3A2B-49D0-AC03-0FBC3EF3B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D1616F-0621-4344-B4C4-5EBB231EE56D}"/>
              </a:ext>
            </a:extLst>
          </p:cNvPr>
          <p:cNvSpPr txBox="1"/>
          <p:nvPr/>
        </p:nvSpPr>
        <p:spPr>
          <a:xfrm>
            <a:off x="1770491" y="6455346"/>
            <a:ext cx="8484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</a:t>
            </a:r>
            <a:r>
              <a:rPr lang="en-US" sz="1200" dirty="0"/>
              <a:t>: Stallings, Computer organization and architecture: Designing for performance, 9th edition, Prentice Hall, 2013.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205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</a:t>
            </a:r>
            <a:r>
              <a:rPr lang="en-US" u="sng" dirty="0"/>
              <a:t>from</a:t>
            </a:r>
            <a:r>
              <a:rPr lang="en-US" dirty="0"/>
              <a:t> Memory to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300" dirty="0">
                <a:solidFill>
                  <a:srgbClr val="000000"/>
                </a:solidFill>
              </a:rPr>
              <a:t>C code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 A[100];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>
                <a:latin typeface="Courier New"/>
                <a:cs typeface="Courier New"/>
              </a:rPr>
              <a:t>g = h + A[3];</a:t>
            </a:r>
            <a:endParaRPr lang="en-US" dirty="0"/>
          </a:p>
          <a:p>
            <a:r>
              <a:rPr lang="en-US" sz="3300" dirty="0"/>
              <a:t>Using Load Word (</a:t>
            </a:r>
            <a:r>
              <a:rPr lang="en-US" sz="3300" dirty="0" err="1">
                <a:latin typeface="Courier"/>
              </a:rPr>
              <a:t>lw</a:t>
            </a:r>
            <a:r>
              <a:rPr lang="en-US" sz="3300" dirty="0"/>
              <a:t>) in MIPS:</a:t>
            </a:r>
          </a:p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/>
                <a:cs typeface="Courier New"/>
              </a:rPr>
              <a:t>lw</a:t>
            </a:r>
            <a:r>
              <a:rPr lang="en-US" b="1" dirty="0">
                <a:solidFill>
                  <a:srgbClr val="0070C0"/>
                </a:solidFill>
                <a:latin typeface="Courier New"/>
                <a:cs typeface="Courier New"/>
              </a:rPr>
              <a:t> $t0,12($s3)  </a:t>
            </a:r>
            <a:r>
              <a:rPr lang="en-US" dirty="0">
                <a:latin typeface="Courier"/>
              </a:rPr>
              <a:t># Temp </a:t>
            </a:r>
            <a:r>
              <a:rPr lang="en-US" dirty="0" err="1">
                <a:latin typeface="Courier"/>
              </a:rPr>
              <a:t>reg</a:t>
            </a:r>
            <a:r>
              <a:rPr lang="en-US" dirty="0">
                <a:latin typeface="Courier"/>
              </a:rPr>
              <a:t> $t0 gets A[3]</a:t>
            </a:r>
          </a:p>
          <a:p>
            <a:pPr>
              <a:buNone/>
            </a:pPr>
            <a:r>
              <a:rPr lang="en-US" b="1" dirty="0">
                <a:solidFill>
                  <a:srgbClr val="3366FF"/>
                </a:solidFill>
                <a:latin typeface="Courier"/>
                <a:cs typeface="Courier New"/>
              </a:rPr>
              <a:t>		</a:t>
            </a:r>
            <a:r>
              <a:rPr lang="en-US" dirty="0">
                <a:latin typeface="Courier"/>
                <a:cs typeface="Courier New"/>
              </a:rPr>
              <a:t>add $s1,$s2,$t0 </a:t>
            </a:r>
            <a:r>
              <a:rPr lang="en-US" dirty="0">
                <a:latin typeface="Courier"/>
              </a:rPr>
              <a:t># g = h + A[3]</a:t>
            </a:r>
          </a:p>
          <a:p>
            <a:pPr>
              <a:buNone/>
            </a:pPr>
            <a:r>
              <a:rPr lang="en-US" dirty="0">
                <a:cs typeface="Courier New"/>
              </a:rPr>
              <a:t>Note: </a:t>
            </a:r>
            <a:r>
              <a:rPr lang="en-US" dirty="0">
                <a:latin typeface="+mj-lt"/>
                <a:cs typeface="Courier New"/>
              </a:rPr>
              <a:t>	</a:t>
            </a:r>
            <a:r>
              <a:rPr lang="en-US" dirty="0">
                <a:latin typeface="Courier"/>
                <a:cs typeface="Courier New"/>
              </a:rPr>
              <a:t>$s3</a:t>
            </a:r>
            <a:r>
              <a:rPr lang="en-US" dirty="0">
                <a:latin typeface="+mj-lt"/>
                <a:cs typeface="Courier New"/>
              </a:rPr>
              <a:t> </a:t>
            </a:r>
            <a:r>
              <a:rPr lang="en-US" dirty="0">
                <a:cs typeface="Courier New"/>
              </a:rPr>
              <a:t>– </a:t>
            </a:r>
            <a:r>
              <a:rPr lang="en-US" dirty="0">
                <a:solidFill>
                  <a:srgbClr val="FF0000"/>
                </a:solidFill>
                <a:cs typeface="Courier New"/>
              </a:rPr>
              <a:t>base register </a:t>
            </a:r>
            <a:r>
              <a:rPr lang="en-US" dirty="0">
                <a:cs typeface="Courier New"/>
              </a:rPr>
              <a:t>(containing the starting address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>
                <a:cs typeface="Courier New"/>
              </a:rPr>
              <a:t>)</a:t>
            </a:r>
          </a:p>
          <a:p>
            <a:pPr>
              <a:buNone/>
            </a:pPr>
            <a:r>
              <a:rPr lang="en-US" dirty="0">
                <a:solidFill>
                  <a:srgbClr val="3366FF"/>
                </a:solidFill>
                <a:latin typeface="+mj-lt"/>
                <a:cs typeface="Courier New"/>
              </a:rPr>
              <a:t>		</a:t>
            </a:r>
            <a:r>
              <a:rPr lang="en-US" dirty="0">
                <a:latin typeface="Courier"/>
                <a:cs typeface="Courier New"/>
              </a:rPr>
              <a:t>12</a:t>
            </a:r>
            <a:r>
              <a:rPr lang="en-US" dirty="0">
                <a:solidFill>
                  <a:srgbClr val="3366FF"/>
                </a:solidFill>
                <a:latin typeface="+mj-lt"/>
                <a:cs typeface="Courier New"/>
              </a:rPr>
              <a:t> </a:t>
            </a:r>
            <a:r>
              <a:rPr lang="en-US" dirty="0">
                <a:cs typeface="Courier New"/>
              </a:rPr>
              <a:t>– </a:t>
            </a:r>
            <a:r>
              <a:rPr lang="en-US" dirty="0">
                <a:solidFill>
                  <a:srgbClr val="FF0000"/>
                </a:solidFill>
                <a:cs typeface="Courier New"/>
              </a:rPr>
              <a:t>offset</a:t>
            </a:r>
            <a:r>
              <a:rPr lang="en-US" dirty="0">
                <a:cs typeface="Courier New"/>
              </a:rPr>
              <a:t> in bytes</a:t>
            </a:r>
          </a:p>
          <a:p>
            <a:pPr>
              <a:buNone/>
            </a:pPr>
            <a:r>
              <a:rPr lang="en-US" dirty="0">
                <a:cs typeface="Courier New"/>
              </a:rPr>
              <a:t>Offset must be a constant known at assembly time.</a:t>
            </a:r>
          </a:p>
          <a:p>
            <a:pPr>
              <a:buNone/>
            </a:pPr>
            <a:endParaRPr lang="en-US" b="1" dirty="0">
              <a:solidFill>
                <a:srgbClr val="3366FF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8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from Register </a:t>
            </a:r>
            <a:r>
              <a:rPr lang="en-US" u="sng" dirty="0"/>
              <a:t>to</a:t>
            </a:r>
            <a:r>
              <a:rPr lang="en-US" dirty="0"/>
              <a:t>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68" y="1644445"/>
            <a:ext cx="11656240" cy="4527755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>
                <a:solidFill>
                  <a:srgbClr val="000000"/>
                </a:solidFill>
              </a:rPr>
              <a:t>C code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sz="10400" dirty="0" err="1">
                <a:latin typeface="Courier New"/>
                <a:cs typeface="Courier New"/>
              </a:rPr>
              <a:t>int</a:t>
            </a:r>
            <a:r>
              <a:rPr lang="en-US" sz="10400" dirty="0">
                <a:latin typeface="Courier New"/>
                <a:cs typeface="Courier New"/>
              </a:rPr>
              <a:t>  A[100];</a:t>
            </a:r>
          </a:p>
          <a:p>
            <a:pPr>
              <a:buNone/>
            </a:pPr>
            <a:r>
              <a:rPr lang="en-US" sz="10400" dirty="0"/>
              <a:t>		</a:t>
            </a:r>
            <a:r>
              <a:rPr lang="en-US" sz="10400" dirty="0">
                <a:latin typeface="Courier New"/>
                <a:cs typeface="Courier New"/>
              </a:rPr>
              <a:t>A[10] = h + A[3];</a:t>
            </a:r>
            <a:endParaRPr lang="en-US" sz="11200" dirty="0"/>
          </a:p>
          <a:p>
            <a:r>
              <a:rPr lang="en-US" sz="11200" dirty="0"/>
              <a:t>Using Store Word (</a:t>
            </a:r>
            <a:r>
              <a:rPr lang="en-US" sz="11200" dirty="0" err="1">
                <a:latin typeface="Courier"/>
              </a:rPr>
              <a:t>sw</a:t>
            </a:r>
            <a:r>
              <a:rPr lang="en-US" sz="11200" dirty="0"/>
              <a:t>) in MIPS:</a:t>
            </a:r>
          </a:p>
          <a:p>
            <a:pPr>
              <a:buNone/>
            </a:pPr>
            <a:r>
              <a:rPr lang="en-US" sz="5600" dirty="0">
                <a:latin typeface="Courier"/>
                <a:cs typeface="Courier New"/>
              </a:rPr>
              <a:t>	       </a:t>
            </a:r>
            <a:r>
              <a:rPr lang="en-US" sz="10400" dirty="0" err="1">
                <a:latin typeface="Courier"/>
                <a:cs typeface="Courier New"/>
              </a:rPr>
              <a:t>lw</a:t>
            </a:r>
            <a:r>
              <a:rPr lang="en-US" sz="10400" dirty="0">
                <a:latin typeface="Courier"/>
                <a:cs typeface="Courier New"/>
              </a:rPr>
              <a:t>  $t0,12($s3)  </a:t>
            </a:r>
            <a:r>
              <a:rPr lang="en-US" sz="10400" dirty="0">
                <a:latin typeface="Courier"/>
              </a:rPr>
              <a:t># Temp </a:t>
            </a:r>
            <a:r>
              <a:rPr lang="en-US" sz="10400" dirty="0" err="1">
                <a:latin typeface="Courier"/>
              </a:rPr>
              <a:t>reg</a:t>
            </a:r>
            <a:r>
              <a:rPr lang="en-US" sz="10400" dirty="0">
                <a:latin typeface="Courier"/>
              </a:rPr>
              <a:t> $t0 gets A[3]</a:t>
            </a:r>
          </a:p>
          <a:p>
            <a:pPr>
              <a:buNone/>
            </a:pPr>
            <a:r>
              <a:rPr lang="en-US" sz="10400" b="1" dirty="0">
                <a:solidFill>
                  <a:srgbClr val="3366FF"/>
                </a:solidFill>
                <a:latin typeface="Courier"/>
                <a:cs typeface="Courier New"/>
              </a:rPr>
              <a:t>	    </a:t>
            </a:r>
            <a:r>
              <a:rPr lang="en-US" sz="10400" dirty="0">
                <a:latin typeface="Courier"/>
                <a:cs typeface="Courier New"/>
              </a:rPr>
              <a:t>add $t0,$s2,$t0  </a:t>
            </a:r>
            <a:r>
              <a:rPr lang="en-US" sz="10400" dirty="0">
                <a:latin typeface="Courier"/>
              </a:rPr>
              <a:t># Temp </a:t>
            </a:r>
            <a:r>
              <a:rPr lang="en-US" sz="10400" dirty="0" err="1">
                <a:latin typeface="Courier"/>
              </a:rPr>
              <a:t>reg</a:t>
            </a:r>
            <a:r>
              <a:rPr lang="en-US" sz="10400" dirty="0">
                <a:latin typeface="Courier"/>
              </a:rPr>
              <a:t> $t0 gets h + A[3]</a:t>
            </a:r>
          </a:p>
          <a:p>
            <a:pPr>
              <a:buNone/>
            </a:pPr>
            <a:r>
              <a:rPr lang="en-US" sz="10400" dirty="0">
                <a:latin typeface="Courier"/>
              </a:rPr>
              <a:t>	    </a:t>
            </a:r>
            <a:r>
              <a:rPr lang="en-US" sz="10400" b="1" dirty="0" err="1">
                <a:solidFill>
                  <a:srgbClr val="0070C0"/>
                </a:solidFill>
                <a:latin typeface="Courier"/>
              </a:rPr>
              <a:t>sw</a:t>
            </a:r>
            <a:r>
              <a:rPr lang="en-US" sz="10400" b="1" dirty="0">
                <a:solidFill>
                  <a:srgbClr val="0070C0"/>
                </a:solidFill>
                <a:latin typeface="Courier"/>
              </a:rPr>
              <a:t>  $t0, 40($s3) </a:t>
            </a:r>
            <a:r>
              <a:rPr lang="en-US" sz="10400" dirty="0">
                <a:latin typeface="Courier"/>
              </a:rPr>
              <a:t># A[10] = h + A[3]</a:t>
            </a:r>
          </a:p>
          <a:p>
            <a:pPr>
              <a:buNone/>
            </a:pPr>
            <a:endParaRPr lang="en-US" b="1" dirty="0">
              <a:solidFill>
                <a:srgbClr val="3366FF"/>
              </a:solidFill>
              <a:latin typeface="Courier New"/>
              <a:cs typeface="Courier New"/>
            </a:endParaRPr>
          </a:p>
          <a:p>
            <a:pPr>
              <a:buNone/>
            </a:pPr>
            <a:r>
              <a:rPr lang="en-US" sz="9600" dirty="0">
                <a:cs typeface="Courier New"/>
              </a:rPr>
              <a:t>Note: 	</a:t>
            </a:r>
            <a:r>
              <a:rPr lang="en-US" sz="9600" dirty="0">
                <a:latin typeface="Courier New" panose="02070309020205020404" pitchFamily="49" charset="0"/>
                <a:cs typeface="Courier New" panose="02070309020205020404" pitchFamily="49" charset="0"/>
              </a:rPr>
              <a:t>$s3 </a:t>
            </a:r>
            <a:r>
              <a:rPr lang="en-US" sz="9600" dirty="0">
                <a:cs typeface="Courier New"/>
              </a:rPr>
              <a:t>– base register (containing the starting address of </a:t>
            </a:r>
            <a:r>
              <a:rPr lang="en-US" sz="96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9600" dirty="0">
                <a:cs typeface="Courier New"/>
              </a:rPr>
              <a:t>)</a:t>
            </a:r>
          </a:p>
          <a:p>
            <a:pPr>
              <a:buNone/>
            </a:pPr>
            <a:r>
              <a:rPr lang="en-US" sz="9600" dirty="0">
                <a:cs typeface="Courier New"/>
              </a:rPr>
              <a:t>		12,40 – offsets in bytes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1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21431" tIns="21431" rIns="21431" bIns="21431" rtlCol="0" anchor="ctr">
            <a:normAutofit/>
          </a:bodyPr>
          <a:lstStyle/>
          <a:p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Loading and Storing bytes</a:t>
            </a:r>
            <a:endParaRPr lang="en-US" altLang="en-US" dirty="0">
              <a:sym typeface="Lucida Grande" charset="0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vert="horz" lIns="21431" tIns="21431" rIns="21431" bIns="21431" rtlCol="0">
            <a:normAutofit lnSpcReduction="10000"/>
          </a:bodyPr>
          <a:lstStyle/>
          <a:p>
            <a:pPr>
              <a:buSzPct val="94000"/>
            </a:pP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Transferring a byte between a register and the memory.</a:t>
            </a:r>
            <a:endParaRPr lang="en-US" altLang="en-US" dirty="0">
              <a:sym typeface="Lucida Grande" charset="0"/>
            </a:endParaRPr>
          </a:p>
          <a:p>
            <a:pPr marL="742950" lvl="1" indent="-342900">
              <a:buSzPct val="94000"/>
            </a:pPr>
            <a:r>
              <a:rPr lang="en-US" altLang="en-US" dirty="0" err="1">
                <a:latin typeface="Courier"/>
                <a:ea typeface="Courier" charset="0"/>
                <a:cs typeface="Courier" charset="0"/>
                <a:sym typeface="Courier" charset="0"/>
              </a:rPr>
              <a:t>lb</a:t>
            </a:r>
            <a:r>
              <a:rPr lang="en-US" altLang="en-US" dirty="0">
                <a:sym typeface="Lucida Grande" charset="0"/>
              </a:rPr>
              <a:t> (load byte) and </a:t>
            </a:r>
            <a:r>
              <a:rPr lang="en-US" altLang="en-US" dirty="0" err="1">
                <a:latin typeface="Courier"/>
                <a:ea typeface="Lucida Grande" charset="0"/>
                <a:cs typeface="Lucida Grande" charset="0"/>
                <a:sym typeface="Lucida Grande" charset="0"/>
              </a:rPr>
              <a:t>sb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>
                <a:sym typeface="Lucida Grande" charset="0"/>
              </a:rPr>
              <a:t>(store byte) </a:t>
            </a:r>
            <a:endParaRPr lang="en-US" altLang="en-US" dirty="0">
              <a:latin typeface="Courier"/>
              <a:sym typeface="Lucida Grande" charset="0"/>
            </a:endParaRPr>
          </a:p>
          <a:p>
            <a:pPr marL="742950" lvl="1" indent="-342900">
              <a:buSzPct val="94000"/>
            </a:pP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Same format as </a:t>
            </a:r>
            <a:r>
              <a:rPr lang="en-US" altLang="en-US" dirty="0" err="1">
                <a:latin typeface="Courier"/>
                <a:ea typeface="Courier" charset="0"/>
                <a:cs typeface="Courier" charset="0"/>
                <a:sym typeface="Courier" charset="0"/>
              </a:rPr>
              <a:t>lw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, </a:t>
            </a:r>
            <a:r>
              <a:rPr lang="en-US" altLang="en-US" dirty="0" err="1">
                <a:latin typeface="Courier"/>
                <a:ea typeface="Courier" charset="0"/>
                <a:cs typeface="Courier" charset="0"/>
                <a:sym typeface="Courier" charset="0"/>
              </a:rPr>
              <a:t>sw</a:t>
            </a:r>
            <a:endParaRPr lang="en-US" altLang="en-US" dirty="0">
              <a:latin typeface="Courier"/>
              <a:sym typeface="Lucida Grande" charset="0"/>
            </a:endParaRPr>
          </a:p>
          <a:p>
            <a:pPr marL="742950" lvl="1" indent="-342900">
              <a:buSzPct val="94000"/>
            </a:pP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E.g., </a:t>
            </a:r>
            <a:r>
              <a:rPr lang="en-US" altLang="en-US" b="1" dirty="0" err="1">
                <a:solidFill>
                  <a:srgbClr val="0070C0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lb</a:t>
            </a:r>
            <a:r>
              <a:rPr lang="en-US" altLang="en-US" b="1" dirty="0">
                <a:solidFill>
                  <a:srgbClr val="0070C0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 $s0, 3($s1)</a:t>
            </a:r>
            <a:r>
              <a:rPr lang="en-US" altLang="en-US" dirty="0">
                <a:ea typeface="Courier" charset="0"/>
                <a:cs typeface="Courier" charset="0"/>
                <a:sym typeface="Courier" charset="0"/>
              </a:rPr>
              <a:t>: 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load a byte from the memory address of (3 + the content of </a:t>
            </a:r>
            <a:r>
              <a:rPr lang="en-US" altLang="en-US" dirty="0">
                <a:latin typeface="Courier New" panose="02070309020205020404" pitchFamily="49" charset="0"/>
                <a:ea typeface="Lucida Grande" charset="0"/>
                <a:cs typeface="Courier New" panose="02070309020205020404" pitchFamily="49" charset="0"/>
                <a:sym typeface="Lucida Grande" charset="0"/>
              </a:rPr>
              <a:t>$</a:t>
            </a:r>
            <a:r>
              <a:rPr lang="en-US" altLang="en-US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s1</a:t>
            </a:r>
            <a:r>
              <a:rPr lang="en-US" altLang="en-US" dirty="0">
                <a:ea typeface="Courier" charset="0"/>
                <a:cs typeface="Courier New" panose="02070309020205020404" pitchFamily="49" charset="0"/>
                <a:sym typeface="Courier" charset="0"/>
              </a:rPr>
              <a:t>)</a:t>
            </a:r>
            <a:r>
              <a:rPr lang="en-US" altLang="en-US" dirty="0">
                <a:ea typeface="Lucida Grande" charset="0"/>
                <a:cs typeface="Courier New" panose="02070309020205020404" pitchFamily="49" charset="0"/>
                <a:sym typeface="Lucida Grande" charset="0"/>
              </a:rPr>
              <a:t> to the low byte position of 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register </a:t>
            </a:r>
            <a:r>
              <a:rPr lang="en-US" altLang="en-US" dirty="0">
                <a:solidFill>
                  <a:srgbClr val="0926B7"/>
                </a:solidFill>
                <a:latin typeface="Courier New" panose="02070309020205020404" pitchFamily="49" charset="0"/>
                <a:ea typeface="Lucida Grande" charset="0"/>
                <a:cs typeface="Courier New" panose="02070309020205020404" pitchFamily="49" charset="0"/>
                <a:sym typeface="Lucida Grande" charset="0"/>
              </a:rPr>
              <a:t>$</a:t>
            </a:r>
            <a:r>
              <a:rPr lang="en-US" altLang="en-US" dirty="0">
                <a:solidFill>
                  <a:srgbClr val="0926B7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s0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.</a:t>
            </a:r>
            <a:endParaRPr lang="en-US" altLang="en-US" dirty="0">
              <a:latin typeface="Courier"/>
              <a:sym typeface="Lucida Grande" charset="0"/>
            </a:endParaRPr>
          </a:p>
          <a:p>
            <a:pPr marL="176213" indent="-176213">
              <a:buSzPct val="94000"/>
            </a:pP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Signed and unsigned load byte</a:t>
            </a:r>
          </a:p>
          <a:p>
            <a:pPr marL="450533" lvl="1" indent="-176213">
              <a:buSzPct val="94000"/>
            </a:pPr>
            <a:r>
              <a:rPr lang="en-US" altLang="en-US" dirty="0" err="1">
                <a:latin typeface="Courier New" panose="02070309020205020404" pitchFamily="49" charset="0"/>
                <a:ea typeface="Lucida Grande" charset="0"/>
                <a:cs typeface="Courier New" panose="02070309020205020404" pitchFamily="49" charset="0"/>
                <a:sym typeface="Lucida Grande" charset="0"/>
              </a:rPr>
              <a:t>lbu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 (unsigned </a:t>
            </a:r>
            <a:r>
              <a:rPr lang="en-US" altLang="en-US" dirty="0" err="1">
                <a:latin typeface="Courier New" panose="02070309020205020404" pitchFamily="49" charset="0"/>
                <a:ea typeface="Lucida Grande" charset="0"/>
                <a:cs typeface="Courier New" panose="02070309020205020404" pitchFamily="49" charset="0"/>
                <a:sym typeface="Lucida Grande" charset="0"/>
              </a:rPr>
              <a:t>lb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): filling in the rest with 0</a:t>
            </a:r>
          </a:p>
          <a:p>
            <a:pPr marL="724853" lvl="2" indent="-176213">
              <a:buSzPct val="94000"/>
            </a:pP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E.g., loading 10000001 </a:t>
            </a:r>
            <a:r>
              <a:rPr lang="en-US" altLang="en-US" dirty="0">
                <a:ea typeface="Lucida Grande" charset="0"/>
                <a:cs typeface="Lucida Grande" charset="0"/>
                <a:sym typeface="Wingdings" panose="05000000000000000000" pitchFamily="2" charset="2"/>
              </a:rPr>
              <a:t></a:t>
            </a:r>
            <a:r>
              <a:rPr lang="en-US" altLang="en-US" dirty="0">
                <a:solidFill>
                  <a:srgbClr val="0070C0"/>
                </a:solidFill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>
                <a:solidFill>
                  <a:srgbClr val="7030A0"/>
                </a:solidFill>
                <a:ea typeface="Lucida Grande" charset="0"/>
                <a:cs typeface="Lucida Grande" charset="0"/>
                <a:sym typeface="Lucida Grande" charset="0"/>
              </a:rPr>
              <a:t>00000000 00000000 00000000 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10000001</a:t>
            </a:r>
          </a:p>
          <a:p>
            <a:pPr marL="724853" lvl="2" indent="-176213">
              <a:buSzPct val="94000"/>
            </a:pP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E.g., loading 01000001 </a:t>
            </a:r>
            <a:r>
              <a:rPr lang="en-US" altLang="en-US" dirty="0">
                <a:ea typeface="Lucida Grande" charset="0"/>
                <a:cs typeface="Lucida Grande" charset="0"/>
                <a:sym typeface="Wingdings" panose="05000000000000000000" pitchFamily="2" charset="2"/>
              </a:rPr>
              <a:t></a:t>
            </a:r>
            <a:r>
              <a:rPr lang="en-US" altLang="en-US" dirty="0">
                <a:solidFill>
                  <a:srgbClr val="0070C0"/>
                </a:solidFill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>
                <a:solidFill>
                  <a:srgbClr val="7030A0"/>
                </a:solidFill>
                <a:ea typeface="Lucida Grande" charset="0"/>
                <a:cs typeface="Lucida Grande" charset="0"/>
                <a:sym typeface="Lucida Grande" charset="0"/>
              </a:rPr>
              <a:t>00000000 00000000 00000000 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01000001</a:t>
            </a:r>
          </a:p>
          <a:p>
            <a:pPr marL="450533" lvl="1" indent="-176213">
              <a:buSzPct val="94000"/>
            </a:pPr>
            <a:r>
              <a:rPr lang="en-US" altLang="en-US" dirty="0" err="1">
                <a:latin typeface="Courier New" panose="02070309020205020404" pitchFamily="49" charset="0"/>
                <a:ea typeface="Lucida Grande" charset="0"/>
                <a:cs typeface="Courier New" panose="02070309020205020404" pitchFamily="49" charset="0"/>
                <a:sym typeface="Lucida Grande" charset="0"/>
              </a:rPr>
              <a:t>lb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 (signed </a:t>
            </a:r>
            <a:r>
              <a:rPr lang="en-US" altLang="en-US" dirty="0" err="1">
                <a:latin typeface="Courier New" panose="02070309020205020404" pitchFamily="49" charset="0"/>
                <a:ea typeface="Lucida Grande" charset="0"/>
                <a:cs typeface="Courier New" panose="02070309020205020404" pitchFamily="49" charset="0"/>
                <a:sym typeface="Lucida Grande" charset="0"/>
              </a:rPr>
              <a:t>lb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): filling in the rest with the sign bit (</a:t>
            </a:r>
            <a:r>
              <a:rPr lang="en-US" altLang="en-US" dirty="0">
                <a:solidFill>
                  <a:srgbClr val="FF0000"/>
                </a:solidFill>
                <a:ea typeface="Lucida Grande" charset="0"/>
                <a:cs typeface="Lucida Grande" charset="0"/>
                <a:sym typeface="Lucida Grande" charset="0"/>
              </a:rPr>
              <a:t>sign extension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)</a:t>
            </a:r>
          </a:p>
          <a:p>
            <a:pPr marL="724853" lvl="2" indent="-176213">
              <a:buSzPct val="94000"/>
            </a:pP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E.g., loading 10000001 </a:t>
            </a:r>
            <a:r>
              <a:rPr lang="en-US" altLang="en-US" dirty="0">
                <a:ea typeface="Lucida Grande" charset="0"/>
                <a:cs typeface="Lucida Grande" charset="0"/>
                <a:sym typeface="Wingdings" panose="05000000000000000000" pitchFamily="2" charset="2"/>
              </a:rPr>
              <a:t></a:t>
            </a:r>
            <a:r>
              <a:rPr lang="en-US" altLang="en-US" dirty="0">
                <a:solidFill>
                  <a:srgbClr val="0070C0"/>
                </a:solidFill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>
                <a:solidFill>
                  <a:srgbClr val="7030A0"/>
                </a:solidFill>
                <a:ea typeface="Lucida Grande" charset="0"/>
                <a:cs typeface="Lucida Grande" charset="0"/>
                <a:sym typeface="Lucida Grande" charset="0"/>
              </a:rPr>
              <a:t>11111111 11111111 11111111 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10000001</a:t>
            </a:r>
          </a:p>
          <a:p>
            <a:pPr marL="724853" lvl="2" indent="-176213">
              <a:buSzPct val="94000"/>
            </a:pP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E.g., loading 01000001 </a:t>
            </a:r>
            <a:r>
              <a:rPr lang="en-US" altLang="en-US" dirty="0">
                <a:ea typeface="Lucida Grande" charset="0"/>
                <a:cs typeface="Lucida Grande" charset="0"/>
                <a:sym typeface="Wingdings" panose="05000000000000000000" pitchFamily="2" charset="2"/>
              </a:rPr>
              <a:t></a:t>
            </a:r>
            <a:r>
              <a:rPr lang="en-US" altLang="en-US" dirty="0">
                <a:solidFill>
                  <a:srgbClr val="0070C0"/>
                </a:solidFill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>
                <a:solidFill>
                  <a:srgbClr val="7030A0"/>
                </a:solidFill>
                <a:ea typeface="Lucida Grande" charset="0"/>
                <a:cs typeface="Lucida Grande" charset="0"/>
                <a:sym typeface="Lucida Grande" charset="0"/>
              </a:rPr>
              <a:t>00000000 00000000 00000000 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01000001</a:t>
            </a:r>
          </a:p>
          <a:p>
            <a:pPr marL="274320" lvl="1" indent="0">
              <a:buSzPct val="94000"/>
              <a:buNone/>
            </a:pPr>
            <a:endParaRPr lang="en-US" altLang="en-US" dirty="0">
              <a:ea typeface="Lucida Grande" charset="0"/>
              <a:cs typeface="Lucida Grande" charset="0"/>
              <a:sym typeface="Lucida Grande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uiExpand="1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of Registers vs.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that </a:t>
            </a:r>
          </a:p>
          <a:p>
            <a:pPr lvl="1"/>
            <a:r>
              <a:rPr lang="en-US" dirty="0"/>
              <a:t>Registers: 32 words (128 bytes)</a:t>
            </a:r>
          </a:p>
          <a:p>
            <a:pPr lvl="1"/>
            <a:r>
              <a:rPr lang="en-US" dirty="0"/>
              <a:t>Memory: Billions of bytes (2 GB to 8 GB on laptop)</a:t>
            </a:r>
          </a:p>
          <a:p>
            <a:r>
              <a:rPr lang="en-US" dirty="0"/>
              <a:t>and the RISC principle is…</a:t>
            </a:r>
          </a:p>
          <a:p>
            <a:pPr lvl="1"/>
            <a:r>
              <a:rPr lang="en-US" dirty="0"/>
              <a:t>Smaller is faster</a:t>
            </a:r>
          </a:p>
          <a:p>
            <a:r>
              <a:rPr lang="en-US" dirty="0"/>
              <a:t>How much faster are registers than memory?</a:t>
            </a:r>
          </a:p>
          <a:p>
            <a:pPr lvl="1"/>
            <a:r>
              <a:rPr lang="en-US" dirty="0"/>
              <a:t>About 100-500 times faster in terms of latency</a:t>
            </a:r>
            <a:r>
              <a:rPr lang="en-US" i="1" dirty="0"/>
              <a:t> </a:t>
            </a:r>
            <a:r>
              <a:rPr lang="en-US" dirty="0"/>
              <a:t>of one access!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0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B7D19-D9BA-49A6-9751-096314627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Representation/Interpretation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8D224-42DC-40B2-A36D-B88F92B58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08773-8985-4745-9D22-C0A6934ED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4221EF-D62D-4055-8B38-1A80AC3F69C3}"/>
              </a:ext>
            </a:extLst>
          </p:cNvPr>
          <p:cNvSpPr/>
          <p:nvPr/>
        </p:nvSpPr>
        <p:spPr>
          <a:xfrm>
            <a:off x="1510298" y="2260583"/>
            <a:ext cx="8636000" cy="821284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06C70B7C-A056-4409-9D19-215DD08BEFF8}"/>
              </a:ext>
            </a:extLst>
          </p:cNvPr>
          <p:cNvSpPr txBox="1">
            <a:spLocks noChangeArrowheads="1"/>
          </p:cNvSpPr>
          <p:nvPr/>
        </p:nvSpPr>
        <p:spPr>
          <a:xfrm>
            <a:off x="5880883" y="2202532"/>
            <a:ext cx="3848100" cy="89693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>
                <a:solidFill>
                  <a:srgbClr val="FFFFFF"/>
                </a:solidFill>
              </a:rPr>
              <a:t>lw	  $t0,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>
                <a:solidFill>
                  <a:srgbClr val="FFFFFF"/>
                </a:solidFill>
              </a:rPr>
              <a:t>lw	  $t1, 4($2)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>
                <a:solidFill>
                  <a:srgbClr val="FFFFFF"/>
                </a:solidFill>
              </a:rPr>
              <a:t>sw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>
                <a:solidFill>
                  <a:srgbClr val="FFFFFF"/>
                </a:solidFill>
              </a:rPr>
              <a:t>sw	  $t0, 4($2)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CB43D89-77E9-442F-9805-6D509B64E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3548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High Level Language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Program (e.g., C)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CC309E0E-9896-43AD-8B16-A75060F39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3548" y="2381440"/>
            <a:ext cx="280035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bg1"/>
                </a:solidFill>
              </a:rPr>
              <a:t>Assembly  Language Program (e.g., MIPS)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17B1DE59-BDB2-4FEC-AD0E-270B573E2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348" y="329584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/>
              <a:t>Machine  Language Program (MIPS)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218E871B-1B7A-4275-8EBB-84A2011C0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098" y="466744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3366FF"/>
                </a:solidFill>
              </a:rPr>
              <a:t>Hardware Architecture Description</a:t>
            </a:r>
            <a:br>
              <a:rPr lang="en-US" sz="1800" b="1" dirty="0">
                <a:solidFill>
                  <a:srgbClr val="3366FF"/>
                </a:solidFill>
              </a:rPr>
            </a:br>
            <a:r>
              <a:rPr lang="en-US" sz="1800" b="1" dirty="0">
                <a:solidFill>
                  <a:srgbClr val="3366FF"/>
                </a:solidFill>
              </a:rPr>
              <a:t>(e.g., block diagrams)</a:t>
            </a:r>
            <a:r>
              <a:rPr lang="en-US" sz="1800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730C2A03-3066-477A-B373-DDA1C9CDF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3698" y="198139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D824534F-B138-4C92-825A-D245B1633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3398" y="207664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 dirty="0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02D7E9B1-66FF-44CE-A36A-46CF794EE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8798" y="299104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6D177B75-43CF-4954-8FC5-43BD5D9DE2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64498" y="381654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id="{D33AF665-DC89-4E4F-ADB4-F98FB572F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298" y="405784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3ABB5D4D-8E96-458B-9F9C-00D44E462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883" y="1337007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temp = </a:t>
            </a: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v[k+1] = temp;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7" name="Rectangle 19">
            <a:extLst>
              <a:ext uri="{FF2B5EF4-FFF2-40B4-BE49-F238E27FC236}">
                <a16:creationId xmlns:a16="http://schemas.microsoft.com/office/drawing/2014/main" id="{70F205B6-635E-48C2-BABE-87AE0634B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883" y="429914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20">
            <a:extLst>
              <a:ext uri="{FF2B5EF4-FFF2-40B4-BE49-F238E27FC236}">
                <a16:creationId xmlns:a16="http://schemas.microsoft.com/office/drawing/2014/main" id="{A0DFD29A-74EF-4294-9739-4AAB29B3F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883" y="312545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latin typeface="Courier New" charset="0"/>
              </a:rPr>
              <a:t>0000 1001 1100 0110 1010 1111 0101 1000</a:t>
            </a:r>
          </a:p>
          <a:p>
            <a:pPr algn="l"/>
            <a:r>
              <a:rPr lang="en-US" sz="1400" dirty="0">
                <a:latin typeface="Courier New" charset="0"/>
              </a:rPr>
              <a:t>1010 1111 0101 1000 0000 1001 1100 0110 </a:t>
            </a:r>
          </a:p>
          <a:p>
            <a:pPr algn="l"/>
            <a:r>
              <a:rPr lang="en-US" sz="1400" dirty="0">
                <a:latin typeface="Courier New" charset="0"/>
              </a:rPr>
              <a:t>1100 0110 1010 1111 0101 1000 0000 1001 </a:t>
            </a:r>
          </a:p>
          <a:p>
            <a:pPr algn="l"/>
            <a:r>
              <a:rPr lang="en-US" sz="1400" dirty="0">
                <a:latin typeface="Courier New" charset="0"/>
              </a:rPr>
              <a:t>0101 1000 0000 1001 1100 0110 1010 1111</a:t>
            </a:r>
            <a:r>
              <a:rPr lang="en-US" sz="1400" dirty="0">
                <a:latin typeface="Courier" charset="0"/>
              </a:rPr>
              <a:t> </a:t>
            </a:r>
          </a:p>
        </p:txBody>
      </p:sp>
      <p:sp>
        <p:nvSpPr>
          <p:cNvPr id="19" name="Rectangle 22">
            <a:extLst>
              <a:ext uri="{FF2B5EF4-FFF2-40B4-BE49-F238E27FC236}">
                <a16:creationId xmlns:a16="http://schemas.microsoft.com/office/drawing/2014/main" id="{A60EF72E-7F02-4334-9FDF-749EF9CE2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848" y="381654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3">
            <a:extLst>
              <a:ext uri="{FF2B5EF4-FFF2-40B4-BE49-F238E27FC236}">
                <a16:creationId xmlns:a16="http://schemas.microsoft.com/office/drawing/2014/main" id="{F4AA7A08-1555-4459-8091-18E87D6BBF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39098" y="292277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6">
            <a:extLst>
              <a:ext uri="{FF2B5EF4-FFF2-40B4-BE49-F238E27FC236}">
                <a16:creationId xmlns:a16="http://schemas.microsoft.com/office/drawing/2014/main" id="{BFDD8974-0FA1-40A3-B340-3B85ED61B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2298" y="522465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1C825CFA-2748-4B94-B3C3-B9800F875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298" y="536911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pic>
        <p:nvPicPr>
          <p:cNvPr id="23" name="Picture 35" descr="Picture 1">
            <a:extLst>
              <a:ext uri="{FF2B5EF4-FFF2-40B4-BE49-F238E27FC236}">
                <a16:creationId xmlns:a16="http://schemas.microsoft.com/office/drawing/2014/main" id="{53D1FB6B-B6DF-42CC-B3A2-30C352703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80883" y="4178010"/>
            <a:ext cx="16383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36">
            <a:extLst>
              <a:ext uri="{FF2B5EF4-FFF2-40B4-BE49-F238E27FC236}">
                <a16:creationId xmlns:a16="http://schemas.microsoft.com/office/drawing/2014/main" id="{4E35A088-C19F-4EB6-B7EC-3B0015F2C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5491" y="5291665"/>
            <a:ext cx="30480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2B58A32-AA7D-41BD-8133-108565410AEC}"/>
              </a:ext>
            </a:extLst>
          </p:cNvPr>
          <p:cNvSpPr txBox="1"/>
          <p:nvPr/>
        </p:nvSpPr>
        <p:spPr>
          <a:xfrm>
            <a:off x="7623234" y="2184438"/>
            <a:ext cx="2583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solidFill>
                  <a:srgbClr val="FFFFFF"/>
                </a:solidFill>
              </a:rPr>
              <a:t>Anything can be represented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600" dirty="0">
                <a:solidFill>
                  <a:srgbClr val="FFFFFF"/>
                </a:solidFill>
              </a:rPr>
              <a:t>as a </a:t>
            </a:r>
            <a:r>
              <a:rPr lang="en-US" sz="1600" i="1" dirty="0">
                <a:solidFill>
                  <a:srgbClr val="FFFFFF"/>
                </a:solidFill>
              </a:rPr>
              <a:t>number</a:t>
            </a:r>
            <a:r>
              <a:rPr lang="en-US" sz="1600" dirty="0">
                <a:solidFill>
                  <a:srgbClr val="FFFFFF"/>
                </a:solidFill>
              </a:rPr>
              <a:t>, 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600" dirty="0">
                <a:solidFill>
                  <a:srgbClr val="FFFFFF"/>
                </a:solidFill>
              </a:rPr>
              <a:t>i.e., data or instructions</a:t>
            </a:r>
          </a:p>
        </p:txBody>
      </p:sp>
      <p:sp>
        <p:nvSpPr>
          <p:cNvPr id="26" name="Slide Number Placeholder 26">
            <a:extLst>
              <a:ext uri="{FF2B5EF4-FFF2-40B4-BE49-F238E27FC236}">
                <a16:creationId xmlns:a16="http://schemas.microsoft.com/office/drawing/2014/main" id="{E16E327F-E215-477D-9477-ED18277A540F}"/>
              </a:ext>
            </a:extLst>
          </p:cNvPr>
          <p:cNvSpPr txBox="1">
            <a:spLocks/>
          </p:cNvSpPr>
          <p:nvPr/>
        </p:nvSpPr>
        <p:spPr>
          <a:xfrm>
            <a:off x="780949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kern="12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27" name="Object 2">
            <a:extLst>
              <a:ext uri="{FF2B5EF4-FFF2-40B4-BE49-F238E27FC236}">
                <a16:creationId xmlns:a16="http://schemas.microsoft.com/office/drawing/2014/main" id="{372FBBDA-00E9-4290-887F-392E4D0862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859659"/>
              </p:ext>
            </p:extLst>
          </p:nvPr>
        </p:nvGraphicFramePr>
        <p:xfrm>
          <a:off x="5880883" y="5550380"/>
          <a:ext cx="18288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3" name="Image" r:id="rId4" imgW="3492063" imgH="2400000" progId="">
                  <p:embed/>
                </p:oleObj>
              </mc:Choice>
              <mc:Fallback>
                <p:oleObj name="Image" r:id="rId4" imgW="3492063" imgH="2400000" progId="">
                  <p:embed/>
                  <p:pic>
                    <p:nvPicPr>
                      <p:cNvPr id="286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883" y="5550380"/>
                        <a:ext cx="18288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4">
            <a:extLst>
              <a:ext uri="{FF2B5EF4-FFF2-40B4-BE49-F238E27FC236}">
                <a16:creationId xmlns:a16="http://schemas.microsoft.com/office/drawing/2014/main" id="{3C534319-7825-4172-8381-1FEF35461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5898" y="6070790"/>
            <a:ext cx="37084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5400"/>
                </a:solidFill>
              </a:rPr>
              <a:t>Logic Circuit Description</a:t>
            </a:r>
            <a:br>
              <a:rPr lang="en-US" sz="1800" b="1" dirty="0">
                <a:solidFill>
                  <a:srgbClr val="005400"/>
                </a:solidFill>
              </a:rPr>
            </a:br>
            <a:r>
              <a:rPr lang="en-US" sz="1800" b="1" dirty="0">
                <a:solidFill>
                  <a:srgbClr val="005400"/>
                </a:solidFill>
              </a:rPr>
              <a:t>(Circuit Schematic Diagrams)</a:t>
            </a:r>
          </a:p>
        </p:txBody>
      </p:sp>
    </p:spTree>
    <p:extLst>
      <p:ext uri="{BB962C8B-B14F-4D97-AF65-F5344CB8AC3E}">
        <p14:creationId xmlns:p14="http://schemas.microsoft.com/office/powerpoint/2010/main" val="408995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FB215-C3D0-40D9-8BAC-93D5C879C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Review Question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5159D-187D-4E4D-8FC6-7FA335EE2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Assume that the base address of array </a:t>
            </a:r>
            <a:r>
              <a:rPr lang="en-HK" i="1" dirty="0"/>
              <a:t>A</a:t>
            </a:r>
            <a:r>
              <a:rPr lang="en-HK" dirty="0"/>
              <a:t>[] is in $s3, and the value of </a:t>
            </a:r>
            <a:r>
              <a:rPr lang="en-HK" i="1" dirty="0"/>
              <a:t>h</a:t>
            </a:r>
            <a:r>
              <a:rPr lang="en-HK" dirty="0"/>
              <a:t> is in $s2. Compile the following C statement into MIPS assembly.</a:t>
            </a:r>
          </a:p>
          <a:p>
            <a:pPr marL="0" indent="0">
              <a:buNone/>
            </a:pPr>
            <a:r>
              <a:rPr lang="en-HK" dirty="0"/>
              <a:t>	</a:t>
            </a:r>
            <a:r>
              <a:rPr lang="en-HK" dirty="0">
                <a:latin typeface="Courier New" panose="02070309020205020404" pitchFamily="49" charset="0"/>
                <a:cs typeface="Courier New" panose="02070309020205020404" pitchFamily="49" charset="0"/>
              </a:rPr>
              <a:t>A[16] = h + A[8];</a:t>
            </a:r>
          </a:p>
          <a:p>
            <a:pPr marL="0" indent="0">
              <a:buNone/>
            </a:pPr>
            <a:endParaRPr lang="en-H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H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607A25-A7BB-4513-A86F-9C53EFCAC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5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21431" tIns="21431" rIns="21431" bIns="21431" rtlCol="0" anchor="ctr">
            <a:normAutofit/>
          </a:bodyPr>
          <a:lstStyle/>
          <a:p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Review Question</a:t>
            </a:r>
            <a:endParaRPr lang="en-US" altLang="en-US" dirty="0">
              <a:sym typeface="Lucida Grande" charset="0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vert="horz" lIns="21431" tIns="21431" rIns="21431" bIns="21431" rtlCol="0">
            <a:normAutofit fontScale="92500" lnSpcReduction="20000"/>
          </a:bodyPr>
          <a:lstStyle/>
          <a:p>
            <a:pPr marL="64294" lvl="1" indent="0">
              <a:lnSpc>
                <a:spcPct val="120000"/>
              </a:lnSpc>
              <a:spcBef>
                <a:spcPct val="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sz="3000" dirty="0">
                <a:ea typeface="Lucida Grande" charset="0"/>
                <a:cs typeface="Lucida Grande" charset="0"/>
                <a:sym typeface="Lucida Grande" charset="0"/>
              </a:rPr>
              <a:t>We want to translate </a:t>
            </a:r>
            <a:r>
              <a:rPr lang="en-US" altLang="en-US" sz="3000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*x = *y</a:t>
            </a:r>
            <a:r>
              <a:rPr lang="en-US" altLang="en-US" sz="3000" dirty="0">
                <a:latin typeface="Courier New" panose="02070309020205020404" pitchFamily="49" charset="0"/>
                <a:ea typeface="Lucida Grande" charset="0"/>
                <a:cs typeface="Courier New" panose="02070309020205020404" pitchFamily="49" charset="0"/>
                <a:sym typeface="Lucida Grande" charset="0"/>
              </a:rPr>
              <a:t> +1</a:t>
            </a:r>
            <a:r>
              <a:rPr lang="en-US" altLang="en-US" sz="3000" dirty="0">
                <a:ea typeface="Lucida Grande" charset="0"/>
                <a:cs typeface="Lucida Grande" charset="0"/>
                <a:sym typeface="Lucida Grande" charset="0"/>
              </a:rPr>
              <a:t>  into MIPS</a:t>
            </a:r>
            <a:r>
              <a:rPr lang="en-US" altLang="en-US" sz="3000" dirty="0">
                <a:sym typeface="Lucida Grande" charset="0"/>
              </a:rPr>
              <a:t> </a:t>
            </a:r>
            <a:r>
              <a:rPr lang="en-US" altLang="en-US" sz="3000" dirty="0">
                <a:ea typeface="Lucida Grande" charset="0"/>
                <a:cs typeface="Lucida Grande" charset="0"/>
                <a:sym typeface="Lucida Grande" charset="0"/>
              </a:rPr>
              <a:t>(x, y pointers stored in: </a:t>
            </a:r>
            <a:r>
              <a:rPr lang="en-US" altLang="en-US" sz="3000" dirty="0">
                <a:ea typeface="Courier" charset="0"/>
                <a:cs typeface="Courier" charset="0"/>
                <a:sym typeface="Courier" charset="0"/>
              </a:rPr>
              <a:t>$s0</a:t>
            </a:r>
            <a:r>
              <a:rPr lang="en-US" altLang="en-US" sz="3000" dirty="0">
                <a:ea typeface="Courier" charset="0"/>
                <a:cs typeface="Times" panose="02020603050405020304" pitchFamily="18" charset="0"/>
                <a:sym typeface="Courier" charset="0"/>
              </a:rPr>
              <a:t> and </a:t>
            </a:r>
            <a:r>
              <a:rPr lang="en-US" altLang="en-US" sz="3000" dirty="0">
                <a:ea typeface="Courier" charset="0"/>
                <a:cs typeface="Courier" charset="0"/>
                <a:sym typeface="Courier" charset="0"/>
              </a:rPr>
              <a:t>$s1</a:t>
            </a:r>
            <a:r>
              <a:rPr lang="en-US" altLang="en-US" sz="3000" dirty="0">
                <a:ea typeface="Lucida Grande" charset="0"/>
                <a:cs typeface="Lucida Grande" charset="0"/>
                <a:sym typeface="Lucida Grande" charset="0"/>
              </a:rPr>
              <a:t>). Which one is correct?</a:t>
            </a:r>
            <a:endParaRPr lang="en-US" altLang="en-US" sz="1800" dirty="0">
              <a:sym typeface="Lucida Grande" charset="0"/>
            </a:endParaRPr>
          </a:p>
          <a:p>
            <a:pPr marL="64294" lvl="1" indent="0">
              <a:lnSpc>
                <a:spcPct val="7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endParaRPr lang="en-US" altLang="en-US" sz="1800" dirty="0">
              <a:latin typeface="Lucida Grande" charset="0"/>
              <a:sym typeface="Lucida Grande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sz="2600" dirty="0">
                <a:latin typeface="Courier"/>
                <a:ea typeface="Courier" charset="0"/>
                <a:cs typeface="Courier" charset="0"/>
                <a:sym typeface="Courier" charset="0"/>
              </a:rPr>
              <a:t>A:	</a:t>
            </a:r>
            <a:r>
              <a:rPr lang="en-US" altLang="en-US" sz="2600" dirty="0" err="1">
                <a:latin typeface="Courier"/>
                <a:ea typeface="Courier" charset="0"/>
                <a:cs typeface="Courier" charset="0"/>
                <a:sym typeface="Courier" charset="0"/>
              </a:rPr>
              <a:t>addi</a:t>
            </a:r>
            <a:r>
              <a:rPr lang="en-US" altLang="en-US" sz="2600" dirty="0">
                <a:latin typeface="Courier"/>
                <a:ea typeface="Courier" charset="0"/>
                <a:cs typeface="Courier" charset="0"/>
                <a:sym typeface="Courier" charset="0"/>
              </a:rPr>
              <a:t> $s0,$s1,1</a:t>
            </a:r>
            <a:endParaRPr lang="en-US" altLang="en-US" sz="2600" dirty="0">
              <a:latin typeface="Courier"/>
              <a:sym typeface="Lucida Grande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endParaRPr lang="en-US" altLang="en-US" sz="2600" dirty="0">
              <a:latin typeface="Courier"/>
              <a:ea typeface="Courier" charset="0"/>
              <a:cs typeface="Courier" charset="0"/>
              <a:sym typeface="Courier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sz="2600" dirty="0">
                <a:latin typeface="Courier"/>
                <a:ea typeface="Courier" charset="0"/>
                <a:cs typeface="Courier" charset="0"/>
                <a:sym typeface="Courier" charset="0"/>
              </a:rPr>
              <a:t>B:	</a:t>
            </a:r>
            <a:r>
              <a:rPr lang="en-US" altLang="en-US" sz="2600" dirty="0" err="1">
                <a:latin typeface="Courier"/>
                <a:ea typeface="Courier" charset="0"/>
                <a:cs typeface="Courier" charset="0"/>
                <a:sym typeface="Courier" charset="0"/>
              </a:rPr>
              <a:t>lw</a:t>
            </a:r>
            <a:r>
              <a:rPr lang="en-US" altLang="en-US" sz="2600" dirty="0">
                <a:latin typeface="Courier"/>
                <a:ea typeface="Courier" charset="0"/>
                <a:cs typeface="Courier" charset="0"/>
                <a:sym typeface="Courier" charset="0"/>
              </a:rPr>
              <a:t>   $s0,1($s1) </a:t>
            </a: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sz="2600" dirty="0">
                <a:latin typeface="Courier"/>
                <a:ea typeface="Courier" charset="0"/>
                <a:cs typeface="Courier" charset="0"/>
                <a:sym typeface="Courier" charset="0"/>
              </a:rPr>
              <a:t>	</a:t>
            </a:r>
            <a:r>
              <a:rPr lang="en-US" altLang="en-US" sz="2600" dirty="0" err="1">
                <a:latin typeface="Courier"/>
                <a:ea typeface="Courier" charset="0"/>
                <a:cs typeface="Courier" charset="0"/>
                <a:sym typeface="Courier" charset="0"/>
              </a:rPr>
              <a:t>sw</a:t>
            </a:r>
            <a:r>
              <a:rPr lang="en-US" altLang="en-US" sz="2600" dirty="0">
                <a:latin typeface="Courier"/>
                <a:ea typeface="Courier" charset="0"/>
                <a:cs typeface="Courier" charset="0"/>
                <a:sym typeface="Courier" charset="0"/>
              </a:rPr>
              <a:t>   $s1,0($s0)</a:t>
            </a:r>
            <a:endParaRPr lang="en-US" altLang="en-US" sz="2600" dirty="0">
              <a:latin typeface="Courier"/>
              <a:sym typeface="Lucida Grande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endParaRPr lang="en-US" altLang="en-US" sz="2600" dirty="0">
              <a:latin typeface="Courier"/>
              <a:ea typeface="Courier" charset="0"/>
              <a:cs typeface="Courier" charset="0"/>
              <a:sym typeface="Courier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sz="2600" dirty="0">
                <a:latin typeface="Courier"/>
                <a:ea typeface="Courier" charset="0"/>
                <a:cs typeface="Courier" charset="0"/>
                <a:sym typeface="Courier" charset="0"/>
              </a:rPr>
              <a:t>C:	</a:t>
            </a:r>
            <a:r>
              <a:rPr lang="en-US" altLang="en-US" sz="2600" dirty="0" err="1">
                <a:latin typeface="Courier"/>
                <a:ea typeface="Courier" charset="0"/>
                <a:cs typeface="Courier" charset="0"/>
                <a:sym typeface="Courier" charset="0"/>
              </a:rPr>
              <a:t>lw</a:t>
            </a:r>
            <a:r>
              <a:rPr lang="en-US" altLang="en-US" sz="2600" dirty="0">
                <a:latin typeface="Courier"/>
                <a:ea typeface="Courier" charset="0"/>
                <a:cs typeface="Courier" charset="0"/>
                <a:sym typeface="Courier" charset="0"/>
              </a:rPr>
              <a:t>   $t0,0($s1)</a:t>
            </a: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sz="2600" dirty="0">
                <a:latin typeface="Courier"/>
                <a:sym typeface="Courier" charset="0"/>
              </a:rPr>
              <a:t>	</a:t>
            </a:r>
            <a:r>
              <a:rPr lang="en-US" altLang="en-US" sz="2600" dirty="0" err="1">
                <a:latin typeface="Courier"/>
                <a:sym typeface="Courier" charset="0"/>
              </a:rPr>
              <a:t>addi</a:t>
            </a:r>
            <a:r>
              <a:rPr lang="en-US" altLang="en-US" sz="2600" dirty="0">
                <a:latin typeface="Courier"/>
                <a:sym typeface="Courier" charset="0"/>
              </a:rPr>
              <a:t> </a:t>
            </a:r>
            <a:r>
              <a:rPr lang="en-US" altLang="en-US" sz="2600" dirty="0">
                <a:latin typeface="Courier"/>
                <a:ea typeface="Courier" charset="0"/>
                <a:cs typeface="Courier" charset="0"/>
                <a:sym typeface="Courier" charset="0"/>
              </a:rPr>
              <a:t>$t0,$t0,1</a:t>
            </a:r>
            <a:endParaRPr lang="en-US" altLang="en-US" sz="2600" dirty="0">
              <a:latin typeface="Courier"/>
              <a:sym typeface="Lucida Grande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sz="2600" dirty="0">
                <a:latin typeface="Courier"/>
                <a:ea typeface="Courier" charset="0"/>
                <a:cs typeface="Courier" charset="0"/>
                <a:sym typeface="Courier" charset="0"/>
              </a:rPr>
              <a:t>	</a:t>
            </a:r>
            <a:r>
              <a:rPr lang="en-US" altLang="en-US" sz="2600" dirty="0" err="1">
                <a:latin typeface="Courier"/>
                <a:ea typeface="Courier" charset="0"/>
                <a:cs typeface="Courier" charset="0"/>
                <a:sym typeface="Courier" charset="0"/>
              </a:rPr>
              <a:t>sw</a:t>
            </a:r>
            <a:r>
              <a:rPr lang="en-US" altLang="en-US" sz="2600" dirty="0">
                <a:latin typeface="Courier"/>
                <a:ea typeface="Courier" charset="0"/>
                <a:cs typeface="Courier" charset="0"/>
                <a:sym typeface="Courier" charset="0"/>
              </a:rPr>
              <a:t>   $t0,0($s0)</a:t>
            </a:r>
            <a:endParaRPr lang="en-US" altLang="en-US" sz="2600" dirty="0">
              <a:latin typeface="Courier"/>
              <a:sym typeface="Lucida Grande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endParaRPr lang="en-US" altLang="en-US" sz="2600" dirty="0">
              <a:latin typeface="Courier"/>
              <a:ea typeface="Courier" charset="0"/>
              <a:cs typeface="Courier" charset="0"/>
              <a:sym typeface="Courier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sz="2600" dirty="0">
                <a:latin typeface="Courier"/>
                <a:ea typeface="Courier" charset="0"/>
                <a:cs typeface="Courier" charset="0"/>
                <a:sym typeface="Courier" charset="0"/>
              </a:rPr>
              <a:t>D:	</a:t>
            </a:r>
            <a:r>
              <a:rPr lang="en-US" altLang="en-US" sz="2600" dirty="0" err="1">
                <a:latin typeface="Courier"/>
                <a:ea typeface="Courier" charset="0"/>
                <a:cs typeface="Courier" charset="0"/>
                <a:sym typeface="Courier" charset="0"/>
              </a:rPr>
              <a:t>sw</a:t>
            </a:r>
            <a:r>
              <a:rPr lang="en-US" altLang="en-US" sz="2600" dirty="0">
                <a:latin typeface="Courier"/>
                <a:ea typeface="Courier" charset="0"/>
                <a:cs typeface="Courier" charset="0"/>
                <a:sym typeface="Courier" charset="0"/>
              </a:rPr>
              <a:t>   $t0,0($s1)</a:t>
            </a: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sz="2600" dirty="0">
                <a:latin typeface="Courier"/>
                <a:sym typeface="Courier" charset="0"/>
              </a:rPr>
              <a:t>	</a:t>
            </a:r>
            <a:r>
              <a:rPr lang="en-US" altLang="en-US" sz="2600" dirty="0" err="1">
                <a:latin typeface="Courier"/>
                <a:sym typeface="Courier" charset="0"/>
              </a:rPr>
              <a:t>addi</a:t>
            </a:r>
            <a:r>
              <a:rPr lang="en-US" altLang="en-US" sz="2600" dirty="0">
                <a:latin typeface="Courier"/>
                <a:sym typeface="Courier" charset="0"/>
              </a:rPr>
              <a:t> </a:t>
            </a:r>
            <a:r>
              <a:rPr lang="en-US" altLang="en-US" sz="2600" dirty="0">
                <a:latin typeface="Courier"/>
                <a:ea typeface="Courier" charset="0"/>
                <a:cs typeface="Courier" charset="0"/>
                <a:sym typeface="Courier" charset="0"/>
              </a:rPr>
              <a:t>$t0,$t0,1</a:t>
            </a:r>
            <a:endParaRPr lang="en-US" altLang="en-US" sz="2600" dirty="0">
              <a:latin typeface="Courier"/>
              <a:sym typeface="Lucida Grande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sz="2600" dirty="0">
                <a:latin typeface="Courier"/>
                <a:ea typeface="Courier" charset="0"/>
                <a:cs typeface="Courier" charset="0"/>
                <a:sym typeface="Courier" charset="0"/>
              </a:rPr>
              <a:t>		</a:t>
            </a:r>
            <a:r>
              <a:rPr lang="en-US" altLang="en-US" sz="2600" dirty="0" err="1">
                <a:latin typeface="Courier"/>
                <a:ea typeface="Courier" charset="0"/>
                <a:cs typeface="Courier" charset="0"/>
                <a:sym typeface="Courier" charset="0"/>
              </a:rPr>
              <a:t>lw</a:t>
            </a:r>
            <a:r>
              <a:rPr lang="en-US" altLang="en-US" sz="2600" dirty="0">
                <a:latin typeface="Courier"/>
                <a:ea typeface="Courier" charset="0"/>
                <a:cs typeface="Courier" charset="0"/>
                <a:sym typeface="Courier" charset="0"/>
              </a:rPr>
              <a:t>   $t0,0($s0)</a:t>
            </a:r>
            <a:endParaRPr lang="en-US" altLang="en-US" sz="2600" dirty="0">
              <a:latin typeface="Courier"/>
              <a:sym typeface="Lucida Grande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endParaRPr lang="en-US" altLang="en-US" sz="2600" dirty="0">
              <a:latin typeface="Courier"/>
              <a:ea typeface="Courier" charset="0"/>
              <a:cs typeface="Courier" charset="0"/>
              <a:sym typeface="Courier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sz="2600" dirty="0">
                <a:latin typeface="Courier"/>
                <a:ea typeface="Courier" charset="0"/>
                <a:cs typeface="Courier" charset="0"/>
                <a:sym typeface="Courier" charset="0"/>
              </a:rPr>
              <a:t>E:	</a:t>
            </a:r>
            <a:r>
              <a:rPr lang="en-US" altLang="en-US" sz="2600" dirty="0" err="1">
                <a:latin typeface="Courier"/>
                <a:ea typeface="Courier" charset="0"/>
                <a:cs typeface="Courier" charset="0"/>
                <a:sym typeface="Courier" charset="0"/>
              </a:rPr>
              <a:t>lw</a:t>
            </a:r>
            <a:r>
              <a:rPr lang="en-US" altLang="en-US" sz="2600" dirty="0">
                <a:latin typeface="Courier"/>
                <a:ea typeface="Courier" charset="0"/>
                <a:cs typeface="Courier" charset="0"/>
                <a:sym typeface="Courier" charset="0"/>
              </a:rPr>
              <a:t>   $s0,1($t0)</a:t>
            </a:r>
            <a:endParaRPr lang="en-US" altLang="en-US" sz="2600" dirty="0">
              <a:latin typeface="Courier"/>
              <a:sym typeface="Lucida Grande" charset="0"/>
            </a:endParaRPr>
          </a:p>
          <a:p>
            <a:pPr marL="64294" lvl="1" indent="0">
              <a:lnSpc>
                <a:spcPct val="55000"/>
              </a:lnSpc>
              <a:spcBef>
                <a:spcPts val="450"/>
              </a:spcBef>
              <a:buNone/>
              <a:tabLst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  <a:tab pos="550069" algn="l"/>
              </a:tabLst>
            </a:pPr>
            <a:r>
              <a:rPr lang="en-US" altLang="en-US" sz="2600" dirty="0">
                <a:latin typeface="Courier"/>
                <a:ea typeface="Courier" charset="0"/>
                <a:cs typeface="Courier" charset="0"/>
                <a:sym typeface="Courier" charset="0"/>
              </a:rPr>
              <a:t> 	</a:t>
            </a:r>
            <a:r>
              <a:rPr lang="en-US" altLang="en-US" sz="2600" dirty="0" err="1">
                <a:latin typeface="Courier"/>
                <a:ea typeface="Courier" charset="0"/>
                <a:cs typeface="Courier" charset="0"/>
                <a:sym typeface="Courier" charset="0"/>
              </a:rPr>
              <a:t>sw</a:t>
            </a:r>
            <a:r>
              <a:rPr lang="en-US" altLang="en-US" sz="2600" dirty="0">
                <a:latin typeface="Courier"/>
                <a:ea typeface="Courier" charset="0"/>
                <a:cs typeface="Courier" charset="0"/>
                <a:sym typeface="Courier" charset="0"/>
              </a:rPr>
              <a:t>   $s1,0($t0)</a:t>
            </a:r>
            <a:endParaRPr lang="en-US" altLang="en-US" sz="2600" dirty="0">
              <a:latin typeface="Courier"/>
              <a:sym typeface="Courier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994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826E1-0EFC-485C-AEBA-5896CFDB4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Instructions for Logical operations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FEF7FF-3782-43B0-8E08-894F40792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9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68" y="211090"/>
            <a:ext cx="11656240" cy="1226177"/>
          </a:xfrm>
        </p:spPr>
        <p:txBody>
          <a:bodyPr/>
          <a:lstStyle/>
          <a:p>
            <a:r>
              <a:rPr lang="en-US" dirty="0"/>
              <a:t>MIPS Logical Instructions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322543"/>
              </p:ext>
            </p:extLst>
          </p:nvPr>
        </p:nvGraphicFramePr>
        <p:xfrm>
          <a:off x="725322" y="3202582"/>
          <a:ext cx="10905846" cy="2941320"/>
        </p:xfrm>
        <a:graphic>
          <a:graphicData uri="http://schemas.openxmlformats.org/drawingml/2006/table">
            <a:tbl>
              <a:tblPr/>
              <a:tblGrid>
                <a:gridCol w="3455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6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0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3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98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Logical operations</a:t>
                      </a:r>
                    </a:p>
                  </a:txBody>
                  <a:tcPr marL="19380" marR="19380" marT="12700" marB="0" anchor="b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C </a:t>
                      </a:r>
                    </a:p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operators</a:t>
                      </a:r>
                    </a:p>
                  </a:txBody>
                  <a:tcPr marL="19380" marR="19380" marT="1270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Java operators</a:t>
                      </a:r>
                    </a:p>
                  </a:txBody>
                  <a:tcPr marL="19380" marR="19380" marT="1270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MIPS instructions</a:t>
                      </a:r>
                    </a:p>
                  </a:txBody>
                  <a:tcPr marL="19380" marR="19380" marT="1270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latin typeface="Verdana"/>
                        </a:rPr>
                        <a:t>Bit-by-bit AND</a:t>
                      </a:r>
                    </a:p>
                  </a:txBody>
                  <a:tcPr marL="19380" marR="19380" marT="12700" marB="0" anchor="b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latin typeface="Verdana"/>
                        </a:rPr>
                        <a:t>&amp;</a:t>
                      </a:r>
                    </a:p>
                  </a:txBody>
                  <a:tcPr marL="19380" marR="1938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Verdana"/>
                        </a:rPr>
                        <a:t>&amp;</a:t>
                      </a:r>
                    </a:p>
                  </a:txBody>
                  <a:tcPr marL="19380" marR="1938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latin typeface="Courier New"/>
                          <a:cs typeface="Courier New"/>
                        </a:rPr>
                        <a:t>and</a:t>
                      </a:r>
                    </a:p>
                  </a:txBody>
                  <a:tcPr marL="19380" marR="1938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latin typeface="Verdana"/>
                        </a:rPr>
                        <a:t>Bit-by-bit OR</a:t>
                      </a:r>
                    </a:p>
                  </a:txBody>
                  <a:tcPr marL="19380" marR="19380" marT="12700" marB="0" anchor="b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Verdana"/>
                        </a:rPr>
                        <a:t>|</a:t>
                      </a:r>
                    </a:p>
                  </a:txBody>
                  <a:tcPr marL="19380" marR="1938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Verdana"/>
                        </a:rPr>
                        <a:t>|</a:t>
                      </a:r>
                    </a:p>
                  </a:txBody>
                  <a:tcPr marL="19380" marR="1938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latin typeface="Courier New"/>
                          <a:cs typeface="Courier New"/>
                        </a:rPr>
                        <a:t>or</a:t>
                      </a:r>
                    </a:p>
                  </a:txBody>
                  <a:tcPr marL="19380" marR="1938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latin typeface="Verdana"/>
                        </a:rPr>
                        <a:t>Bit-by-bit NOT</a:t>
                      </a:r>
                    </a:p>
                  </a:txBody>
                  <a:tcPr marL="19380" marR="19380" marT="12700" marB="0" anchor="b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Verdana"/>
                        </a:rPr>
                        <a:t>~</a:t>
                      </a:r>
                    </a:p>
                  </a:txBody>
                  <a:tcPr marL="19380" marR="1938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Verdana"/>
                        </a:rPr>
                        <a:t>~</a:t>
                      </a:r>
                    </a:p>
                  </a:txBody>
                  <a:tcPr marL="19380" marR="1938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latin typeface="Courier New"/>
                          <a:cs typeface="Courier New"/>
                        </a:rPr>
                        <a:t>not</a:t>
                      </a:r>
                    </a:p>
                  </a:txBody>
                  <a:tcPr marL="19380" marR="1938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latin typeface="Verdana"/>
                        </a:rPr>
                        <a:t>Shift left</a:t>
                      </a:r>
                    </a:p>
                  </a:txBody>
                  <a:tcPr marL="19380" marR="19380" marT="12700" marB="0" anchor="b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Verdana"/>
                        </a:rPr>
                        <a:t>&lt;&lt;</a:t>
                      </a:r>
                    </a:p>
                  </a:txBody>
                  <a:tcPr marL="19380" marR="1938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Verdana"/>
                        </a:rPr>
                        <a:t>&lt;&lt;</a:t>
                      </a:r>
                    </a:p>
                  </a:txBody>
                  <a:tcPr marL="19380" marR="1938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err="1">
                          <a:latin typeface="Courier New"/>
                          <a:cs typeface="Courier New"/>
                        </a:rPr>
                        <a:t>sll</a:t>
                      </a:r>
                      <a:endParaRPr lang="en-US" sz="2800" b="1" i="0" u="none" strike="noStrike" dirty="0">
                        <a:latin typeface="Courier New"/>
                        <a:cs typeface="Courier New"/>
                      </a:endParaRPr>
                    </a:p>
                  </a:txBody>
                  <a:tcPr marL="19380" marR="1938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latin typeface="Verdana"/>
                        </a:rPr>
                        <a:t>Shift right</a:t>
                      </a:r>
                    </a:p>
                  </a:txBody>
                  <a:tcPr marL="19380" marR="19380" marT="12700" marB="0" anchor="b"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Verdana"/>
                        </a:rPr>
                        <a:t>&gt;&gt;</a:t>
                      </a:r>
                    </a:p>
                  </a:txBody>
                  <a:tcPr marL="19380" marR="1938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Verdana"/>
                        </a:rPr>
                        <a:t>&gt;&gt;&gt;</a:t>
                      </a:r>
                    </a:p>
                  </a:txBody>
                  <a:tcPr marL="19380" marR="1938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err="1">
                          <a:latin typeface="Courier New"/>
                          <a:cs typeface="Courier New"/>
                        </a:rPr>
                        <a:t>srl</a:t>
                      </a:r>
                      <a:endParaRPr lang="en-US" sz="2800" b="1" i="0" u="none" strike="noStrike" dirty="0">
                        <a:latin typeface="Courier New"/>
                        <a:cs typeface="Courier New"/>
                      </a:endParaRPr>
                    </a:p>
                  </a:txBody>
                  <a:tcPr marL="19380" marR="19380" marT="1270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81200" y="3981373"/>
            <a:ext cx="8467962" cy="2740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spcBef>
                <a:spcPct val="20000"/>
              </a:spcBef>
              <a:buFont typeface="Arial"/>
              <a:buChar char="•"/>
            </a:pPr>
            <a:endParaRPr lang="en-US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94967" y="1166954"/>
            <a:ext cx="11628645" cy="2117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/>
              <a:buChar char="•"/>
            </a:pPr>
            <a:r>
              <a:rPr lang="en-US" sz="3200" dirty="0"/>
              <a:t> </a:t>
            </a:r>
            <a:r>
              <a:rPr lang="en-US" sz="2800" dirty="0"/>
              <a:t>Useful to operate on fields of bits within a word </a:t>
            </a:r>
          </a:p>
          <a:p>
            <a:pPr lvl="1">
              <a:buFont typeface="Lucida Grande"/>
              <a:buChar char="−"/>
            </a:pPr>
            <a:r>
              <a:rPr lang="en-US" sz="2800" dirty="0"/>
              <a:t> </a:t>
            </a:r>
            <a:r>
              <a:rPr lang="en-US" sz="2400" dirty="0"/>
              <a:t>e.g., characters within a word (8 bits)</a:t>
            </a:r>
          </a:p>
          <a:p>
            <a:pPr>
              <a:buFont typeface="Arial"/>
              <a:buChar char="•"/>
            </a:pPr>
            <a:r>
              <a:rPr lang="en-US" sz="2800" dirty="0"/>
              <a:t> Operations to pack /unpack bits into words</a:t>
            </a:r>
          </a:p>
          <a:p>
            <a:pPr>
              <a:buFont typeface="Arial"/>
              <a:buChar char="•"/>
            </a:pPr>
            <a:r>
              <a:rPr lang="en-US" sz="2800" dirty="0"/>
              <a:t> Called </a:t>
            </a:r>
            <a:r>
              <a:rPr lang="en-US" sz="2800" dirty="0">
                <a:solidFill>
                  <a:srgbClr val="FF0000"/>
                </a:solidFill>
              </a:rPr>
              <a:t>logical operations</a:t>
            </a:r>
          </a:p>
        </p:txBody>
      </p:sp>
    </p:spTree>
    <p:extLst>
      <p:ext uri="{BB962C8B-B14F-4D97-AF65-F5344CB8AC3E}">
        <p14:creationId xmlns:p14="http://schemas.microsoft.com/office/powerpoint/2010/main" val="1917638349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21431" tIns="21431" rIns="21431" bIns="21431" rtlCol="0" anchor="ctr">
            <a:normAutofit/>
          </a:bodyPr>
          <a:lstStyle/>
          <a:p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Logic Shifting</a:t>
            </a:r>
            <a:endParaRPr lang="en-US" altLang="en-US" dirty="0">
              <a:sym typeface="Lucida Grande" charset="0"/>
            </a:endParaRPr>
          </a:p>
        </p:txBody>
      </p:sp>
      <p:sp>
        <p:nvSpPr>
          <p:cNvPr id="14342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vert="horz" lIns="21431" tIns="21431" rIns="21431" bIns="21431" rtlCol="0">
            <a:normAutofit/>
          </a:bodyPr>
          <a:lstStyle/>
          <a:p>
            <a:pPr>
              <a:buSzPct val="94000"/>
            </a:pP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Shift Left: </a:t>
            </a:r>
            <a:r>
              <a:rPr lang="en-US" altLang="en-US" b="1" dirty="0" err="1">
                <a:solidFill>
                  <a:srgbClr val="0070C0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sll</a:t>
            </a:r>
            <a:r>
              <a:rPr lang="en-US" altLang="en-US" b="1" dirty="0">
                <a:solidFill>
                  <a:srgbClr val="0070C0"/>
                </a:solidFill>
                <a:latin typeface="Courier"/>
                <a:ea typeface="Courier" charset="0"/>
                <a:cs typeface="Courier" charset="0"/>
                <a:sym typeface="Courier" charset="0"/>
              </a:rPr>
              <a:t> $s1,$s2,2</a:t>
            </a:r>
            <a:r>
              <a:rPr lang="en-US" altLang="en-US" b="1" dirty="0">
                <a:solidFill>
                  <a:srgbClr val="0070C0"/>
                </a:solidFill>
                <a:latin typeface="+mj-lt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dirty="0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#s1=s2&lt;&lt;2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  <a:sym typeface="Lucida Grande" charset="0"/>
            </a:endParaRPr>
          </a:p>
          <a:p>
            <a:pPr marL="628650" lvl="1" indent="-228600">
              <a:buSzPct val="94000"/>
            </a:pP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Store in </a:t>
            </a:r>
            <a:r>
              <a:rPr lang="en-US" altLang="en-US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$s1</a:t>
            </a:r>
            <a:r>
              <a:rPr lang="en-US" altLang="en-US" dirty="0">
                <a:ea typeface="Lucida Grande" charset="0"/>
                <a:cs typeface="Courier New" panose="02070309020205020404" pitchFamily="49" charset="0"/>
                <a:sym typeface="Lucida Grande" charset="0"/>
              </a:rPr>
              <a:t> 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the value from </a:t>
            </a:r>
            <a:r>
              <a:rPr lang="en-US" altLang="en-US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$s2</a:t>
            </a:r>
            <a:r>
              <a:rPr lang="en-US" altLang="en-US" dirty="0">
                <a:ea typeface="Lucida Grande" charset="0"/>
                <a:cs typeface="Courier New" panose="02070309020205020404" pitchFamily="49" charset="0"/>
                <a:sym typeface="Lucida Grande" charset="0"/>
              </a:rPr>
              <a:t> 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shifted 2 bits to the left (they fall off end), </a:t>
            </a:r>
            <a:r>
              <a:rPr lang="en-US" altLang="en-US" dirty="0">
                <a:solidFill>
                  <a:srgbClr val="0070C0"/>
                </a:solidFill>
                <a:ea typeface="Lucida Grande" charset="0"/>
                <a:cs typeface="Lucida Grande" charset="0"/>
                <a:sym typeface="Lucida Grande" charset="0"/>
              </a:rPr>
              <a:t>inserting 0’s on right</a:t>
            </a:r>
            <a:endParaRPr lang="en-US" altLang="en-US" dirty="0">
              <a:solidFill>
                <a:srgbClr val="0070C0"/>
              </a:solidFill>
              <a:sym typeface="Lucida Grande" charset="0"/>
            </a:endParaRPr>
          </a:p>
          <a:p>
            <a:pPr marL="535781" lvl="2" indent="0">
              <a:lnSpc>
                <a:spcPct val="105000"/>
              </a:lnSpc>
              <a:spcBef>
                <a:spcPts val="450"/>
              </a:spcBef>
              <a:buClr>
                <a:srgbClr val="408000"/>
              </a:buClr>
              <a:buSzPct val="89000"/>
              <a:buNone/>
            </a:pPr>
            <a:r>
              <a:rPr lang="en-US" altLang="en-US" sz="2400" dirty="0">
                <a:ea typeface="Lucida Grande" charset="0"/>
                <a:cs typeface="Lucida Grande" charset="0"/>
                <a:sym typeface="Lucida Grande" charset="0"/>
              </a:rPr>
              <a:t>Before:  </a:t>
            </a:r>
            <a:r>
              <a:rPr lang="en-US" altLang="en-US" sz="2400" dirty="0">
                <a:solidFill>
                  <a:srgbClr val="7030A0"/>
                </a:solidFill>
                <a:ea typeface="Courier" charset="0"/>
                <a:cs typeface="Courier" charset="0"/>
                <a:sym typeface="Courier" charset="0"/>
              </a:rPr>
              <a:t>0000 0002</a:t>
            </a:r>
            <a:r>
              <a:rPr lang="en-US" altLang="en-US" sz="2400" baseline="-21000" dirty="0">
                <a:ea typeface="Lucida Grande" charset="0"/>
                <a:cs typeface="Lucida Grande" charset="0"/>
                <a:sym typeface="Lucida Grande" charset="0"/>
              </a:rPr>
              <a:t>hex</a:t>
            </a:r>
            <a:br>
              <a:rPr lang="en-US" altLang="en-US" sz="2400" dirty="0">
                <a:sym typeface="Lucida Grande" charset="0"/>
              </a:rPr>
            </a:br>
            <a:r>
              <a:rPr lang="en-US" altLang="en-US" sz="2400" dirty="0">
                <a:solidFill>
                  <a:srgbClr val="7030A0"/>
                </a:solidFill>
                <a:ea typeface="Courier" charset="0"/>
                <a:cs typeface="Courier" charset="0"/>
                <a:sym typeface="Courier" charset="0"/>
              </a:rPr>
              <a:t>0000 0000 0000 0000 0000 0000 0000 0010</a:t>
            </a:r>
            <a:r>
              <a:rPr lang="en-US" altLang="en-US" sz="2400" baseline="-21000" dirty="0">
                <a:ea typeface="Lucida Grande" charset="0"/>
                <a:cs typeface="Lucida Grande" charset="0"/>
                <a:sym typeface="Lucida Grande" charset="0"/>
              </a:rPr>
              <a:t>two</a:t>
            </a:r>
            <a:endParaRPr lang="en-US" altLang="en-US" sz="2400" dirty="0">
              <a:sym typeface="Lucida Grande" charset="0"/>
            </a:endParaRPr>
          </a:p>
          <a:p>
            <a:pPr marL="78581" lvl="1" indent="0">
              <a:spcBef>
                <a:spcPts val="450"/>
              </a:spcBef>
              <a:buClr>
                <a:srgbClr val="408000"/>
              </a:buClr>
              <a:buSzPct val="89000"/>
              <a:buNone/>
            </a:pP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    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After: 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>
                <a:solidFill>
                  <a:srgbClr val="7030A0"/>
                </a:solidFill>
                <a:ea typeface="Courier" charset="0"/>
                <a:cs typeface="Courier" charset="0"/>
                <a:sym typeface="Courier" charset="0"/>
              </a:rPr>
              <a:t>0000 000</a:t>
            </a:r>
            <a:r>
              <a:rPr lang="en-US" altLang="en-US" u="sng" dirty="0">
                <a:solidFill>
                  <a:srgbClr val="00B050"/>
                </a:solidFill>
                <a:ea typeface="Courier" charset="0"/>
                <a:cs typeface="Courier" charset="0"/>
                <a:sym typeface="Courier" charset="0"/>
              </a:rPr>
              <a:t>8</a:t>
            </a:r>
            <a:r>
              <a:rPr lang="en-US" altLang="en-US" baseline="-21000" dirty="0">
                <a:ea typeface="Lucida Grande" charset="0"/>
                <a:cs typeface="Lucida Grande" charset="0"/>
                <a:sym typeface="Lucida Grande" charset="0"/>
              </a:rPr>
              <a:t>hex</a:t>
            </a:r>
            <a:br>
              <a:rPr lang="en-US" altLang="en-US" dirty="0">
                <a:sym typeface="Lucida Grande" charset="0"/>
              </a:rPr>
            </a:br>
            <a:r>
              <a:rPr lang="en-US" altLang="en-US" dirty="0">
                <a:solidFill>
                  <a:srgbClr val="7030A0"/>
                </a:solidFill>
                <a:sym typeface="Lucida Grande" charset="0"/>
              </a:rPr>
              <a:t>      </a:t>
            </a:r>
            <a:r>
              <a:rPr lang="en-US" altLang="en-US" dirty="0">
                <a:solidFill>
                  <a:srgbClr val="7030A0"/>
                </a:solidFill>
                <a:ea typeface="Courier" charset="0"/>
                <a:cs typeface="Courier" charset="0"/>
                <a:sym typeface="Courier" charset="0"/>
              </a:rPr>
              <a:t>0000 0000 0000 0000 0000 0000 0000 10</a:t>
            </a:r>
            <a:r>
              <a:rPr lang="en-US" altLang="en-US" u="sng" dirty="0">
                <a:solidFill>
                  <a:srgbClr val="00B050"/>
                </a:solidFill>
                <a:ea typeface="Courier" charset="0"/>
                <a:cs typeface="Courier" charset="0"/>
                <a:sym typeface="Courier" charset="0"/>
              </a:rPr>
              <a:t>00</a:t>
            </a:r>
            <a:r>
              <a:rPr lang="en-US" altLang="en-US" baseline="-21000" dirty="0">
                <a:ea typeface="Lucida Grande" charset="0"/>
                <a:cs typeface="Lucida Grande" charset="0"/>
                <a:sym typeface="Lucida Grande" charset="0"/>
              </a:rPr>
              <a:t>two</a:t>
            </a:r>
            <a:endParaRPr lang="en-US" altLang="en-US" dirty="0">
              <a:sym typeface="Lucida Grande" charset="0"/>
            </a:endParaRPr>
          </a:p>
          <a:p>
            <a:pPr marL="78581" lvl="1" indent="0">
              <a:spcBef>
                <a:spcPts val="450"/>
              </a:spcBef>
              <a:buClr>
                <a:srgbClr val="408000"/>
              </a:buClr>
              <a:buSzPct val="89000"/>
              <a:buNone/>
            </a:pP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      What arithmetic effect does shift left have?</a:t>
            </a:r>
          </a:p>
          <a:p>
            <a:pPr marL="92869" indent="-92869">
              <a:lnSpc>
                <a:spcPct val="85000"/>
              </a:lnSpc>
              <a:buSzPct val="94000"/>
            </a:pP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 Shift Right: </a:t>
            </a:r>
            <a:r>
              <a:rPr lang="en-US" altLang="en-US" dirty="0" err="1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srl</a:t>
            </a:r>
            <a:r>
              <a:rPr lang="en-US" altLang="en-US" dirty="0">
                <a:solidFill>
                  <a:srgbClr val="EA157A"/>
                </a:solidFill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is opposite shift; </a:t>
            </a:r>
            <a:r>
              <a:rPr lang="en-US" altLang="en-US" dirty="0">
                <a:ea typeface="Courier" charset="0"/>
                <a:cs typeface="Courier" charset="0"/>
                <a:sym typeface="Courier" charset="0"/>
              </a:rPr>
              <a:t>&gt;&gt;</a:t>
            </a:r>
          </a:p>
          <a:p>
            <a:pPr marL="367189" lvl="1" indent="-92869">
              <a:lnSpc>
                <a:spcPct val="85000"/>
              </a:lnSpc>
              <a:buSzPct val="94000"/>
            </a:pP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What arithmetic effect does shift right have?</a:t>
            </a:r>
            <a:endParaRPr lang="en-US" altLang="en-US" dirty="0">
              <a:sym typeface="Courier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715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Shifting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68" y="1644445"/>
            <a:ext cx="11656240" cy="4527755"/>
          </a:xfrm>
        </p:spPr>
        <p:txBody>
          <a:bodyPr>
            <a:normAutofit/>
          </a:bodyPr>
          <a:lstStyle/>
          <a:p>
            <a:r>
              <a:rPr lang="en-US" dirty="0"/>
              <a:t>Shift right arithmetic moves </a:t>
            </a:r>
            <a:r>
              <a:rPr lang="en-US" i="1" dirty="0" err="1"/>
              <a:t>n</a:t>
            </a:r>
            <a:r>
              <a:rPr lang="en-US" dirty="0"/>
              <a:t> bits to the right (insert high order sign bit into empty bits)</a:t>
            </a:r>
            <a:endParaRPr lang="en-US" baseline="-25000" dirty="0"/>
          </a:p>
          <a:p>
            <a:r>
              <a:rPr lang="en-US" dirty="0"/>
              <a:t>For example, if register </a:t>
            </a:r>
            <a:r>
              <a:rPr lang="en-US" dirty="0">
                <a:latin typeface="Courier"/>
              </a:rPr>
              <a:t>$s0</a:t>
            </a:r>
            <a:r>
              <a:rPr lang="en-US" dirty="0"/>
              <a:t> contains</a:t>
            </a:r>
          </a:p>
          <a:p>
            <a:pPr lvl="1">
              <a:buNone/>
            </a:pPr>
            <a:r>
              <a:rPr lang="en-US" dirty="0">
                <a:solidFill>
                  <a:srgbClr val="7030A0"/>
                </a:solidFill>
              </a:rPr>
              <a:t>1111 1111 1111 1111 1111 1111 1110 </a:t>
            </a:r>
            <a:r>
              <a:rPr lang="en-US" dirty="0">
                <a:solidFill>
                  <a:srgbClr val="00B050"/>
                </a:solidFill>
              </a:rPr>
              <a:t>0111</a:t>
            </a:r>
            <a:r>
              <a:rPr lang="en-US" baseline="-25000" dirty="0"/>
              <a:t>two</a:t>
            </a:r>
            <a:r>
              <a:rPr lang="en-US" dirty="0"/>
              <a:t>= -25</a:t>
            </a:r>
            <a:r>
              <a:rPr lang="en-US" baseline="-25000" dirty="0"/>
              <a:t>ten</a:t>
            </a:r>
          </a:p>
          <a:p>
            <a:r>
              <a:rPr lang="en-US" dirty="0"/>
              <a:t>If executed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$s0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$s0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/>
              <a:t>, result is: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2400" dirty="0">
                <a:solidFill>
                  <a:srgbClr val="00B050"/>
                </a:solidFill>
              </a:rPr>
              <a:t>1111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7030A0"/>
                </a:solidFill>
              </a:rPr>
              <a:t>1111 1111 1111 1111 1111 1111 1110</a:t>
            </a:r>
            <a:r>
              <a:rPr lang="en-US" sz="2400" baseline="-25000" dirty="0"/>
              <a:t>two</a:t>
            </a:r>
            <a:r>
              <a:rPr lang="en-US" sz="2400" dirty="0"/>
              <a:t>= -2</a:t>
            </a:r>
            <a:r>
              <a:rPr lang="en-US" sz="2400" baseline="-25000" dirty="0"/>
              <a:t>ten</a:t>
            </a:r>
            <a:endParaRPr lang="en-US" dirty="0"/>
          </a:p>
          <a:p>
            <a:pPr marL="0" lvl="1" indent="0">
              <a:buNone/>
            </a:pPr>
            <a:r>
              <a:rPr lang="en-US" dirty="0"/>
              <a:t>   Unfortunately, this is NOT same as dividing by 2</a:t>
            </a:r>
            <a:r>
              <a:rPr lang="en-US" baseline="30000" dirty="0"/>
              <a:t>n</a:t>
            </a:r>
          </a:p>
          <a:p>
            <a:pPr marL="742950" lvl="2" indent="-342900">
              <a:buFont typeface="Lucida Grande"/>
              <a:buChar char="−"/>
            </a:pPr>
            <a:r>
              <a:rPr lang="en-US" dirty="0"/>
              <a:t>Fails for odd negative numbers</a:t>
            </a:r>
          </a:p>
          <a:p>
            <a:pPr marL="742950" lvl="2" indent="-342900">
              <a:buFont typeface="Lucida Grande"/>
              <a:buChar char="−"/>
            </a:pPr>
            <a:r>
              <a:rPr lang="en-US" dirty="0"/>
              <a:t>C arithmetic semantics is that division should round towards 0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796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3">
            <a:extLst>
              <a:ext uri="{FF2B5EF4-FFF2-40B4-BE49-F238E27FC236}">
                <a16:creationId xmlns:a16="http://schemas.microsoft.com/office/drawing/2014/main" id="{B7BBB3F5-D176-4583-AE95-4F5A2EF664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AND Operations</a:t>
            </a:r>
            <a:endParaRPr lang="en-AU" altLang="en-US" dirty="0"/>
          </a:p>
        </p:txBody>
      </p:sp>
      <p:sp>
        <p:nvSpPr>
          <p:cNvPr id="31749" name="Rectangle 4">
            <a:extLst>
              <a:ext uri="{FF2B5EF4-FFF2-40B4-BE49-F238E27FC236}">
                <a16:creationId xmlns:a16="http://schemas.microsoft.com/office/drawing/2014/main" id="{C0C593BA-C5E8-4088-B72A-C6AB2C7BAC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Useful to mask bits in a word</a:t>
            </a:r>
          </a:p>
          <a:p>
            <a:pPr lvl="1" eaLnBrk="1" hangingPunct="1"/>
            <a:r>
              <a:rPr lang="en-US" altLang="en-US" dirty="0"/>
              <a:t>Select some bits, clear others to 0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n-US" altLang="en-US" dirty="0">
                <a:latin typeface="Lucida Console" panose="020B0609040504020204" pitchFamily="49" charset="0"/>
              </a:rPr>
              <a:t>	   </a:t>
            </a:r>
            <a:r>
              <a:rPr lang="en-US" alt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$t0, $t1, $t2</a:t>
            </a:r>
            <a:endParaRPr lang="en-AU" alt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7B463A4-B501-48EC-BA20-94C0901AB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0475" y="3403602"/>
            <a:ext cx="765451" cy="16049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50" name="Text Box 5">
            <a:extLst>
              <a:ext uri="{FF2B5EF4-FFF2-40B4-BE49-F238E27FC236}">
                <a16:creationId xmlns:a16="http://schemas.microsoft.com/office/drawing/2014/main" id="{228A0F45-28C3-444F-B6B1-30CF62345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51" y="3403600"/>
            <a:ext cx="6186309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0000 0000 0000 0000 0000 1101 1100 0000</a:t>
            </a:r>
            <a:endParaRPr lang="en-AU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751" name="Text Box 6">
            <a:extLst>
              <a:ext uri="{FF2B5EF4-FFF2-40B4-BE49-F238E27FC236}">
                <a16:creationId xmlns:a16="http://schemas.microsoft.com/office/drawing/2014/main" id="{B285E0CB-8497-4882-91A4-ECCC68639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51" y="3963988"/>
            <a:ext cx="6186309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0000 0000 0000 0000 0011 1100 0000 0000</a:t>
            </a:r>
            <a:endParaRPr lang="en-AU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752" name="Text Box 7">
            <a:extLst>
              <a:ext uri="{FF2B5EF4-FFF2-40B4-BE49-F238E27FC236}">
                <a16:creationId xmlns:a16="http://schemas.microsoft.com/office/drawing/2014/main" id="{10A49516-467D-43F6-9C19-D534B10A8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1464" y="3403601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$t2</a:t>
            </a:r>
            <a:endParaRPr lang="en-AU" altLang="en-US" sz="2000"/>
          </a:p>
        </p:txBody>
      </p:sp>
      <p:sp>
        <p:nvSpPr>
          <p:cNvPr id="31753" name="Text Box 8">
            <a:extLst>
              <a:ext uri="{FF2B5EF4-FFF2-40B4-BE49-F238E27FC236}">
                <a16:creationId xmlns:a16="http://schemas.microsoft.com/office/drawing/2014/main" id="{F59C2900-D337-4552-BBF6-77AEC5598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1464" y="3963989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$t1</a:t>
            </a:r>
            <a:endParaRPr lang="en-AU" altLang="en-US" sz="2000"/>
          </a:p>
        </p:txBody>
      </p:sp>
      <p:sp>
        <p:nvSpPr>
          <p:cNvPr id="31754" name="Text Box 9">
            <a:extLst>
              <a:ext uri="{FF2B5EF4-FFF2-40B4-BE49-F238E27FC236}">
                <a16:creationId xmlns:a16="http://schemas.microsoft.com/office/drawing/2014/main" id="{54B08A59-EF96-4CB6-B8F3-AF06009F8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51" y="4611688"/>
            <a:ext cx="6186309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0000 0000 0000 0000 0000 1100 0000 0000</a:t>
            </a:r>
            <a:endParaRPr lang="en-AU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755" name="Text Box 10">
            <a:extLst>
              <a:ext uri="{FF2B5EF4-FFF2-40B4-BE49-F238E27FC236}">
                <a16:creationId xmlns:a16="http://schemas.microsoft.com/office/drawing/2014/main" id="{C1F3A15E-D18C-4431-98D7-F5720EE1A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1464" y="4611689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$t0</a:t>
            </a:r>
            <a:endParaRPr lang="en-AU" altLang="en-US" sz="20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05236E-90C8-4535-90DC-2CB314E55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2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3">
            <a:extLst>
              <a:ext uri="{FF2B5EF4-FFF2-40B4-BE49-F238E27FC236}">
                <a16:creationId xmlns:a16="http://schemas.microsoft.com/office/drawing/2014/main" id="{ACA792BC-52C2-4A5D-A977-D8C3AE24DB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OR Operations</a:t>
            </a:r>
            <a:endParaRPr lang="en-AU" altLang="en-US" dirty="0"/>
          </a:p>
        </p:txBody>
      </p:sp>
      <p:sp>
        <p:nvSpPr>
          <p:cNvPr id="32773" name="Rectangle 4">
            <a:extLst>
              <a:ext uri="{FF2B5EF4-FFF2-40B4-BE49-F238E27FC236}">
                <a16:creationId xmlns:a16="http://schemas.microsoft.com/office/drawing/2014/main" id="{A5019349-89C6-4037-823D-2621211736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Useful to include bits in a word</a:t>
            </a:r>
          </a:p>
          <a:p>
            <a:pPr lvl="1" eaLnBrk="1" hangingPunct="1"/>
            <a:r>
              <a:rPr lang="en-US" altLang="en-US" dirty="0"/>
              <a:t>Set some bits to 1, leave others unchanged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n-US" altLang="en-US" dirty="0">
                <a:latin typeface="Lucida Console" panose="020B0609040504020204" pitchFamily="49" charset="0"/>
              </a:rPr>
              <a:t>	     </a:t>
            </a:r>
            <a:r>
              <a:rPr lang="en-US" alt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$t0, $t1, $t2</a:t>
            </a:r>
            <a:endParaRPr lang="en-AU" alt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776" name="Text Box 7">
            <a:extLst>
              <a:ext uri="{FF2B5EF4-FFF2-40B4-BE49-F238E27FC236}">
                <a16:creationId xmlns:a16="http://schemas.microsoft.com/office/drawing/2014/main" id="{A21CBBEC-AA96-4B43-8A8B-E74255BE7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1464" y="3403601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$t2</a:t>
            </a:r>
            <a:endParaRPr lang="en-AU" altLang="en-US" sz="2000"/>
          </a:p>
        </p:txBody>
      </p:sp>
      <p:sp>
        <p:nvSpPr>
          <p:cNvPr id="32777" name="Text Box 8">
            <a:extLst>
              <a:ext uri="{FF2B5EF4-FFF2-40B4-BE49-F238E27FC236}">
                <a16:creationId xmlns:a16="http://schemas.microsoft.com/office/drawing/2014/main" id="{F428AB64-1749-4A77-B263-B17182925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1464" y="3963989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$t1</a:t>
            </a:r>
            <a:endParaRPr lang="en-AU" altLang="en-US" sz="2000"/>
          </a:p>
        </p:txBody>
      </p:sp>
      <p:sp>
        <p:nvSpPr>
          <p:cNvPr id="32779" name="Text Box 10">
            <a:extLst>
              <a:ext uri="{FF2B5EF4-FFF2-40B4-BE49-F238E27FC236}">
                <a16:creationId xmlns:a16="http://schemas.microsoft.com/office/drawing/2014/main" id="{A0490888-E1F3-41FF-BE95-8CFD14C56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1464" y="4611689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$t0</a:t>
            </a:r>
            <a:endParaRPr lang="en-AU" altLang="en-US" sz="2000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5E9B8092-33F6-43A4-A7C2-24ECCE7D9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5154" y="3401890"/>
            <a:ext cx="765451" cy="16049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775" name="Text Box 6">
            <a:extLst>
              <a:ext uri="{FF2B5EF4-FFF2-40B4-BE49-F238E27FC236}">
                <a16:creationId xmlns:a16="http://schemas.microsoft.com/office/drawing/2014/main" id="{C93A2F4F-1055-4282-9F06-E054DDB6F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51" y="3963988"/>
            <a:ext cx="6186309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0000 0000 0000 0000 0011 1100 0000 0000</a:t>
            </a:r>
            <a:endParaRPr lang="en-AU" alt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774" name="Text Box 5">
            <a:extLst>
              <a:ext uri="{FF2B5EF4-FFF2-40B4-BE49-F238E27FC236}">
                <a16:creationId xmlns:a16="http://schemas.microsoft.com/office/drawing/2014/main" id="{02370023-E662-4ED9-B8F5-8384CF321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51" y="3403600"/>
            <a:ext cx="6186309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0000 0000 0000 0000 0000 1101 1100 0000</a:t>
            </a:r>
            <a:endParaRPr lang="en-AU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778" name="Text Box 9">
            <a:extLst>
              <a:ext uri="{FF2B5EF4-FFF2-40B4-BE49-F238E27FC236}">
                <a16:creationId xmlns:a16="http://schemas.microsoft.com/office/drawing/2014/main" id="{A44E1F03-8697-4BD1-B695-FFF00F829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51" y="4611688"/>
            <a:ext cx="6186309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0000 0000 0000 0000 0011 1101 1100 0000</a:t>
            </a:r>
            <a:endParaRPr lang="en-AU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734373-1BF2-411D-8E43-2965F4A46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89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>
            <a:extLst>
              <a:ext uri="{FF2B5EF4-FFF2-40B4-BE49-F238E27FC236}">
                <a16:creationId xmlns:a16="http://schemas.microsoft.com/office/drawing/2014/main" id="{8619F094-E8D5-44BB-A33B-11186F3D1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NOT Operations</a:t>
            </a:r>
            <a:endParaRPr lang="en-AU" altLang="en-US" dirty="0"/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18524BBC-B7BE-43A1-A8B4-52BC639EC2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Useful to invert bits in a word</a:t>
            </a:r>
          </a:p>
          <a:p>
            <a:pPr lvl="1" eaLnBrk="1" hangingPunct="1"/>
            <a:r>
              <a:rPr lang="en-US" altLang="en-US" dirty="0"/>
              <a:t>Change 0 to 1, and 1 to 0</a:t>
            </a:r>
          </a:p>
          <a:p>
            <a:r>
              <a:rPr lang="en-US" dirty="0"/>
              <a:t>In keeping with the three-operand format, include the instruction </a:t>
            </a:r>
            <a:r>
              <a:rPr lang="en-US" dirty="0">
                <a:solidFill>
                  <a:srgbClr val="FF0000"/>
                </a:solidFill>
              </a:rPr>
              <a:t>NOR</a:t>
            </a:r>
            <a:r>
              <a:rPr lang="en-US" b="1" dirty="0"/>
              <a:t> </a:t>
            </a:r>
            <a:r>
              <a:rPr lang="en-US" dirty="0"/>
              <a:t>(NOT OR) instead of NOT. </a:t>
            </a:r>
          </a:p>
          <a:p>
            <a:pPr lvl="1"/>
            <a:r>
              <a:rPr lang="en-US" dirty="0"/>
              <a:t>If one operand is zero, it is equivalent to NOT: A NOR 0  = NOT (A OR 0) =  NOT (A).</a:t>
            </a:r>
            <a:endParaRPr lang="en-US" altLang="en-US" dirty="0"/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en-US" altLang="en-US" dirty="0">
                <a:latin typeface="Lucida Console" panose="020B0609040504020204" pitchFamily="49" charset="0"/>
              </a:rPr>
              <a:t>	  </a:t>
            </a:r>
            <a:r>
              <a:rPr lang="en-US" alt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nor $t0, $t1, $zero</a:t>
            </a:r>
            <a:endParaRPr lang="en-AU" alt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797" name="Text Box 4">
            <a:extLst>
              <a:ext uri="{FF2B5EF4-FFF2-40B4-BE49-F238E27FC236}">
                <a16:creationId xmlns:a16="http://schemas.microsoft.com/office/drawing/2014/main" id="{DBE4947F-FBEB-454B-995B-FF2993736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3768" y="4980571"/>
            <a:ext cx="6186309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0000 0000 0000 0000 0011 1100 0000 0000</a:t>
            </a:r>
            <a:endParaRPr lang="en-AU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798" name="Text Box 5">
            <a:extLst>
              <a:ext uri="{FF2B5EF4-FFF2-40B4-BE49-F238E27FC236}">
                <a16:creationId xmlns:a16="http://schemas.microsoft.com/office/drawing/2014/main" id="{68536D83-9F2A-48C5-9CFE-43BC4F682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7181" y="4980572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$t1</a:t>
            </a:r>
            <a:endParaRPr lang="en-AU" altLang="en-US" sz="2000"/>
          </a:p>
        </p:txBody>
      </p:sp>
      <p:sp>
        <p:nvSpPr>
          <p:cNvPr id="33799" name="Text Box 6">
            <a:extLst>
              <a:ext uri="{FF2B5EF4-FFF2-40B4-BE49-F238E27FC236}">
                <a16:creationId xmlns:a16="http://schemas.microsoft.com/office/drawing/2014/main" id="{5F14CC2E-AE09-4678-BFB8-C33F7AC59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3767" y="5628271"/>
            <a:ext cx="6186309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1111 1111 1111 1111 1100 0011 1111 1111</a:t>
            </a:r>
            <a:endParaRPr lang="en-AU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800" name="Text Box 7">
            <a:extLst>
              <a:ext uri="{FF2B5EF4-FFF2-40B4-BE49-F238E27FC236}">
                <a16:creationId xmlns:a16="http://schemas.microsoft.com/office/drawing/2014/main" id="{7F69E535-67CF-4416-9AD7-1024A63E0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7181" y="5628272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/>
              <a:t>$t0</a:t>
            </a:r>
            <a:endParaRPr lang="en-AU" alt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702AAB-FC9A-4242-8C0A-4FD04E569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70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CB191-551F-4D6F-8CF3-1C3AE7F88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Review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C8AF6-0013-42C4-B8BB-6235D7998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the following register contents: </a:t>
            </a:r>
            <a:r>
              <a:rPr lang="en-HK" dirty="0">
                <a:latin typeface="Courier"/>
              </a:rPr>
              <a:t>$t0 = 0xAAAAAAAA, $t1 = 0x12345678</a:t>
            </a:r>
            <a:r>
              <a:rPr lang="en-HK" dirty="0"/>
              <a:t>.</a:t>
            </a:r>
          </a:p>
          <a:p>
            <a:r>
              <a:rPr lang="en-US" dirty="0"/>
              <a:t>For the register values shown above, what is the value of </a:t>
            </a:r>
            <a:r>
              <a:rPr lang="en-US" dirty="0">
                <a:latin typeface="Courier"/>
              </a:rPr>
              <a:t>$t2 </a:t>
            </a:r>
            <a:r>
              <a:rPr lang="en-US" dirty="0"/>
              <a:t>for the following sequence of instructions?</a:t>
            </a:r>
          </a:p>
          <a:p>
            <a:pPr marL="0" indent="0">
              <a:buNone/>
            </a:pPr>
            <a:r>
              <a:rPr lang="en-HK" dirty="0">
                <a:latin typeface="Courier"/>
              </a:rPr>
              <a:t>	</a:t>
            </a:r>
            <a:r>
              <a:rPr lang="en-HK" dirty="0" err="1">
                <a:latin typeface="Courier"/>
              </a:rPr>
              <a:t>sll</a:t>
            </a:r>
            <a:r>
              <a:rPr lang="en-HK" dirty="0">
                <a:latin typeface="Courier"/>
              </a:rPr>
              <a:t> $t2, $t0, 4</a:t>
            </a:r>
          </a:p>
          <a:p>
            <a:pPr marL="0" indent="0">
              <a:buNone/>
            </a:pPr>
            <a:r>
              <a:rPr lang="en-HK" dirty="0">
                <a:latin typeface="Courier"/>
              </a:rPr>
              <a:t>	</a:t>
            </a:r>
            <a:r>
              <a:rPr lang="en-HK" dirty="0" err="1">
                <a:latin typeface="Courier"/>
              </a:rPr>
              <a:t>andi</a:t>
            </a:r>
            <a:r>
              <a:rPr lang="en-HK" dirty="0">
                <a:latin typeface="Courier"/>
              </a:rPr>
              <a:t> $t2, $t2, −1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4296C-6D95-411B-9665-DB61AD105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5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/>
              <a:t>Assembly Language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182563" indent="-182563">
              <a:spcBef>
                <a:spcPct val="0"/>
              </a:spcBef>
            </a:pPr>
            <a:r>
              <a:rPr lang="en-US" dirty="0"/>
              <a:t>Basic job of a CPU: execute lots of </a:t>
            </a:r>
            <a:r>
              <a:rPr lang="en-US" dirty="0">
                <a:solidFill>
                  <a:srgbClr val="FF0000"/>
                </a:solidFill>
              </a:rPr>
              <a:t>instructions</a:t>
            </a:r>
            <a:r>
              <a:rPr lang="en-US" dirty="0"/>
              <a:t>.</a:t>
            </a:r>
          </a:p>
          <a:p>
            <a:pPr marL="182563" indent="-182563"/>
            <a:r>
              <a:rPr lang="en-US" dirty="0"/>
              <a:t>Instructions are the primitive operations that the CPU may execute.</a:t>
            </a:r>
          </a:p>
          <a:p>
            <a:pPr marL="182563" indent="-182563"/>
            <a:r>
              <a:rPr lang="en-US" dirty="0"/>
              <a:t>Different CPUs implement different sets of instructions.  The set of instructions a particular CPU implements is an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Instruction Set Architecture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ISA</a:t>
            </a:r>
            <a:r>
              <a:rPr lang="en-US" dirty="0"/>
              <a:t>).</a:t>
            </a:r>
          </a:p>
          <a:p>
            <a:pPr marL="456883" lvl="1" indent="-182563"/>
            <a:r>
              <a:rPr lang="en-US" dirty="0"/>
              <a:t>Examples: ARM, Intel x86, MIPS, RISC-V, IBM/Motorola PowerPC (old Mac), Intel IA64, 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461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E67B7-478F-4140-B859-53FFA8817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Instructions for control flow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F752B2-9E74-478D-8416-1181B8F66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10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Branches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Conditional Branch </a:t>
            </a:r>
            <a:r>
              <a:rPr lang="en-US" dirty="0"/>
              <a:t>– change control flow depending on outcome of comparison</a:t>
            </a:r>
          </a:p>
          <a:p>
            <a:pPr lvl="1"/>
            <a:r>
              <a:rPr lang="en-US" dirty="0"/>
              <a:t>MIPS instructions: branch </a:t>
            </a:r>
            <a:r>
              <a:rPr lang="en-US" i="1" dirty="0"/>
              <a:t>if equal</a:t>
            </a:r>
            <a:r>
              <a:rPr lang="en-US" dirty="0"/>
              <a:t> (</a:t>
            </a:r>
            <a:r>
              <a:rPr lang="en-US" dirty="0" err="1">
                <a:latin typeface="Courier New"/>
                <a:cs typeface="Courier New"/>
              </a:rPr>
              <a:t>beq</a:t>
            </a:r>
            <a:r>
              <a:rPr lang="en-US" dirty="0"/>
              <a:t>) or branch </a:t>
            </a:r>
            <a:r>
              <a:rPr lang="en-US" i="1" dirty="0"/>
              <a:t>if not</a:t>
            </a:r>
            <a:r>
              <a:rPr lang="en-US" dirty="0"/>
              <a:t> </a:t>
            </a:r>
            <a:r>
              <a:rPr lang="en-US" i="1" dirty="0"/>
              <a:t>equal</a:t>
            </a:r>
            <a:r>
              <a:rPr lang="en-US" dirty="0"/>
              <a:t> (</a:t>
            </a:r>
            <a:r>
              <a:rPr lang="en-US" dirty="0" err="1">
                <a:latin typeface="Courier New"/>
                <a:cs typeface="Courier New"/>
              </a:rPr>
              <a:t>bne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en-US" b="1" dirty="0" err="1">
                <a:solidFill>
                  <a:srgbClr val="0070C0"/>
                </a:solidFill>
                <a:latin typeface="Courier New"/>
                <a:cs typeface="Courier New"/>
              </a:rPr>
              <a:t>beq</a:t>
            </a:r>
            <a:r>
              <a:rPr lang="en-US" b="1" dirty="0">
                <a:solidFill>
                  <a:srgbClr val="0070C0"/>
                </a:solidFill>
                <a:latin typeface="Courier New"/>
                <a:cs typeface="Courier New"/>
              </a:rPr>
              <a:t> register1,register2,L1</a:t>
            </a:r>
          </a:p>
          <a:p>
            <a:pPr>
              <a:buNone/>
            </a:pPr>
            <a:r>
              <a:rPr lang="en-US" dirty="0"/>
              <a:t>	    means: </a:t>
            </a:r>
            <a:r>
              <a:rPr lang="en-US" dirty="0">
                <a:solidFill>
                  <a:srgbClr val="0070C0"/>
                </a:solidFill>
              </a:rPr>
              <a:t>go to statement labeled L1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                  if (value in register1) == (value in register2)</a:t>
            </a:r>
          </a:p>
          <a:p>
            <a:pPr>
              <a:buNone/>
            </a:pPr>
            <a:r>
              <a:rPr lang="en-US" dirty="0"/>
              <a:t>      otherwise, go to the next statement</a:t>
            </a:r>
          </a:p>
          <a:p>
            <a:r>
              <a:rPr lang="en-US" dirty="0">
                <a:solidFill>
                  <a:srgbClr val="FF0000"/>
                </a:solidFill>
              </a:rPr>
              <a:t>Unconditional Branch </a:t>
            </a:r>
            <a:r>
              <a:rPr lang="en-US" dirty="0"/>
              <a:t>– always branch</a:t>
            </a:r>
          </a:p>
          <a:p>
            <a:pPr lvl="1"/>
            <a:r>
              <a:rPr lang="en-US" dirty="0"/>
              <a:t>MIPS instruction: </a:t>
            </a:r>
            <a:r>
              <a:rPr lang="en-US" i="1" dirty="0">
                <a:solidFill>
                  <a:srgbClr val="000000"/>
                </a:solidFill>
              </a:rPr>
              <a:t>jump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latin typeface="Courier New"/>
                <a:cs typeface="Courier New"/>
              </a:rPr>
              <a:t>j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0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Assuming translations below, compile </a:t>
            </a:r>
            <a:r>
              <a:rPr lang="en-US" i="1" dirty="0"/>
              <a:t>if</a:t>
            </a:r>
            <a:r>
              <a:rPr lang="en-US" dirty="0"/>
              <a:t> block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latin typeface="Courier New"/>
                <a:cs typeface="Courier New"/>
              </a:rPr>
              <a:t>$s0</a:t>
            </a:r>
            <a:r>
              <a:rPr lang="en-US" dirty="0">
                <a:latin typeface="Courier New"/>
                <a:cs typeface="Courier New"/>
                <a:sym typeface="Wingdings" panose="05000000000000000000" pitchFamily="2" charset="2"/>
              </a:rPr>
              <a:t>f</a:t>
            </a:r>
            <a:r>
              <a:rPr lang="en-US" dirty="0"/>
              <a:t>	</a:t>
            </a:r>
            <a:r>
              <a:rPr lang="en-US" dirty="0">
                <a:latin typeface="Courier New"/>
                <a:cs typeface="Courier New"/>
              </a:rPr>
              <a:t>$s1</a:t>
            </a:r>
            <a:r>
              <a:rPr lang="en-US" dirty="0">
                <a:latin typeface="Courier New"/>
                <a:cs typeface="Courier New"/>
                <a:sym typeface="Wingdings" panose="05000000000000000000" pitchFamily="2" charset="2"/>
              </a:rPr>
              <a:t>g	</a:t>
            </a:r>
            <a:r>
              <a:rPr lang="en-US" dirty="0">
                <a:latin typeface="Courier New"/>
                <a:cs typeface="Courier New"/>
              </a:rPr>
              <a:t>$s2</a:t>
            </a:r>
            <a:r>
              <a:rPr lang="en-US" dirty="0">
                <a:latin typeface="Courier New"/>
                <a:cs typeface="Courier New"/>
                <a:sym typeface="Wingdings" panose="05000000000000000000" pitchFamily="2" charset="2"/>
              </a:rPr>
              <a:t>h	</a:t>
            </a:r>
            <a:r>
              <a:rPr lang="en-US" dirty="0">
                <a:latin typeface="Courier New"/>
                <a:cs typeface="Courier New"/>
              </a:rPr>
              <a:t>$s3</a:t>
            </a:r>
            <a:r>
              <a:rPr lang="en-US" dirty="0">
                <a:latin typeface="Courier New"/>
                <a:cs typeface="Courier New"/>
                <a:sym typeface="Wingdings" panose="05000000000000000000" pitchFamily="2" charset="2"/>
              </a:rPr>
              <a:t>i	</a:t>
            </a:r>
            <a:r>
              <a:rPr lang="en-US" dirty="0">
                <a:latin typeface="Courier New"/>
                <a:cs typeface="Courier New"/>
              </a:rPr>
              <a:t>$s4</a:t>
            </a:r>
            <a:r>
              <a:rPr lang="en-US" dirty="0">
                <a:latin typeface="Courier New"/>
                <a:cs typeface="Courier New"/>
                <a:sym typeface="Wingdings" panose="05000000000000000000" pitchFamily="2" charset="2"/>
              </a:rPr>
              <a:t>j</a:t>
            </a:r>
            <a:endParaRPr lang="en-US" dirty="0">
              <a:latin typeface="Courier New"/>
              <a:cs typeface="Courier New"/>
            </a:endParaRPr>
          </a:p>
          <a:p>
            <a:pPr>
              <a:buNone/>
            </a:pPr>
            <a:endParaRPr lang="en-US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 if (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== j)				</a:t>
            </a:r>
            <a:r>
              <a:rPr lang="en-US" dirty="0" err="1">
                <a:solidFill>
                  <a:srgbClr val="FF0000"/>
                </a:solidFill>
                <a:latin typeface="Courier New"/>
                <a:cs typeface="Courier New"/>
              </a:rPr>
              <a:t>bne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 $s3,$s4,Exit</a:t>
            </a:r>
            <a:endParaRPr lang="en-US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	   f = g + h;</a:t>
            </a:r>
            <a:r>
              <a:rPr lang="en-US" dirty="0">
                <a:solidFill>
                  <a:srgbClr val="3366FF"/>
                </a:solidFill>
                <a:latin typeface="Courier New"/>
                <a:cs typeface="Courier New"/>
              </a:rPr>
              <a:t>			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add $s0,$s1,$s2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						Exit:</a:t>
            </a:r>
          </a:p>
          <a:p>
            <a:r>
              <a:rPr lang="en-US" dirty="0"/>
              <a:t>May need to negate branch condition.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872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if-else Statement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Assuming translations below, compile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latin typeface="Courier New"/>
                <a:cs typeface="Courier New"/>
              </a:rPr>
              <a:t>$s0</a:t>
            </a:r>
            <a:r>
              <a:rPr lang="en-US" dirty="0">
                <a:latin typeface="Courier New"/>
                <a:cs typeface="Courier New"/>
                <a:sym typeface="Wingdings" panose="05000000000000000000" pitchFamily="2" charset="2"/>
              </a:rPr>
              <a:t>f</a:t>
            </a:r>
            <a:r>
              <a:rPr lang="en-US" dirty="0"/>
              <a:t>	</a:t>
            </a:r>
            <a:r>
              <a:rPr lang="en-US" dirty="0">
                <a:latin typeface="Courier New"/>
                <a:cs typeface="Courier New"/>
              </a:rPr>
              <a:t>$s1</a:t>
            </a:r>
            <a:r>
              <a:rPr lang="en-US" dirty="0">
                <a:latin typeface="Courier New"/>
                <a:cs typeface="Courier New"/>
                <a:sym typeface="Wingdings" panose="05000000000000000000" pitchFamily="2" charset="2"/>
              </a:rPr>
              <a:t>g	</a:t>
            </a:r>
            <a:r>
              <a:rPr lang="en-US" dirty="0">
                <a:latin typeface="Courier New"/>
                <a:cs typeface="Courier New"/>
              </a:rPr>
              <a:t>$s2</a:t>
            </a:r>
            <a:r>
              <a:rPr lang="en-US" dirty="0">
                <a:latin typeface="Courier New"/>
                <a:cs typeface="Courier New"/>
                <a:sym typeface="Wingdings" panose="05000000000000000000" pitchFamily="2" charset="2"/>
              </a:rPr>
              <a:t>h	</a:t>
            </a:r>
            <a:r>
              <a:rPr lang="en-US" dirty="0">
                <a:latin typeface="Courier New"/>
                <a:cs typeface="Courier New"/>
              </a:rPr>
              <a:t>$s3</a:t>
            </a:r>
            <a:r>
              <a:rPr lang="en-US" dirty="0">
                <a:latin typeface="Courier New"/>
                <a:cs typeface="Courier New"/>
                <a:sym typeface="Wingdings" panose="05000000000000000000" pitchFamily="2" charset="2"/>
              </a:rPr>
              <a:t>i	</a:t>
            </a:r>
            <a:r>
              <a:rPr lang="en-US" dirty="0">
                <a:latin typeface="Courier New"/>
                <a:cs typeface="Courier New"/>
              </a:rPr>
              <a:t>$s4</a:t>
            </a:r>
            <a:r>
              <a:rPr lang="en-US" dirty="0">
                <a:latin typeface="Courier New"/>
                <a:cs typeface="Courier New"/>
                <a:sym typeface="Wingdings" panose="05000000000000000000" pitchFamily="2" charset="2"/>
              </a:rPr>
              <a:t>j</a:t>
            </a:r>
            <a:endParaRPr lang="en-US" dirty="0">
              <a:latin typeface="Courier New"/>
              <a:cs typeface="Courier New"/>
            </a:endParaRPr>
          </a:p>
          <a:p>
            <a:pPr>
              <a:buNone/>
            </a:pPr>
            <a:endParaRPr lang="en-US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 if (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== j)				</a:t>
            </a:r>
            <a:r>
              <a:rPr lang="en-US" dirty="0" err="1">
                <a:solidFill>
                  <a:srgbClr val="FF0000"/>
                </a:solidFill>
                <a:latin typeface="Courier New"/>
                <a:cs typeface="Courier New"/>
              </a:rPr>
              <a:t>bne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 $s3,$s4,Else </a:t>
            </a:r>
            <a:endParaRPr lang="en-US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	  f = g + h;				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add $s0,$s1,$s2 </a:t>
            </a:r>
            <a:endParaRPr lang="en-US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 else					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j Exit </a:t>
            </a:r>
            <a:endParaRPr lang="en-US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	  f = g – h;	  	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Else: 	sub $s0,$s1,$s2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					Exit: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27143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21431" tIns="21431" rIns="21431" bIns="21431" rtlCol="0" anchor="ctr">
            <a:normAutofit/>
          </a:bodyPr>
          <a:lstStyle/>
          <a:p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Inequalities in MIPS</a:t>
            </a:r>
            <a:endParaRPr lang="en-US" altLang="en-US" dirty="0">
              <a:sym typeface="Lucida Grande" charset="0"/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idx="1"/>
          </p:nvPr>
        </p:nvSpPr>
        <p:spPr>
          <a:xfrm>
            <a:off x="294968" y="1644445"/>
            <a:ext cx="11656240" cy="4527755"/>
          </a:xfrm>
          <a:ln/>
        </p:spPr>
        <p:txBody>
          <a:bodyPr vert="horz" lIns="21431" tIns="21431" rIns="21431" bIns="21431" rtlCol="0">
            <a:noAutofit/>
          </a:bodyPr>
          <a:lstStyle/>
          <a:p>
            <a:pPr marL="92869" indent="-92869">
              <a:buSzPct val="94000"/>
            </a:pP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 General programs need to test &lt; and &gt; as well.</a:t>
            </a:r>
            <a:endParaRPr lang="en-US" altLang="en-US" dirty="0">
              <a:sym typeface="Lucida Grande" charset="0"/>
            </a:endParaRPr>
          </a:p>
          <a:p>
            <a:pPr marL="92869" indent="-92869">
              <a:buSzPct val="94000"/>
            </a:pP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 MIPS Inequality Instruction:</a:t>
            </a:r>
          </a:p>
          <a:p>
            <a:pPr marL="0" indent="0">
              <a:buSzPct val="94000"/>
              <a:buNone/>
            </a:pPr>
            <a:endParaRPr lang="en-US" altLang="en-US" dirty="0">
              <a:sym typeface="Lucida Grande" charset="0"/>
            </a:endParaRPr>
          </a:p>
          <a:p>
            <a:pPr marL="78581" lvl="1" indent="0">
              <a:lnSpc>
                <a:spcPct val="75000"/>
              </a:lnSpc>
              <a:spcBef>
                <a:spcPts val="450"/>
              </a:spcBef>
              <a:buClr>
                <a:srgbClr val="FFE39D"/>
              </a:buClr>
              <a:buSzPct val="89000"/>
              <a:buNone/>
            </a:pPr>
            <a:r>
              <a:rPr lang="en-US" altLang="en-US" sz="2800" dirty="0">
                <a:ea typeface="Lucida Grande" charset="0"/>
                <a:cs typeface="Lucida Grande" charset="0"/>
                <a:sym typeface="Lucida Grande" charset="0"/>
              </a:rPr>
              <a:t>	“Set on Less Than”</a:t>
            </a:r>
            <a:endParaRPr lang="en-US" altLang="en-US" sz="2800" dirty="0">
              <a:sym typeface="Lucida Grande" charset="0"/>
            </a:endParaRPr>
          </a:p>
          <a:p>
            <a:pPr marL="78581" lvl="1" indent="0">
              <a:spcBef>
                <a:spcPts val="450"/>
              </a:spcBef>
              <a:buClr>
                <a:srgbClr val="FFE39D"/>
              </a:buClr>
              <a:buSzPct val="89000"/>
              <a:buNone/>
            </a:pPr>
            <a:r>
              <a:rPr lang="en-US" altLang="en-US" sz="28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	</a:t>
            </a:r>
            <a:r>
              <a:rPr lang="en-US" altLang="en-US" sz="2800" dirty="0">
                <a:ea typeface="Lucida Grande" charset="0"/>
                <a:cs typeface="Lucida Grande" charset="0"/>
                <a:sym typeface="Lucida Grande" charset="0"/>
              </a:rPr>
              <a:t>Syntax:</a:t>
            </a:r>
            <a:r>
              <a:rPr lang="en-US" altLang="en-US" sz="28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      </a:t>
            </a:r>
            <a:r>
              <a:rPr lang="en-US" altLang="en-US" sz="2800" b="1" dirty="0" err="1">
                <a:solidFill>
                  <a:srgbClr val="0070C0"/>
                </a:solidFill>
                <a:ea typeface="Courier" charset="0"/>
                <a:cs typeface="Courier" charset="0"/>
                <a:sym typeface="Courier" charset="0"/>
              </a:rPr>
              <a:t>slt</a:t>
            </a:r>
            <a:r>
              <a:rPr lang="en-US" altLang="en-US" sz="2800" b="1" dirty="0">
                <a:solidFill>
                  <a:srgbClr val="0070C0"/>
                </a:solidFill>
                <a:ea typeface="Courier" charset="0"/>
                <a:cs typeface="Courier" charset="0"/>
                <a:sym typeface="Courier" charset="0"/>
              </a:rPr>
              <a:t> reg1, reg2, reg3</a:t>
            </a:r>
            <a:endParaRPr lang="en-US" altLang="en-US" sz="2800" b="1" dirty="0">
              <a:solidFill>
                <a:srgbClr val="0070C0"/>
              </a:solidFill>
              <a:sym typeface="Lucida Grande" charset="0"/>
            </a:endParaRPr>
          </a:p>
          <a:p>
            <a:pPr marL="78581" lvl="1" indent="0">
              <a:spcBef>
                <a:spcPts val="450"/>
              </a:spcBef>
              <a:buClr>
                <a:srgbClr val="FFE39D"/>
              </a:buClr>
              <a:buSzPct val="89000"/>
              <a:buNone/>
            </a:pPr>
            <a:r>
              <a:rPr lang="en-US" altLang="en-US" sz="28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	</a:t>
            </a:r>
            <a:r>
              <a:rPr lang="en-US" altLang="en-US" sz="2800" dirty="0">
                <a:ea typeface="Lucida Grande" charset="0"/>
                <a:cs typeface="Lucida Grande" charset="0"/>
                <a:sym typeface="Lucida Grande" charset="0"/>
              </a:rPr>
              <a:t>Meaning:</a:t>
            </a:r>
            <a:r>
              <a:rPr lang="en-US" altLang="en-US" sz="2800" dirty="0">
                <a:sym typeface="Lucida Grande" charset="0"/>
              </a:rPr>
              <a:t>	</a:t>
            </a:r>
            <a:r>
              <a:rPr lang="en-US" altLang="en-US" sz="2800" dirty="0">
                <a:latin typeface="+mj-lt"/>
                <a:sym typeface="Lucida Grande" charset="0"/>
              </a:rPr>
              <a:t> </a:t>
            </a:r>
            <a:r>
              <a:rPr lang="en-US" altLang="en-US" sz="2800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if (reg2 &lt; reg3) </a:t>
            </a:r>
            <a:b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</a:b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  <a:t>				</a:t>
            </a:r>
            <a:r>
              <a:rPr lang="en-US" altLang="en-US" sz="2800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reg1 = 1; </a:t>
            </a:r>
            <a:b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</a:b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  <a:t>			 </a:t>
            </a:r>
            <a:r>
              <a:rPr lang="en-US" altLang="en-US" sz="2800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else reg1 = 0; </a:t>
            </a:r>
            <a:endParaRPr lang="en-US" altLang="en-US" sz="2800" dirty="0">
              <a:latin typeface="Courier New" panose="02070309020205020404" pitchFamily="49" charset="0"/>
              <a:cs typeface="Courier New" panose="02070309020205020404" pitchFamily="49" charset="0"/>
              <a:sym typeface="Lucida Grande" charset="0"/>
            </a:endParaRPr>
          </a:p>
          <a:p>
            <a:pPr marL="78581" lvl="1" indent="0">
              <a:spcBef>
                <a:spcPts val="450"/>
              </a:spcBef>
              <a:buNone/>
            </a:pPr>
            <a:r>
              <a:rPr lang="en-US" altLang="en-US" sz="2800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	</a:t>
            </a:r>
            <a:r>
              <a:rPr lang="en-US" altLang="en-US" sz="2800" dirty="0">
                <a:ea typeface="Lucida Grande" charset="0"/>
                <a:cs typeface="Lucida Grande" charset="0"/>
                <a:sym typeface="Lucida Grande" charset="0"/>
              </a:rPr>
              <a:t>“set” means “change to 1”, </a:t>
            </a:r>
            <a:br>
              <a:rPr lang="en-US" altLang="en-US" sz="2800" dirty="0">
                <a:sym typeface="Lucida Grande" charset="0"/>
              </a:rPr>
            </a:br>
            <a:r>
              <a:rPr lang="en-US" altLang="en-US" sz="2800" dirty="0">
                <a:sym typeface="Lucida Grande" charset="0"/>
              </a:rPr>
              <a:t>	</a:t>
            </a:r>
            <a:r>
              <a:rPr lang="en-US" altLang="en-US" sz="2800" dirty="0">
                <a:ea typeface="Lucida Grande" charset="0"/>
                <a:cs typeface="Lucida Grande" charset="0"/>
                <a:sym typeface="Lucida Grande" charset="0"/>
              </a:rPr>
              <a:t>“reset” means “change to 0”.</a:t>
            </a:r>
            <a:endParaRPr lang="en-US" altLang="en-US" sz="2800" dirty="0">
              <a:sym typeface="Lucida Grande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951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21431" tIns="21431" rIns="21431" bIns="21431" rtlCol="0" anchor="ctr">
            <a:normAutofit/>
          </a:bodyPr>
          <a:lstStyle/>
          <a:p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Inequalities in MIPS (Cont’d)</a:t>
            </a:r>
            <a:endParaRPr lang="en-US" altLang="en-US" dirty="0">
              <a:sym typeface="Lucida Grande" charset="0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vert="horz" lIns="21431" tIns="21431" rIns="21431" bIns="21431" rtlCol="0">
            <a:normAutofit/>
          </a:bodyPr>
          <a:lstStyle/>
          <a:p>
            <a:pPr marL="92869" indent="-92869">
              <a:lnSpc>
                <a:spcPct val="95000"/>
              </a:lnSpc>
              <a:buSzPct val="94000"/>
            </a:pP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How do we use this? Compile by hand:</a:t>
            </a:r>
            <a:br>
              <a:rPr lang="en-US" altLang="en-US" dirty="0">
                <a:sym typeface="Lucida Grande" charset="0"/>
              </a:rPr>
            </a:br>
            <a:r>
              <a:rPr lang="en-US" altLang="en-US" dirty="0">
                <a:latin typeface="+mj-lt"/>
                <a:sym typeface="Lucida Grande" charset="0"/>
              </a:rPr>
              <a:t>	</a:t>
            </a:r>
            <a:r>
              <a:rPr lang="en-US" altLang="en-US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if (g &lt; h) </a:t>
            </a:r>
            <a:r>
              <a:rPr lang="en-US" altLang="en-US" dirty="0" err="1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goto</a:t>
            </a:r>
            <a:r>
              <a:rPr lang="en-US" altLang="en-US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Less; </a:t>
            </a:r>
            <a:r>
              <a:rPr lang="en-US" altLang="en-US" dirty="0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#g:$s0, h:$s1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  <a:sym typeface="Lucida Grande" charset="0"/>
            </a:endParaRPr>
          </a:p>
          <a:p>
            <a:pPr marL="92869" indent="-92869">
              <a:lnSpc>
                <a:spcPct val="95000"/>
              </a:lnSpc>
              <a:buSzPct val="94000"/>
            </a:pP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Answer: compiled MIPS code…</a:t>
            </a:r>
            <a:endParaRPr lang="en-US" altLang="en-US" dirty="0">
              <a:sym typeface="Lucida Grande" charset="0"/>
            </a:endParaRPr>
          </a:p>
          <a:p>
            <a:pPr marL="0" indent="0">
              <a:lnSpc>
                <a:spcPct val="95000"/>
              </a:lnSpc>
              <a:buNone/>
            </a:pPr>
            <a:r>
              <a:rPr lang="en-US" altLang="en-US" dirty="0">
                <a:latin typeface="+mj-lt"/>
                <a:sym typeface="Lucida Grande" charset="0"/>
              </a:rPr>
              <a:t>	</a:t>
            </a:r>
            <a:r>
              <a:rPr lang="en-US" altLang="en-US" dirty="0" err="1">
                <a:solidFill>
                  <a:srgbClr val="FF000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slt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$t0,$s0,$s1     </a:t>
            </a:r>
            <a:r>
              <a:rPr lang="en-US" altLang="en-US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# $t0 = 1 if g&lt;h</a:t>
            </a:r>
            <a:r>
              <a:rPr lang="en-US" altLang="en-US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  <a:t>	</a:t>
            </a:r>
            <a:br>
              <a:rPr lang="en-US" altLang="en-US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</a:br>
            <a:r>
              <a:rPr lang="en-US" altLang="en-US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  <a:t>	</a:t>
            </a:r>
            <a:r>
              <a:rPr lang="en-US" altLang="en-US" dirty="0" err="1">
                <a:solidFill>
                  <a:srgbClr val="FF000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bne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$t0,$zero,Less  </a:t>
            </a:r>
            <a:r>
              <a:rPr lang="en-US" altLang="en-US" dirty="0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# if $t0!=0 </a:t>
            </a:r>
            <a:r>
              <a:rPr lang="en-US" altLang="en-US" dirty="0" err="1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goto</a:t>
            </a:r>
            <a:r>
              <a:rPr lang="en-US" altLang="en-US" dirty="0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Less</a:t>
            </a:r>
            <a:endParaRPr lang="en-US" altLang="en-US" dirty="0">
              <a:latin typeface="+mj-lt"/>
              <a:ea typeface="Lucida Grande" charset="0"/>
              <a:cs typeface="Lucida Grande" charset="0"/>
              <a:sym typeface="Lucida Grande" charset="0"/>
            </a:endParaRPr>
          </a:p>
          <a:p>
            <a:pPr>
              <a:lnSpc>
                <a:spcPct val="95000"/>
              </a:lnSpc>
              <a:buSzPct val="94000"/>
            </a:pP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Register </a:t>
            </a:r>
            <a:r>
              <a:rPr lang="en-US" altLang="en-US" dirty="0">
                <a:ea typeface="Courier" charset="0"/>
                <a:cs typeface="Courier" charset="0"/>
                <a:sym typeface="Courier" charset="0"/>
              </a:rPr>
              <a:t>$zero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 always contains the value 0, so </a:t>
            </a:r>
            <a:r>
              <a:rPr lang="en-US" altLang="en-US" dirty="0" err="1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bne</a:t>
            </a:r>
            <a:r>
              <a:rPr lang="en-US" altLang="en-US" dirty="0">
                <a:solidFill>
                  <a:srgbClr val="EA157A"/>
                </a:solidFill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and </a:t>
            </a:r>
            <a:r>
              <a:rPr lang="en-US" altLang="en-US" dirty="0" err="1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beq</a:t>
            </a:r>
            <a:r>
              <a:rPr lang="en-US" altLang="en-US" dirty="0">
                <a:solidFill>
                  <a:srgbClr val="EA157A"/>
                </a:solidFill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often use it for comparison after an </a:t>
            </a:r>
            <a:r>
              <a:rPr lang="en-US" altLang="en-US" dirty="0" err="1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slt</a:t>
            </a:r>
            <a:r>
              <a:rPr lang="en-US" altLang="en-US" dirty="0">
                <a:solidFill>
                  <a:srgbClr val="EA157A"/>
                </a:solidFill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instruction.</a:t>
            </a:r>
            <a:endParaRPr lang="en-US" altLang="en-US" dirty="0">
              <a:latin typeface="+mj-lt"/>
              <a:ea typeface="Lucida Grande" charset="0"/>
              <a:cs typeface="Lucida Grande" charset="0"/>
              <a:sym typeface="Lucida Grande" charset="0"/>
            </a:endParaRPr>
          </a:p>
          <a:p>
            <a:pPr marL="92869" indent="-92869">
              <a:lnSpc>
                <a:spcPct val="95000"/>
              </a:lnSpc>
              <a:buSzPct val="94000"/>
            </a:pP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 err="1">
                <a:latin typeface="Courier"/>
                <a:ea typeface="Lucida Grande" charset="0"/>
                <a:cs typeface="Lucida Grande" charset="0"/>
                <a:sym typeface="Lucida Grande" charset="0"/>
              </a:rPr>
              <a:t>sltu</a:t>
            </a: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treats registers as unsigned.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7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build="p" autoUpdateAnimBg="0" advAuto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21431" tIns="21431" rIns="21431" bIns="21431" rtlCol="0" anchor="ctr">
            <a:normAutofit/>
          </a:bodyPr>
          <a:lstStyle/>
          <a:p>
            <a:r>
              <a:rPr lang="en-US" altLang="en-US" dirty="0" err="1">
                <a:ea typeface="Lucida Grande" charset="0"/>
                <a:cs typeface="Lucida Grande" charset="0"/>
                <a:sym typeface="Lucida Grande" charset="0"/>
              </a:rPr>
              <a:t>Immediates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 in Inequalities</a:t>
            </a:r>
            <a:endParaRPr lang="en-US" altLang="en-US" dirty="0">
              <a:sym typeface="Lucida Grande" charset="0"/>
            </a:endParaRPr>
          </a:p>
        </p:txBody>
      </p:sp>
      <p:sp>
        <p:nvSpPr>
          <p:cNvPr id="24582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vert="horz" lIns="21431" tIns="21431" rIns="21431" bIns="21431" rtlCol="0">
            <a:normAutofit/>
          </a:bodyPr>
          <a:lstStyle/>
          <a:p>
            <a:pPr marL="92869" indent="-92869">
              <a:lnSpc>
                <a:spcPct val="85000"/>
              </a:lnSpc>
              <a:buSzPct val="94000"/>
            </a:pPr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slti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an immediate version of </a:t>
            </a:r>
            <a:r>
              <a:rPr lang="en-US" altLang="en-US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slt</a:t>
            </a:r>
            <a:r>
              <a:rPr lang="en-US" altLang="en-US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to test against constants</a:t>
            </a:r>
            <a:endParaRPr lang="en-US" altLang="en-US" dirty="0">
              <a:sym typeface="Lucida Grande" charset="0"/>
            </a:endParaRPr>
          </a:p>
          <a:p>
            <a:pPr marL="364331" lvl="1">
              <a:spcBef>
                <a:spcPts val="450"/>
              </a:spcBef>
              <a:buClr>
                <a:srgbClr val="408000"/>
              </a:buClr>
              <a:buSzPct val="89000"/>
              <a:buFont typeface="Wingdings" panose="05000000000000000000" pitchFamily="2" charset="2"/>
              <a:buChar char="•"/>
            </a:pPr>
            <a:endParaRPr lang="en-US" altLang="en-US" sz="1913" dirty="0">
              <a:solidFill>
                <a:srgbClr val="EA157A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78581" lvl="1" indent="0">
              <a:spcBef>
                <a:spcPts val="450"/>
              </a:spcBef>
              <a:buClr>
                <a:srgbClr val="408000"/>
              </a:buClr>
              <a:buSzPct val="89000"/>
              <a:buNone/>
            </a:pPr>
            <a:r>
              <a:rPr lang="en-US" altLang="en-US" b="1" dirty="0">
                <a:solidFill>
                  <a:srgbClr val="EA157A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</a:t>
            </a:r>
            <a:r>
              <a:rPr lang="en-US" altLang="en-US" b="1" dirty="0">
                <a:solidFill>
                  <a:srgbClr val="00B05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Loop:</a:t>
            </a:r>
            <a:r>
              <a:rPr lang="en-US" altLang="en-US" b="1" dirty="0">
                <a:solidFill>
                  <a:srgbClr val="EA157A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</a:t>
            </a:r>
            <a:r>
              <a:rPr lang="en-US" altLang="en-US" b="1" i="1" dirty="0">
                <a:ea typeface="Courier" charset="0"/>
                <a:cs typeface="Courier New" panose="02070309020205020404" pitchFamily="49" charset="0"/>
                <a:sym typeface="Courier" charset="0"/>
              </a:rPr>
              <a:t>. . .</a:t>
            </a:r>
            <a:br>
              <a:rPr lang="en-US" altLang="en-US" b="1" dirty="0">
                <a:cs typeface="Courier New" panose="02070309020205020404" pitchFamily="49" charset="0"/>
                <a:sym typeface="Courier" charset="0"/>
              </a:rPr>
            </a:b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</a:b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  <a:t>		</a:t>
            </a:r>
            <a:r>
              <a:rPr lang="en-US" altLang="en-US" sz="2800" b="1" dirty="0" err="1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slti</a:t>
            </a:r>
            <a:r>
              <a:rPr lang="en-US" altLang="en-US" sz="28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$t0,$s0,1     	</a:t>
            </a:r>
            <a:r>
              <a:rPr lang="en-US" altLang="en-US" sz="2800" b="1" dirty="0">
                <a:solidFill>
                  <a:srgbClr val="7F7F7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# $t0 = 1 if</a:t>
            </a:r>
            <a:b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</a:br>
            <a:r>
              <a:rPr lang="en-US" altLang="en-US" sz="28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                 		  	</a:t>
            </a:r>
            <a:r>
              <a:rPr lang="en-US" altLang="en-US" sz="2800" b="1" dirty="0">
                <a:solidFill>
                  <a:srgbClr val="7F7F7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# $s0&lt;1	</a:t>
            </a:r>
            <a:b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</a:b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  <a:t>		</a:t>
            </a:r>
            <a:r>
              <a:rPr lang="en-US" altLang="en-US" sz="2800" b="1" dirty="0" err="1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beq</a:t>
            </a:r>
            <a:r>
              <a:rPr lang="en-US" altLang="en-US" sz="28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 $t0,$zero,</a:t>
            </a:r>
            <a:r>
              <a:rPr lang="en-US" altLang="en-US" sz="2800" b="1" dirty="0">
                <a:solidFill>
                  <a:srgbClr val="00B05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Loop</a:t>
            </a:r>
            <a:r>
              <a:rPr lang="en-US" altLang="en-US" sz="2800" b="1" dirty="0">
                <a:solidFill>
                  <a:srgbClr val="EA157A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	</a:t>
            </a:r>
            <a:r>
              <a:rPr lang="en-US" altLang="en-US" sz="2800" b="1" dirty="0">
                <a:solidFill>
                  <a:srgbClr val="7F7F7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# </a:t>
            </a:r>
            <a:r>
              <a:rPr lang="en-US" altLang="en-US" sz="2800" b="1" dirty="0" err="1">
                <a:solidFill>
                  <a:srgbClr val="7F7F7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goto</a:t>
            </a:r>
            <a:r>
              <a:rPr lang="en-US" altLang="en-US" sz="2800" b="1" dirty="0">
                <a:solidFill>
                  <a:srgbClr val="7F7F7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Loop</a:t>
            </a:r>
            <a:br>
              <a:rPr lang="en-US" altLang="en-US" sz="2800" b="1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</a:br>
            <a:r>
              <a:rPr lang="en-US" altLang="en-US" sz="2800" b="1" dirty="0">
                <a:solidFill>
                  <a:srgbClr val="7F7F7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                 	       	# if $t0==0</a:t>
            </a:r>
            <a:br>
              <a:rPr lang="en-US" altLang="en-US" sz="2800" b="1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</a:br>
            <a:r>
              <a:rPr lang="en-US" altLang="en-US" sz="2800" b="1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  <a:t>				</a:t>
            </a:r>
            <a:r>
              <a:rPr lang="en-US" altLang="en-US" sz="2800" b="1" dirty="0">
                <a:solidFill>
                  <a:srgbClr val="7F7F7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	      	# (if ($s0&gt;=1))</a:t>
            </a:r>
            <a:br>
              <a:rPr lang="en-US" altLang="en-US" dirty="0">
                <a:latin typeface="Courier"/>
                <a:sym typeface="Lucida Grande" charset="0"/>
              </a:rPr>
            </a:br>
            <a:r>
              <a:rPr lang="en-US" altLang="en-US" dirty="0">
                <a:latin typeface="Lucida Grande" charset="0"/>
                <a:sym typeface="Lucida Grande" charset="0"/>
              </a:rPr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9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21431" tIns="21431" rIns="21431" bIns="21431" rtlCol="0" anchor="ctr">
            <a:normAutofit/>
          </a:bodyPr>
          <a:lstStyle/>
          <a:p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Loops in C/Assembly</a:t>
            </a:r>
            <a:endParaRPr lang="en-US" altLang="en-US" dirty="0">
              <a:sym typeface="Lucida Grande" charset="0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vert="horz" lIns="21431" tIns="21431" rIns="21431" bIns="21431" rtlCol="0">
            <a:normAutofit/>
          </a:bodyPr>
          <a:lstStyle/>
          <a:p>
            <a:pPr marL="92869" indent="-92869">
              <a:buSzPct val="94000"/>
            </a:pP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Simple loop in C; </a:t>
            </a:r>
            <a:r>
              <a:rPr lang="en-US" altLang="en-US" i="1" dirty="0">
                <a:solidFill>
                  <a:srgbClr val="80000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A</a:t>
            </a:r>
            <a:r>
              <a:rPr lang="en-US" altLang="en-US" dirty="0">
                <a:solidFill>
                  <a:srgbClr val="800000"/>
                </a:solidFill>
                <a:ea typeface="Courier" charset="0"/>
                <a:cs typeface="Courier New" panose="02070309020205020404" pitchFamily="49" charset="0"/>
                <a:sym typeface="Courier" charset="0"/>
              </a:rPr>
              <a:t>[]</a:t>
            </a:r>
            <a:r>
              <a:rPr lang="en-US" altLang="en-US" dirty="0">
                <a:ea typeface="Lucida Grande" charset="0"/>
                <a:cs typeface="Courier New" panose="02070309020205020404" pitchFamily="49" charset="0"/>
                <a:sym typeface="Lucida Grande" charset="0"/>
              </a:rPr>
              <a:t> 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is an array of </a:t>
            </a:r>
            <a:r>
              <a:rPr lang="en-US" altLang="en-US" dirty="0" err="1">
                <a:latin typeface="Courier New" panose="02070309020205020404" pitchFamily="49" charset="0"/>
                <a:ea typeface="Lucida Grande" charset="0"/>
                <a:cs typeface="Courier New" panose="02070309020205020404" pitchFamily="49" charset="0"/>
                <a:sym typeface="Lucida Grande" charset="0"/>
              </a:rPr>
              <a:t>int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  <a:sym typeface="Lucida Grande" charset="0"/>
            </a:endParaRPr>
          </a:p>
          <a:p>
            <a:pPr marL="318790" lvl="1" indent="0">
              <a:lnSpc>
                <a:spcPct val="75000"/>
              </a:lnSpc>
              <a:spcBef>
                <a:spcPts val="450"/>
              </a:spcBef>
              <a:buNone/>
            </a:pPr>
            <a:r>
              <a:rPr lang="en-US" altLang="en-US" dirty="0">
                <a:latin typeface="+mj-lt"/>
                <a:sym typeface="Courier" charset="0"/>
              </a:rPr>
              <a:t>	</a:t>
            </a:r>
            <a:r>
              <a:rPr lang="en-US" altLang="en-US" b="1" dirty="0">
                <a:latin typeface="+mj-lt"/>
                <a:sym typeface="Courier" charset="0"/>
              </a:rPr>
              <a:t>	</a:t>
            </a:r>
            <a:r>
              <a:rPr lang="en-US" altLang="en-US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do {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  <a:t>	</a:t>
            </a:r>
            <a:r>
              <a:rPr lang="en-US" altLang="en-US" b="1" dirty="0">
                <a:solidFill>
                  <a:srgbClr val="00B05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g</a:t>
            </a:r>
            <a:r>
              <a:rPr lang="en-US" altLang="en-US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= </a:t>
            </a:r>
            <a:r>
              <a:rPr lang="en-US" altLang="en-US" b="1" dirty="0">
                <a:solidFill>
                  <a:srgbClr val="00B05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g</a:t>
            </a:r>
            <a:r>
              <a:rPr lang="en-US" altLang="en-US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+ </a:t>
            </a:r>
            <a:r>
              <a:rPr lang="en-US" altLang="en-US" b="1" dirty="0">
                <a:solidFill>
                  <a:srgbClr val="80000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A</a:t>
            </a:r>
            <a:r>
              <a:rPr lang="en-US" altLang="en-US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[</a:t>
            </a:r>
            <a:r>
              <a:rPr lang="en-US" altLang="en-US" b="1" dirty="0" err="1">
                <a:solidFill>
                  <a:srgbClr val="EA157A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i</a:t>
            </a:r>
            <a:r>
              <a:rPr lang="en-US" altLang="en-US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];</a:t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</a:br>
            <a:r>
              <a:rPr lang="en-US" altLang="en-US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       	     </a:t>
            </a:r>
            <a:r>
              <a:rPr lang="en-US" altLang="en-US" b="1" dirty="0" err="1">
                <a:solidFill>
                  <a:srgbClr val="EA157A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i</a:t>
            </a:r>
            <a:r>
              <a:rPr lang="en-US" altLang="en-US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= </a:t>
            </a:r>
            <a:r>
              <a:rPr lang="en-US" altLang="en-US" b="1" dirty="0" err="1">
                <a:solidFill>
                  <a:srgbClr val="EA157A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i</a:t>
            </a:r>
            <a:r>
              <a:rPr lang="en-US" altLang="en-US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+ </a:t>
            </a:r>
            <a:r>
              <a:rPr lang="en-US" altLang="en-US" b="1" dirty="0">
                <a:solidFill>
                  <a:srgbClr val="00B05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j</a:t>
            </a:r>
            <a:r>
              <a:rPr lang="en-US" altLang="en-US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;</a:t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</a:b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  <a:t>		</a:t>
            </a:r>
            <a:r>
              <a:rPr lang="en-US" altLang="en-US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} while (</a:t>
            </a:r>
            <a:r>
              <a:rPr lang="en-US" altLang="en-US" b="1" dirty="0" err="1">
                <a:solidFill>
                  <a:srgbClr val="EA157A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i</a:t>
            </a:r>
            <a:r>
              <a:rPr lang="en-US" altLang="en-US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!= </a:t>
            </a:r>
            <a:r>
              <a:rPr lang="en-US" altLang="en-US" b="1" dirty="0">
                <a:solidFill>
                  <a:srgbClr val="FF800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h</a:t>
            </a:r>
            <a:r>
              <a:rPr lang="en-US" altLang="en-US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);</a:t>
            </a:r>
            <a:endParaRPr lang="en-US" altLang="en-US" b="1" dirty="0">
              <a:latin typeface="Courier New" panose="02070309020205020404" pitchFamily="49" charset="0"/>
              <a:ea typeface="Lucida Grande" charset="0"/>
              <a:cs typeface="Courier New" panose="02070309020205020404" pitchFamily="49" charset="0"/>
              <a:sym typeface="Lucida Grande" charset="0"/>
            </a:endParaRPr>
          </a:p>
          <a:p>
            <a:pPr marL="92869" indent="-92869">
              <a:lnSpc>
                <a:spcPct val="85000"/>
              </a:lnSpc>
              <a:buSzPct val="94000"/>
            </a:pPr>
            <a:r>
              <a:rPr lang="en-US" altLang="en-US" dirty="0">
                <a:latin typeface="+mj-lt"/>
                <a:ea typeface="Lucida Grande" charset="0"/>
                <a:cs typeface="Lucida Grande" charset="0"/>
                <a:sym typeface="Lucida Grande" charset="0"/>
              </a:rPr>
              <a:t> </a:t>
            </a:r>
            <a:r>
              <a:rPr lang="en-US" altLang="en-US" dirty="0">
                <a:ea typeface="Lucida Grande" charset="0"/>
                <a:cs typeface="Lucida Grande" charset="0"/>
                <a:sym typeface="Lucida Grande" charset="0"/>
              </a:rPr>
              <a:t>Use this mapping:       </a:t>
            </a:r>
            <a:r>
              <a:rPr lang="en-US" altLang="en-US" sz="2400" b="1" dirty="0">
                <a:solidFill>
                  <a:srgbClr val="00B05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g</a:t>
            </a:r>
            <a:r>
              <a:rPr lang="en-US" altLang="en-US" sz="24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,  </a:t>
            </a:r>
            <a:r>
              <a:rPr lang="en-US" altLang="en-US" sz="2400" b="1" dirty="0">
                <a:solidFill>
                  <a:srgbClr val="00800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</a:t>
            </a:r>
            <a:r>
              <a:rPr lang="en-US" altLang="en-US" sz="2400" b="1" dirty="0">
                <a:solidFill>
                  <a:srgbClr val="FF800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h</a:t>
            </a:r>
            <a:r>
              <a:rPr lang="en-US" altLang="en-US" sz="24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,   </a:t>
            </a:r>
            <a:r>
              <a:rPr lang="en-US" altLang="en-US" sz="2400" b="1" dirty="0" err="1">
                <a:solidFill>
                  <a:srgbClr val="EA157A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,   </a:t>
            </a:r>
            <a:r>
              <a:rPr lang="en-US" altLang="en-US" sz="2400" b="1" dirty="0">
                <a:solidFill>
                  <a:srgbClr val="00ADDC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j</a:t>
            </a:r>
            <a:r>
              <a:rPr lang="en-US" altLang="en-US" sz="24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, </a:t>
            </a:r>
            <a:r>
              <a:rPr lang="en-US" altLang="en-US" sz="2400" b="1" dirty="0">
                <a:solidFill>
                  <a:srgbClr val="80000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&amp;A[0]</a:t>
            </a:r>
            <a:br>
              <a:rPr lang="en-US" altLang="en-US" sz="24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</a:br>
            <a:r>
              <a:rPr lang="en-US" altLang="en-US" sz="2400" b="1" dirty="0">
                <a:solidFill>
                  <a:srgbClr val="80000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		         </a:t>
            </a:r>
            <a:r>
              <a:rPr lang="en-US" altLang="en-US" sz="2400" b="1" dirty="0">
                <a:solidFill>
                  <a:srgbClr val="00B05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$s1</a:t>
            </a:r>
            <a:r>
              <a:rPr lang="en-US" altLang="en-US" sz="24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, </a:t>
            </a:r>
            <a:r>
              <a:rPr lang="en-US" altLang="en-US" sz="2400" b="1" dirty="0">
                <a:solidFill>
                  <a:srgbClr val="FF800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$s2</a:t>
            </a:r>
            <a:r>
              <a:rPr lang="en-US" altLang="en-US" sz="24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, </a:t>
            </a:r>
            <a:r>
              <a:rPr lang="en-US" altLang="en-US" sz="2400" b="1" dirty="0">
                <a:solidFill>
                  <a:srgbClr val="EA157A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$s3</a:t>
            </a:r>
            <a:r>
              <a:rPr lang="en-US" altLang="en-US" sz="24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, </a:t>
            </a:r>
            <a:r>
              <a:rPr lang="en-US" altLang="en-US" sz="2400" b="1" dirty="0">
                <a:solidFill>
                  <a:srgbClr val="00ADDC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$s4</a:t>
            </a:r>
            <a:r>
              <a:rPr lang="en-US" altLang="en-US" sz="24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, </a:t>
            </a:r>
            <a:r>
              <a:rPr lang="en-US" altLang="en-US" sz="2400" b="1" dirty="0">
                <a:solidFill>
                  <a:srgbClr val="80000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$s5</a:t>
            </a:r>
            <a:endParaRPr lang="en-US" altLang="en-US" sz="2400" b="1" dirty="0">
              <a:solidFill>
                <a:srgbClr val="800000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375796" y="3867325"/>
            <a:ext cx="8405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869" indent="-92869"/>
            <a:r>
              <a:rPr lang="en-US" altLang="en-US" sz="2400" b="1" dirty="0">
                <a:solidFill>
                  <a:srgbClr val="6E050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Loop:</a:t>
            </a:r>
            <a:r>
              <a:rPr lang="en-US" altLang="en-US" sz="2400" b="1" dirty="0">
                <a:solidFill>
                  <a:srgbClr val="FFFF0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		</a:t>
            </a:r>
            <a:r>
              <a:rPr lang="en-US" altLang="en-US" sz="2400" b="1" dirty="0" err="1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sll</a:t>
            </a:r>
            <a:r>
              <a:rPr lang="en-US" altLang="en-US" sz="24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 $t1,</a:t>
            </a:r>
            <a:r>
              <a:rPr lang="en-US" altLang="en-US" sz="2400" b="1" dirty="0">
                <a:solidFill>
                  <a:srgbClr val="EA157A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$s3</a:t>
            </a:r>
            <a:r>
              <a:rPr lang="en-US" altLang="en-US" sz="24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,2    </a:t>
            </a:r>
            <a:r>
              <a:rPr lang="en-US" altLang="en-US" sz="2400" b="1" dirty="0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# $t1= 4*</a:t>
            </a:r>
            <a:r>
              <a:rPr lang="en-US" altLang="en-US" sz="2400" b="1" dirty="0" err="1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i</a:t>
            </a:r>
            <a:br>
              <a:rPr lang="en-US" altLang="en-US" sz="2400" b="1" dirty="0">
                <a:solidFill>
                  <a:srgbClr val="4E5B6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</a:br>
            <a:r>
              <a:rPr lang="en-US" altLang="en-US" sz="2400" b="1" dirty="0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   	 	</a:t>
            </a:r>
            <a:r>
              <a:rPr lang="en-US" altLang="en-US" sz="2400" b="1" dirty="0" err="1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addu</a:t>
            </a:r>
            <a:r>
              <a:rPr lang="en-US" altLang="en-US" sz="24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$t1,$t1,</a:t>
            </a:r>
            <a:r>
              <a:rPr lang="en-US" altLang="en-US" sz="2400" b="1" dirty="0">
                <a:solidFill>
                  <a:srgbClr val="80000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$s5</a:t>
            </a:r>
            <a:r>
              <a:rPr lang="en-US" altLang="en-US" sz="24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 </a:t>
            </a:r>
            <a:r>
              <a:rPr lang="en-US" altLang="en-US" sz="2400" b="1" dirty="0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# $t1=</a:t>
            </a:r>
            <a:r>
              <a:rPr lang="en-US" altLang="en-US" sz="2400" b="1" dirty="0" err="1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addr</a:t>
            </a:r>
            <a:r>
              <a:rPr lang="en-US" altLang="en-US" sz="2400" b="1" dirty="0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A+4i</a:t>
            </a:r>
            <a:br>
              <a:rPr lang="en-US" altLang="en-US" sz="2400" b="1" dirty="0">
                <a:solidFill>
                  <a:srgbClr val="4E5B6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</a:br>
            <a:r>
              <a:rPr lang="en-US" altLang="en-US" sz="2400" b="1" dirty="0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    	</a:t>
            </a:r>
            <a:r>
              <a:rPr lang="en-US" altLang="en-US" sz="2400" b="1" dirty="0" err="1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lw</a:t>
            </a:r>
            <a:r>
              <a:rPr lang="en-US" altLang="en-US" sz="24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  $t1,0($t1)   </a:t>
            </a:r>
            <a:r>
              <a:rPr lang="en-US" altLang="en-US" sz="2400" b="1" dirty="0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# $t1=A[</a:t>
            </a:r>
            <a:r>
              <a:rPr lang="en-US" altLang="en-US" sz="2400" b="1" dirty="0" err="1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i</a:t>
            </a:r>
            <a:r>
              <a:rPr lang="en-US" altLang="en-US" sz="2400" b="1" dirty="0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]</a:t>
            </a:r>
            <a:br>
              <a:rPr lang="en-US" altLang="en-US" sz="2400" b="1" dirty="0">
                <a:solidFill>
                  <a:srgbClr val="4E5B6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</a:br>
            <a:r>
              <a:rPr lang="en-US" altLang="en-US" sz="2400" b="1" dirty="0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    	</a:t>
            </a:r>
            <a:r>
              <a:rPr lang="en-US" altLang="en-US" sz="24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add  </a:t>
            </a:r>
            <a:r>
              <a:rPr lang="en-US" altLang="en-US" sz="2400" b="1" dirty="0">
                <a:solidFill>
                  <a:srgbClr val="00B05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$s1</a:t>
            </a:r>
            <a:r>
              <a:rPr lang="en-US" altLang="en-US" sz="24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,</a:t>
            </a:r>
            <a:r>
              <a:rPr lang="en-US" altLang="en-US" sz="2400" b="1" dirty="0">
                <a:solidFill>
                  <a:srgbClr val="00B05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$s1</a:t>
            </a:r>
            <a:r>
              <a:rPr lang="en-US" altLang="en-US" sz="24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,$t1  </a:t>
            </a:r>
            <a:r>
              <a:rPr lang="en-US" altLang="en-US" sz="2400" b="1" dirty="0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# g=</a:t>
            </a:r>
            <a:r>
              <a:rPr lang="en-US" altLang="en-US" sz="2400" b="1" dirty="0" err="1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g+A</a:t>
            </a:r>
            <a:r>
              <a:rPr lang="en-US" altLang="en-US" sz="2400" b="1" dirty="0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[</a:t>
            </a:r>
            <a:r>
              <a:rPr lang="en-US" altLang="en-US" sz="2400" b="1" dirty="0" err="1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i</a:t>
            </a:r>
            <a:r>
              <a:rPr lang="en-US" altLang="en-US" sz="2400" b="1" dirty="0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]</a:t>
            </a:r>
            <a:br>
              <a:rPr lang="en-US" altLang="en-US" sz="2400" b="1" dirty="0">
                <a:solidFill>
                  <a:srgbClr val="4E5B6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</a:br>
            <a:r>
              <a:rPr lang="en-US" altLang="en-US" sz="2400" b="1" dirty="0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    	</a:t>
            </a:r>
            <a:r>
              <a:rPr lang="en-US" altLang="en-US" sz="2400" b="1" dirty="0" err="1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addu</a:t>
            </a:r>
            <a:r>
              <a:rPr lang="en-US" altLang="en-US" sz="24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</a:t>
            </a:r>
            <a:r>
              <a:rPr lang="en-US" altLang="en-US" sz="2400" b="1" dirty="0">
                <a:solidFill>
                  <a:srgbClr val="EA157A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$s3</a:t>
            </a:r>
            <a:r>
              <a:rPr lang="en-US" altLang="en-US" sz="24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,</a:t>
            </a:r>
            <a:r>
              <a:rPr lang="en-US" altLang="en-US" sz="2400" b="1" dirty="0">
                <a:solidFill>
                  <a:srgbClr val="EA157A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$s3</a:t>
            </a:r>
            <a:r>
              <a:rPr lang="en-US" altLang="en-US" sz="24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,</a:t>
            </a:r>
            <a:r>
              <a:rPr lang="en-US" altLang="en-US" sz="2400" b="1" dirty="0">
                <a:solidFill>
                  <a:srgbClr val="00ADDC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$s4</a:t>
            </a:r>
            <a:r>
              <a:rPr lang="en-US" altLang="en-US" sz="24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 </a:t>
            </a:r>
            <a:r>
              <a:rPr lang="en-US" altLang="en-US" sz="2400" b="1" dirty="0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# </a:t>
            </a:r>
            <a:r>
              <a:rPr lang="en-US" altLang="en-US" sz="2400" b="1" dirty="0" err="1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i</a:t>
            </a:r>
            <a:r>
              <a:rPr lang="en-US" altLang="en-US" sz="2400" b="1" dirty="0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=</a:t>
            </a:r>
            <a:r>
              <a:rPr lang="en-US" altLang="en-US" sz="2400" b="1" dirty="0" err="1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i+j</a:t>
            </a:r>
            <a:br>
              <a:rPr lang="en-US" altLang="en-US" sz="2400" b="1" dirty="0">
                <a:solidFill>
                  <a:srgbClr val="4E5B6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</a:br>
            <a:r>
              <a:rPr lang="en-US" altLang="en-US" sz="2400" b="1" dirty="0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    	</a:t>
            </a:r>
            <a:r>
              <a:rPr lang="en-US" altLang="en-US" sz="2400" b="1" dirty="0" err="1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bne</a:t>
            </a:r>
            <a:r>
              <a:rPr lang="en-US" altLang="en-US" sz="24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 </a:t>
            </a:r>
            <a:r>
              <a:rPr lang="en-US" altLang="en-US" sz="2400" b="1" dirty="0">
                <a:solidFill>
                  <a:srgbClr val="EA157A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$s3</a:t>
            </a:r>
            <a:r>
              <a:rPr lang="en-US" altLang="en-US" sz="24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,</a:t>
            </a:r>
            <a:r>
              <a:rPr lang="en-US" altLang="en-US" sz="2400" b="1" dirty="0">
                <a:solidFill>
                  <a:srgbClr val="FF800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$s2</a:t>
            </a:r>
            <a:r>
              <a:rPr lang="en-US" altLang="en-US" sz="24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,</a:t>
            </a:r>
            <a:r>
              <a:rPr lang="en-US" altLang="en-US" sz="2400" b="1" dirty="0">
                <a:solidFill>
                  <a:srgbClr val="6E050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Loop</a:t>
            </a:r>
            <a:r>
              <a:rPr lang="en-US" altLang="en-US" sz="2400" b="1" dirty="0">
                <a:solidFill>
                  <a:srgbClr val="FFFF00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</a:t>
            </a:r>
            <a:r>
              <a:rPr lang="en-US" altLang="en-US" sz="2400" b="1" dirty="0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# </a:t>
            </a:r>
            <a:r>
              <a:rPr lang="en-US" altLang="en-US" sz="2400" b="1" dirty="0" err="1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goto</a:t>
            </a:r>
            <a:r>
              <a:rPr lang="en-US" altLang="en-US" sz="2400" b="1" dirty="0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Loop</a:t>
            </a:r>
            <a:b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Courier" charset="0"/>
              </a:rPr>
            </a:br>
            <a:r>
              <a:rPr lang="en-US" altLang="en-US" sz="2400" b="1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                         </a:t>
            </a:r>
            <a:r>
              <a:rPr lang="en-US" altLang="en-US" sz="2400" b="1" dirty="0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# if </a:t>
            </a:r>
            <a:r>
              <a:rPr lang="en-US" altLang="en-US" sz="2400" b="1" dirty="0" err="1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i</a:t>
            </a:r>
            <a:r>
              <a:rPr lang="en-US" altLang="en-US" sz="2400" b="1" dirty="0">
                <a:solidFill>
                  <a:srgbClr val="4E5B6F"/>
                </a:solidFill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  <a:sym typeface="Courier" charset="0"/>
              </a:rPr>
              <a:t>!=h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5964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C5048-1BFA-4C5D-968D-605EC2090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Review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2A942-4CC9-4449-8750-83FFA85A5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968" y="1644445"/>
            <a:ext cx="11656240" cy="4527755"/>
          </a:xfrm>
        </p:spPr>
        <p:txBody>
          <a:bodyPr/>
          <a:lstStyle/>
          <a:p>
            <a:r>
              <a:rPr lang="en-US" dirty="0"/>
              <a:t>Assume </a:t>
            </a:r>
            <a:r>
              <a:rPr lang="en-US" dirty="0">
                <a:latin typeface="Courier"/>
              </a:rPr>
              <a:t>$t0 </a:t>
            </a:r>
            <a:r>
              <a:rPr lang="en-US" dirty="0"/>
              <a:t>holds the value </a:t>
            </a:r>
            <a:r>
              <a:rPr lang="en-US" dirty="0">
                <a:latin typeface="Courier"/>
              </a:rPr>
              <a:t>0x00101000</a:t>
            </a:r>
            <a:r>
              <a:rPr lang="en-US" dirty="0"/>
              <a:t>. What is the value of </a:t>
            </a:r>
            <a:r>
              <a:rPr lang="en-US" dirty="0">
                <a:latin typeface="Courier"/>
              </a:rPr>
              <a:t>$t2 </a:t>
            </a:r>
            <a:r>
              <a:rPr lang="en-US" dirty="0"/>
              <a:t>after the following instructions?</a:t>
            </a:r>
          </a:p>
          <a:p>
            <a:pPr marL="0" indent="0">
              <a:buNone/>
            </a:pPr>
            <a:r>
              <a:rPr lang="en-HK" dirty="0">
                <a:latin typeface="Courier"/>
              </a:rPr>
              <a:t>		</a:t>
            </a:r>
            <a:r>
              <a:rPr lang="en-HK" dirty="0" err="1">
                <a:latin typeface="Courier"/>
              </a:rPr>
              <a:t>slt</a:t>
            </a:r>
            <a:r>
              <a:rPr lang="en-HK" dirty="0">
                <a:latin typeface="Courier"/>
              </a:rPr>
              <a:t> $t2, $0, $t0</a:t>
            </a:r>
          </a:p>
          <a:p>
            <a:pPr marL="0" indent="0">
              <a:buNone/>
            </a:pPr>
            <a:r>
              <a:rPr lang="en-HK" dirty="0">
                <a:latin typeface="Courier"/>
              </a:rPr>
              <a:t>		</a:t>
            </a:r>
            <a:r>
              <a:rPr lang="en-HK" dirty="0" err="1">
                <a:latin typeface="Courier"/>
              </a:rPr>
              <a:t>bne</a:t>
            </a:r>
            <a:r>
              <a:rPr lang="en-HK" dirty="0">
                <a:latin typeface="Courier"/>
              </a:rPr>
              <a:t> $t2, $0, ELSE</a:t>
            </a:r>
          </a:p>
          <a:p>
            <a:pPr marL="0" indent="0">
              <a:buNone/>
            </a:pPr>
            <a:r>
              <a:rPr lang="en-HK" dirty="0">
                <a:latin typeface="Courier"/>
              </a:rPr>
              <a:t>		j DONE</a:t>
            </a:r>
          </a:p>
          <a:p>
            <a:pPr marL="0" indent="0">
              <a:buNone/>
            </a:pPr>
            <a:r>
              <a:rPr lang="en-HK" dirty="0">
                <a:latin typeface="Courier"/>
              </a:rPr>
              <a:t>ELSE: 	</a:t>
            </a:r>
            <a:r>
              <a:rPr lang="en-HK" dirty="0" err="1">
                <a:latin typeface="Courier"/>
              </a:rPr>
              <a:t>addi</a:t>
            </a:r>
            <a:r>
              <a:rPr lang="en-HK" dirty="0">
                <a:latin typeface="Courier"/>
              </a:rPr>
              <a:t> $t2, $t2, 2</a:t>
            </a:r>
          </a:p>
          <a:p>
            <a:pPr marL="0" indent="0">
              <a:buNone/>
            </a:pPr>
            <a:r>
              <a:rPr lang="en-HK" dirty="0">
                <a:latin typeface="Courier"/>
              </a:rPr>
              <a:t>DONE:</a:t>
            </a:r>
            <a:endParaRPr lang="en-US" altLang="en-US" sz="2400" dirty="0">
              <a:latin typeface="Courier"/>
              <a:sym typeface="Courier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986BBB-EA31-4672-A193-69841F280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61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24AC-CA31-489C-8773-7BCAAA9D4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/>
              <a:t>Review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8C4A9-BD62-456A-91DE-5CB0C581B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Consider the following MIPS loop:</a:t>
            </a:r>
          </a:p>
          <a:p>
            <a:pPr marL="0" indent="0">
              <a:buNone/>
            </a:pPr>
            <a:r>
              <a:rPr lang="fr-FR" dirty="0">
                <a:latin typeface="Courier"/>
              </a:rPr>
              <a:t>LOOP: 	</a:t>
            </a:r>
            <a:r>
              <a:rPr lang="fr-FR" dirty="0" err="1">
                <a:latin typeface="Courier"/>
              </a:rPr>
              <a:t>slt</a:t>
            </a:r>
            <a:r>
              <a:rPr lang="fr-FR" dirty="0">
                <a:latin typeface="Courier"/>
              </a:rPr>
              <a:t> $t2, $0, $t1</a:t>
            </a:r>
          </a:p>
          <a:p>
            <a:pPr marL="0" indent="0">
              <a:buNone/>
            </a:pPr>
            <a:r>
              <a:rPr lang="en-HK" dirty="0">
                <a:latin typeface="Courier"/>
              </a:rPr>
              <a:t>		</a:t>
            </a:r>
            <a:r>
              <a:rPr lang="en-HK" dirty="0" err="1">
                <a:latin typeface="Courier"/>
              </a:rPr>
              <a:t>beq</a:t>
            </a:r>
            <a:r>
              <a:rPr lang="en-HK" dirty="0">
                <a:latin typeface="Courier"/>
              </a:rPr>
              <a:t> $t2, $0, DONE</a:t>
            </a:r>
          </a:p>
          <a:p>
            <a:pPr marL="0" indent="0">
              <a:buNone/>
            </a:pPr>
            <a:r>
              <a:rPr lang="en-HK" dirty="0">
                <a:latin typeface="Courier"/>
              </a:rPr>
              <a:t>		</a:t>
            </a:r>
            <a:r>
              <a:rPr lang="en-HK" dirty="0" err="1">
                <a:latin typeface="Courier"/>
              </a:rPr>
              <a:t>subi</a:t>
            </a:r>
            <a:r>
              <a:rPr lang="en-HK" dirty="0">
                <a:latin typeface="Courier"/>
              </a:rPr>
              <a:t> $t1, $t1, 1</a:t>
            </a:r>
          </a:p>
          <a:p>
            <a:pPr marL="0" indent="0">
              <a:buNone/>
            </a:pPr>
            <a:r>
              <a:rPr lang="en-HK" dirty="0">
                <a:latin typeface="Courier"/>
              </a:rPr>
              <a:t>		</a:t>
            </a:r>
            <a:r>
              <a:rPr lang="en-HK" dirty="0" err="1">
                <a:latin typeface="Courier"/>
              </a:rPr>
              <a:t>addi</a:t>
            </a:r>
            <a:r>
              <a:rPr lang="en-HK" dirty="0">
                <a:latin typeface="Courier"/>
              </a:rPr>
              <a:t> $s2, $s2, 2</a:t>
            </a:r>
          </a:p>
          <a:p>
            <a:pPr marL="0" indent="0">
              <a:buNone/>
            </a:pPr>
            <a:r>
              <a:rPr lang="en-HK" dirty="0">
                <a:latin typeface="Courier"/>
              </a:rPr>
              <a:t>		j LOOP</a:t>
            </a:r>
          </a:p>
          <a:p>
            <a:pPr marL="0" indent="0">
              <a:buNone/>
            </a:pPr>
            <a:r>
              <a:rPr lang="en-HK" dirty="0">
                <a:latin typeface="Courier"/>
              </a:rPr>
              <a:t>DONE:</a:t>
            </a:r>
          </a:p>
          <a:p>
            <a:r>
              <a:rPr lang="en-US" dirty="0"/>
              <a:t>Assume that the register </a:t>
            </a:r>
            <a:r>
              <a:rPr lang="en-US" dirty="0">
                <a:latin typeface="Courier"/>
              </a:rPr>
              <a:t>$t1</a:t>
            </a:r>
            <a:r>
              <a:rPr lang="en-US" dirty="0"/>
              <a:t> is initialized to the value 10. What is the value in register </a:t>
            </a:r>
            <a:r>
              <a:rPr lang="en-US" dirty="0">
                <a:latin typeface="Courier"/>
              </a:rPr>
              <a:t>$s2 </a:t>
            </a:r>
            <a:r>
              <a:rPr lang="en-US" dirty="0"/>
              <a:t>assuming </a:t>
            </a:r>
            <a:r>
              <a:rPr lang="en-US" dirty="0">
                <a:latin typeface="Courier"/>
              </a:rPr>
              <a:t>$s2 </a:t>
            </a:r>
            <a:r>
              <a:rPr lang="en-US" dirty="0"/>
              <a:t>is initially zero?</a:t>
            </a:r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0D266-2C30-4409-A7DA-9E7A02CC8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60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/>
              <a:t>Instruction Set Architectures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en-US" dirty="0"/>
              <a:t>Early trend was to add more and more instructions to new CPUs to do elaborate operations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VAX architecture had an instruction to multiply polynomials!</a:t>
            </a:r>
          </a:p>
          <a:p>
            <a:pPr lvl="1">
              <a:lnSpc>
                <a:spcPct val="7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RISC philosophy (</a:t>
            </a:r>
            <a:r>
              <a:rPr lang="en-US" dirty="0" err="1"/>
              <a:t>Cocke</a:t>
            </a:r>
            <a:r>
              <a:rPr lang="en-US" dirty="0"/>
              <a:t> IBM, Patterson, Hennessy, 1980s) – </a:t>
            </a:r>
            <a:br>
              <a:rPr lang="en-US" dirty="0"/>
            </a:br>
            <a:r>
              <a:rPr lang="en-US" dirty="0"/>
              <a:t>Reduced Instruction Set Computing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Keep the instruction set small and simple, makes it easier to build fast hardware.</a:t>
            </a:r>
          </a:p>
          <a:p>
            <a:pPr lvl="1"/>
            <a:r>
              <a:rPr lang="en-US" dirty="0"/>
              <a:t>Let software do complicated operations by composing simpler ones.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477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Computer words and vocabulary are called instructions and instruction set respectively.</a:t>
            </a:r>
          </a:p>
          <a:p>
            <a:r>
              <a:rPr lang="en-US" dirty="0"/>
              <a:t>MIPS is example RISC instruction set in this class.</a:t>
            </a:r>
          </a:p>
          <a:p>
            <a:r>
              <a:rPr lang="en-US" dirty="0"/>
              <a:t>Rigid format: 1 operation, 2 source operands, 1 destination</a:t>
            </a:r>
          </a:p>
          <a:p>
            <a:pPr lvl="1"/>
            <a:r>
              <a:rPr lang="en-US" dirty="0" err="1">
                <a:latin typeface="Courier"/>
              </a:rPr>
              <a:t>add,sub,mul,div,and,or,sll,srl,sra</a:t>
            </a:r>
            <a:endParaRPr lang="en-US" dirty="0">
              <a:latin typeface="Courier"/>
            </a:endParaRPr>
          </a:p>
          <a:p>
            <a:pPr lvl="1"/>
            <a:r>
              <a:rPr lang="en-US" dirty="0" err="1">
                <a:latin typeface="Courier"/>
              </a:rPr>
              <a:t>lw,sw,lb,sb</a:t>
            </a:r>
            <a:r>
              <a:rPr lang="en-US" dirty="0"/>
              <a:t> to move data to/from registers from/to memory</a:t>
            </a:r>
          </a:p>
          <a:p>
            <a:pPr lvl="1"/>
            <a:r>
              <a:rPr lang="en-US" dirty="0" err="1">
                <a:latin typeface="Courier"/>
              </a:rPr>
              <a:t>beq</a:t>
            </a:r>
            <a:r>
              <a:rPr lang="en-US" dirty="0">
                <a:latin typeface="Courier"/>
              </a:rPr>
              <a:t>, </a:t>
            </a:r>
            <a:r>
              <a:rPr lang="en-US" dirty="0" err="1">
                <a:latin typeface="Courier"/>
              </a:rPr>
              <a:t>bne</a:t>
            </a:r>
            <a:r>
              <a:rPr lang="en-US" dirty="0">
                <a:latin typeface="Courier"/>
              </a:rPr>
              <a:t>, j, </a:t>
            </a:r>
            <a:r>
              <a:rPr lang="en-US" dirty="0" err="1">
                <a:latin typeface="Courier"/>
              </a:rPr>
              <a:t>slt</a:t>
            </a:r>
            <a:r>
              <a:rPr lang="en-US" dirty="0">
                <a:latin typeface="Courier"/>
              </a:rPr>
              <a:t>, </a:t>
            </a:r>
            <a:r>
              <a:rPr lang="en-US" dirty="0" err="1">
                <a:latin typeface="Courier"/>
              </a:rPr>
              <a:t>slti</a:t>
            </a:r>
            <a:r>
              <a:rPr lang="en-US" dirty="0"/>
              <a:t> for decision/flow control</a:t>
            </a:r>
          </a:p>
          <a:p>
            <a:r>
              <a:rPr lang="en-US" dirty="0"/>
              <a:t>Simple mappings from arithmetic expressions, array access, if-then-else in C to MIPS instructions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4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B3A58-686D-4DCA-B3CB-79AEC4E76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39C11-64BF-4312-AC32-0E8AEAE3D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Read 2.1-2.7 in </a:t>
            </a:r>
            <a:r>
              <a:rPr lang="en-US" dirty="0"/>
              <a:t>David Patterson and John Hennessy, Computer Organization and Design, 5th edition, Morgan Kaufmann, 2014.</a:t>
            </a:r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AA930-EB28-44A8-A7EB-500D253F2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14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0326E-0266-4F1E-8996-EEE36E870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4285B-F32C-4B4B-A5B2-46FCBDC81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This set of slides are prepared mainly based on</a:t>
            </a:r>
          </a:p>
          <a:p>
            <a:pPr lvl="1"/>
            <a:r>
              <a:rPr lang="en-HK" dirty="0"/>
              <a:t>The slides prepared by K. </a:t>
            </a:r>
            <a:r>
              <a:rPr lang="en-HK" dirty="0" err="1"/>
              <a:t>Asanovic</a:t>
            </a:r>
            <a:r>
              <a:rPr lang="en-HK" dirty="0"/>
              <a:t> &amp; V. </a:t>
            </a:r>
            <a:r>
              <a:rPr lang="en-HK" dirty="0" err="1"/>
              <a:t>Stojanovic</a:t>
            </a:r>
            <a:r>
              <a:rPr lang="en-HK" dirty="0"/>
              <a:t> for CS61C at UC/Berkeley (</a:t>
            </a:r>
            <a:r>
              <a:rPr lang="en-US" dirty="0">
                <a:hlinkClick r:id="rId2"/>
              </a:rPr>
              <a:t>http://inst.eecs.Berkeley.edu/~cs61c/sp15</a:t>
            </a:r>
            <a:r>
              <a:rPr lang="en-HK" dirty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D5300-E074-4C8A-99E4-4ED602325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7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D6101-4AD1-4A87-86B4-1EB0634048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HK" dirty="0"/>
              <a:t>End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9526C-D288-489A-A292-8FF60AF573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3702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/>
              <a:t>MIPS Architecture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/>
              <a:t>MIPS – semiconductor company that built one of the first commercial RISC architectures</a:t>
            </a:r>
          </a:p>
          <a:p>
            <a:pPr marL="100013" indent="-100013"/>
            <a:r>
              <a:rPr lang="en-US" dirty="0"/>
              <a:t> We will study the MIPS architecture in some detail in this class.</a:t>
            </a:r>
          </a:p>
          <a:p>
            <a:pPr marL="100013" indent="-100013"/>
            <a:r>
              <a:rPr lang="en-US" dirty="0"/>
              <a:t> Why MIPS instead of Intel x86?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MIPS is simple, elegant.  Don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 want to get bogged down in gritty details.</a:t>
            </a:r>
          </a:p>
          <a:p>
            <a:pPr lvl="1">
              <a:spcBef>
                <a:spcPts val="956"/>
              </a:spcBef>
            </a:pPr>
            <a:r>
              <a:rPr lang="en-US" dirty="0"/>
              <a:t>MIPS widely used in embedded apps, x86 little used in embedded, and more embedded computers than PCs</a:t>
            </a:r>
          </a:p>
          <a:p>
            <a:pPr>
              <a:spcBef>
                <a:spcPts val="956"/>
              </a:spcBef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76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947D8-5468-41A0-9052-743BD1BB5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MIPS32 (32-bit instructions)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AEBD5-EEAE-4E45-B26A-EE432F818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92AB58-1F4E-47D2-9874-44CC77299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CE6B7B9A-27E6-4A12-8C2A-CEED64EE9FE1}"/>
              </a:ext>
            </a:extLst>
          </p:cNvPr>
          <p:cNvSpPr txBox="1">
            <a:spLocks/>
          </p:cNvSpPr>
          <p:nvPr/>
        </p:nvSpPr>
        <p:spPr>
          <a:xfrm>
            <a:off x="4930140" y="3831651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kern="12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A102B3-89F7-4040-A177-C7B33C6C29D1}"/>
              </a:ext>
            </a:extLst>
          </p:cNvPr>
          <p:cNvSpPr/>
          <p:nvPr/>
        </p:nvSpPr>
        <p:spPr>
          <a:xfrm>
            <a:off x="3733800" y="1943450"/>
            <a:ext cx="4495800" cy="4114800"/>
          </a:xfrm>
          <a:prstGeom prst="rect">
            <a:avLst/>
          </a:prstGeom>
          <a:solidFill>
            <a:srgbClr val="95B3D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Memory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25698A8-3BF1-4FAE-8F17-395EF663C577}"/>
              </a:ext>
            </a:extLst>
          </p:cNvPr>
          <p:cNvGrpSpPr/>
          <p:nvPr/>
        </p:nvGrpSpPr>
        <p:grpSpPr>
          <a:xfrm>
            <a:off x="4038600" y="2400650"/>
            <a:ext cx="3962400" cy="3429000"/>
            <a:chOff x="4953000" y="1981200"/>
            <a:chExt cx="1524000" cy="342900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D84E19C-15FD-4DF6-A40B-298716F2B4B8}"/>
                </a:ext>
              </a:extLst>
            </p:cNvPr>
            <p:cNvGrpSpPr/>
            <p:nvPr/>
          </p:nvGrpSpPr>
          <p:grpSpPr>
            <a:xfrm>
              <a:off x="4953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E2B21FAC-BF2D-4BE4-8E66-00EBFD3816EB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id="{955FCC7C-E81D-4FDC-86DE-CCC22C062EA2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>
                <a:extLst>
                  <a:ext uri="{FF2B5EF4-FFF2-40B4-BE49-F238E27FC236}">
                    <a16:creationId xmlns:a16="http://schemas.microsoft.com/office/drawing/2014/main" id="{0D856AB2-82C6-45ED-A246-4AAB0281B0EE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Rectangle 202">
                <a:extLst>
                  <a:ext uri="{FF2B5EF4-FFF2-40B4-BE49-F238E27FC236}">
                    <a16:creationId xmlns:a16="http://schemas.microsoft.com/office/drawing/2014/main" id="{1E486874-C2AD-4240-8CDB-6FBD8E4E1C2E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BF7636C1-E835-4418-A593-65E83C40E15C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83FD4902-9270-4306-8D69-103B83099B6C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id="{D8BB5E54-430F-4998-86C4-F956991DAAE5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19CD7ADF-C629-4519-9148-1B19CCADCD6A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F528BEE5-F052-404D-B6E0-92B53C2F17C4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4F76ABF-3BC4-4D4F-ADC6-FA367203DA35}"/>
                </a:ext>
              </a:extLst>
            </p:cNvPr>
            <p:cNvGrpSpPr/>
            <p:nvPr/>
          </p:nvGrpSpPr>
          <p:grpSpPr>
            <a:xfrm>
              <a:off x="5334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AC4AD4D4-EF64-464F-AF3B-4AF3E6741BD0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id="{2F2EBD99-D103-4163-B406-8FC32B93E939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49737FAA-90AD-4726-9B7E-07E98128A272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28DE17B3-E950-41C2-B30D-D220671693DF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028852FA-7013-4A9D-B517-6E8CFB943C84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7F4FDA71-05DD-4698-B06B-915EC801003B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id="{9EBEC1A2-D855-4B9D-9261-150B61A6D15F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92E9BFD7-E54A-4625-A09D-4A4C7D4669CE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9C43EE76-11EB-47AF-8BBE-E3C8ED676745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85E3188-C4B6-4CDC-9C55-F79C9CD75D60}"/>
                </a:ext>
              </a:extLst>
            </p:cNvPr>
            <p:cNvGrpSpPr/>
            <p:nvPr/>
          </p:nvGrpSpPr>
          <p:grpSpPr>
            <a:xfrm>
              <a:off x="5715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82" name="Rectangle 181">
                <a:extLst>
                  <a:ext uri="{FF2B5EF4-FFF2-40B4-BE49-F238E27FC236}">
                    <a16:creationId xmlns:a16="http://schemas.microsoft.com/office/drawing/2014/main" id="{D503E13D-C5B2-4361-9F3D-1762DEBB7335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BCE0E1B9-9C71-49D0-8F7D-09AE97A3B0D0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0BC6ABE3-4DC3-46CB-8BF8-F073B62B40CE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BF6B4E21-A929-4E99-8B38-FD8F89766608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8843AFCB-20C0-44FD-8E83-A99A25FCD983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0A19929A-236C-4767-BC52-0A9D4EADE3CC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89E4373F-8098-4E26-BBC8-B5AA071A6103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C2AD95DE-A643-444B-847D-71F78FBDC88B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E139E017-D3FC-444F-8916-5FCD47A6B261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FD5C38F-45D9-4DA2-BE2C-4A38DA93DABB}"/>
                </a:ext>
              </a:extLst>
            </p:cNvPr>
            <p:cNvGrpSpPr/>
            <p:nvPr/>
          </p:nvGrpSpPr>
          <p:grpSpPr>
            <a:xfrm>
              <a:off x="6096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4166A0AC-5A0C-45CA-864B-9FBE314EA436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DDF22E3F-F10A-4E2E-B3EB-6D1A6667B223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Rectangle 174">
                <a:extLst>
                  <a:ext uri="{FF2B5EF4-FFF2-40B4-BE49-F238E27FC236}">
                    <a16:creationId xmlns:a16="http://schemas.microsoft.com/office/drawing/2014/main" id="{AAB78E57-297A-4573-8004-9744756620F1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BED2713A-890C-496D-A885-A99AC423F3BC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7" name="Rectangle 176">
                <a:extLst>
                  <a:ext uri="{FF2B5EF4-FFF2-40B4-BE49-F238E27FC236}">
                    <a16:creationId xmlns:a16="http://schemas.microsoft.com/office/drawing/2014/main" id="{E03E6EF0-5E6C-4FDA-AE30-C83AF9033985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Rectangle 177">
                <a:extLst>
                  <a:ext uri="{FF2B5EF4-FFF2-40B4-BE49-F238E27FC236}">
                    <a16:creationId xmlns:a16="http://schemas.microsoft.com/office/drawing/2014/main" id="{9EB472DB-84FB-4C87-96A0-79C19906F9BD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F08B08A4-2BF8-4E65-94E7-AB6DC6FFD16C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6DF7B3B2-8FBD-43D6-BA78-56B07E7A3984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>
                <a:extLst>
                  <a:ext uri="{FF2B5EF4-FFF2-40B4-BE49-F238E27FC236}">
                    <a16:creationId xmlns:a16="http://schemas.microsoft.com/office/drawing/2014/main" id="{9C660311-C508-4533-9837-F2EF930414B4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2F10AFB-4823-45EE-90B5-7E134DC0A6D4}"/>
                </a:ext>
              </a:extLst>
            </p:cNvPr>
            <p:cNvGrpSpPr/>
            <p:nvPr/>
          </p:nvGrpSpPr>
          <p:grpSpPr>
            <a:xfrm>
              <a:off x="4953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7FC63BA0-4F89-4F09-96DD-5A06F28FC89E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06360954-7C77-40EB-92F5-886DE2C6E01E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B9397322-C97F-4914-853C-4BF131240A97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C66145DA-5558-4A49-8EE4-49CE0DE00327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E90A3E68-6BE6-4E32-956C-A0E611A33D79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8B1595D6-132F-4C0E-B001-142BA3B03AF3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41154880-02BC-464B-A5A4-554A7AC8B381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40BA76C2-C013-4733-82CE-748145A5F0B2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F868343E-7E60-49E2-B356-934ED2CA911A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3D3E856B-71CF-4680-BB33-038DDD198B46}"/>
                </a:ext>
              </a:extLst>
            </p:cNvPr>
            <p:cNvGrpSpPr/>
            <p:nvPr/>
          </p:nvGrpSpPr>
          <p:grpSpPr>
            <a:xfrm>
              <a:off x="5334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CD2ACF42-EF90-4A51-8351-8AC5062D4E33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0C4CFD86-9A43-42C2-9DD5-DABC4AA02D27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CD91B331-B067-45E2-9D11-B3DEEFBE0DF7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2C604896-19F7-4874-9EE5-46D7BD4B97AD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9D78A5DB-8207-4A34-8D88-F220A8B1B8DC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A2014983-1AC4-4E53-9A1B-07745F0A6AE4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E02A2BED-05D1-4FCC-90DD-CF13D41AEBEF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E3BB292C-AA22-4650-91AB-8B96DFB4806D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35971037-6B92-44F0-BABF-BE5E52C01403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EF89BC98-DC70-46AB-9096-A15C81B4E9FB}"/>
                </a:ext>
              </a:extLst>
            </p:cNvPr>
            <p:cNvGrpSpPr/>
            <p:nvPr/>
          </p:nvGrpSpPr>
          <p:grpSpPr>
            <a:xfrm>
              <a:off x="5715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CF86D17F-9C64-4DCD-9159-36650BE49D7E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BE2E320F-0296-41FC-8422-E536B83FB532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6A61E967-5B5F-4F63-A88D-FCCC04C2C1B6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E9131134-79E4-4D8A-9001-B298866DA920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AD8BEB6E-2AF3-4371-A786-2AA5C034E4B3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37AAA28E-89E5-4AA8-99CC-9AEA9702CCF0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41E8A418-F076-4298-B61A-FC13715BCC8C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D30C827C-CB6F-48F7-9291-23B01152B79D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582AF9DC-9B1B-4A19-B373-737947913EE8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C6E6C212-A8EB-4A16-946E-245014929FB8}"/>
                </a:ext>
              </a:extLst>
            </p:cNvPr>
            <p:cNvGrpSpPr/>
            <p:nvPr/>
          </p:nvGrpSpPr>
          <p:grpSpPr>
            <a:xfrm>
              <a:off x="6096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4E5ACA67-B936-42E5-A426-AAE1BC1FAD35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D3D99D0E-0C63-4F93-B5FF-42CDC0215C58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425B8E13-2DC4-4B08-A3E4-9BB2B7F6BE85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EB6DE9EC-A742-4D39-83F1-C1D9D2B59266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53FDD10A-A2AA-4946-8D35-4BDE2EF1D32B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61C9E479-261E-4953-B9F6-B7B341E2F3ED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ABC27A07-3330-4F3A-8D99-C20BF99F9723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A33B9CB1-CECC-4337-93F5-86E08C122D91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FFE6A80E-06B4-49BE-8953-0471EB05E361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A5BB4BD-4827-4593-A01C-803F2283D2C2}"/>
                </a:ext>
              </a:extLst>
            </p:cNvPr>
            <p:cNvGrpSpPr/>
            <p:nvPr/>
          </p:nvGrpSpPr>
          <p:grpSpPr>
            <a:xfrm>
              <a:off x="4953000" y="3352800"/>
              <a:ext cx="381000" cy="685800"/>
              <a:chOff x="7543800" y="3581400"/>
              <a:chExt cx="2362200" cy="685800"/>
            </a:xfrm>
            <a:solidFill>
              <a:srgbClr val="9BBB59"/>
            </a:solidFill>
          </p:grpSpPr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4D086815-8789-4B38-AB15-45FAA55BC7A8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4023118D-24E9-49D6-9F68-F55179F6E7D5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F65FAA73-DEDE-47D1-959B-B36DE6ADADB2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57FCF3E7-9940-4701-ADC0-368F46C8F1FB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5B96DD96-F669-42EC-AD7F-706E691E7558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B3AFF39D-52C5-4610-9ED8-6DC1DCD8C9ED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23FA2F66-A5A8-49C9-AA39-85BDE00243DB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1ACC85D9-E024-4C8F-BCD3-9D66448F7B3F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4EA29F14-813F-4F18-B562-8CE60D9DE173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E51C744-3202-4C13-BBBA-319B6790EDB7}"/>
                </a:ext>
              </a:extLst>
            </p:cNvPr>
            <p:cNvGrpSpPr/>
            <p:nvPr/>
          </p:nvGrpSpPr>
          <p:grpSpPr>
            <a:xfrm>
              <a:off x="5334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D0385DE4-B07A-40E6-B9A4-943FBF8A16B4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C017DD3-7324-4F64-BA30-A754427F5144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FB6AD69B-BF9B-4508-9B23-6CAA8D7A32C2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AAEE3CA8-2AD8-425E-96B2-AFD042B549D5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BA8F9518-D125-44B9-94F3-1FCB6C80B5ED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5EE04E5E-9675-49DB-98EE-8AAE6822CC7C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7D18BE14-EF71-4FA0-81B6-FF4FC7663EE1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5866F974-0E5E-41CB-B4B7-92F8B7E8EB3A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A0773A2A-4C2E-4B89-9BCA-8A546B96C8C7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0E2BFD5-F25E-4644-9D17-D0D7EF85B483}"/>
                </a:ext>
              </a:extLst>
            </p:cNvPr>
            <p:cNvGrpSpPr/>
            <p:nvPr/>
          </p:nvGrpSpPr>
          <p:grpSpPr>
            <a:xfrm>
              <a:off x="5715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DDBA40A3-97C8-4C22-B2EF-0F9DA2213FA9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271AB79E-0B04-4E7E-9D54-DC08D8E0B0A8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EC19F19A-0FB8-4D43-8632-C842FC0DF6C2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9253BAC0-8975-4F56-B1E6-164739BF92A6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4EA712B2-FDE7-4CF2-8DDE-7745844E6EAF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6B24BCEA-0EA5-41E2-AA5F-51A6D2A6CB15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09E69913-3FCC-4D48-9959-CE8DB8678467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4FB311DF-5A61-4DA3-9EBB-501BFE1AA3FC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B9EEE903-0BB5-43CA-90EB-D981D97573D8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EAB3039B-6CAF-4C95-92DE-A8CD006E33D8}"/>
                </a:ext>
              </a:extLst>
            </p:cNvPr>
            <p:cNvGrpSpPr/>
            <p:nvPr/>
          </p:nvGrpSpPr>
          <p:grpSpPr>
            <a:xfrm>
              <a:off x="6096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67B13FE6-C58F-491A-ADED-543B956CC666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F5817E4E-F2C9-4302-ABF6-6D9BDB8E4706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89BE6C32-C2C0-4EE8-BB18-255A850CCAA3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04E9AD5C-CDAB-471B-B12F-0AB8F91FF477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BA719DC4-B6C4-4735-A405-9AE5F4BE1F2A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0CD0A37D-2BD7-4069-AF71-2DE363E44E6C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C1BC0E94-AD92-450E-B47A-4822A06DDBAF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8FC39B72-DED7-4946-8DC8-862F831CB0A9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EDEFE7F9-62C4-48A0-AA6D-5D7F7C800D06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D9D384F-901E-4E61-8C3F-998AEC0EC27B}"/>
                </a:ext>
              </a:extLst>
            </p:cNvPr>
            <p:cNvGrpSpPr/>
            <p:nvPr/>
          </p:nvGrpSpPr>
          <p:grpSpPr>
            <a:xfrm>
              <a:off x="4953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B4C45BA4-4AD3-4E54-9897-EAC25F3D8ED3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5664495F-5D79-4993-81A1-54CE5BC10A47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0DC87177-A555-4113-8B3C-60287BB97B08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DF48D596-549D-4CF4-9305-6D1BA1368C70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80C4FE42-2C35-44D5-92F5-31A11470648C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7347A00-2925-4F0A-85DA-A3A306D2B988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407F2A89-502C-4F91-ACAB-B079C2FC6B6C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8518BE01-D3D8-41B7-87DB-0E67FCFF3314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9680374E-B264-4D37-87EF-6ACC98F92CFF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BA87792-29BE-42E7-9DF7-F11724F5BB4D}"/>
                </a:ext>
              </a:extLst>
            </p:cNvPr>
            <p:cNvGrpSpPr/>
            <p:nvPr/>
          </p:nvGrpSpPr>
          <p:grpSpPr>
            <a:xfrm>
              <a:off x="5334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D1DF3BED-F46E-40B4-8E7C-A1F62CFBE460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29022D8F-AD72-4599-A5AB-60F53459C17A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525D60E4-9959-4726-A0BA-0DA3CDD61654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50C6A825-34AC-47D6-A0DD-410038D7600E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708C9AF6-E8CE-4DEC-BF1C-0FFF795DC1E6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16A426F7-46E4-4393-8973-059C94CA78D0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A610DF8A-E373-4FA5-9E8A-FF3EA5EA87A6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020B3BDE-98F2-4E81-9D4A-DE1600F31468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29E963B6-CD4D-4324-B91A-0B9BF03118BA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6E475F9-690B-4A09-AAF9-8B2B6F6E4424}"/>
                </a:ext>
              </a:extLst>
            </p:cNvPr>
            <p:cNvGrpSpPr/>
            <p:nvPr/>
          </p:nvGrpSpPr>
          <p:grpSpPr>
            <a:xfrm>
              <a:off x="5715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282D946F-DEEA-4FC8-AD9E-B9F83DE8A219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0E0A4E90-6094-4991-9225-29496540DE34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02A8C454-7E8E-4EAF-91E2-26CF0A8C7CAE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52458CFB-4BD3-4B6F-891F-25E65A8496C6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C9AE6B78-29E5-4E72-A951-3489546B46B5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72012FD4-3AE1-42FC-8F9F-D481AEEB5DC1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42CD3EC9-D1E4-4363-8F6D-F3C1FC383D41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DB014756-3BA0-4B9E-A224-B87CE079DAC4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F216B885-E32A-4D50-A6FE-1C86756BF709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5E601E0-BCB1-41CD-946B-E6C17277AED2}"/>
                </a:ext>
              </a:extLst>
            </p:cNvPr>
            <p:cNvGrpSpPr/>
            <p:nvPr/>
          </p:nvGrpSpPr>
          <p:grpSpPr>
            <a:xfrm>
              <a:off x="6096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06D524AC-52F5-4833-A6F7-2D5E6B05D3B5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31822AC-50C2-46B8-AC10-15D10E7D210F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D34CA1EF-EE91-4648-9EF5-045BC33629BA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C75CD100-B872-4C11-9BCC-C6617549E275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425E84C3-2E07-4377-BC51-129B1515FC66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20D1A6E-8EC0-4338-8E43-29E073A720ED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90EBCFE-D7F6-4FDD-BD07-F6137D476945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2109839D-FB09-4392-9E4E-F70E554C70BB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882398B8-5BC7-4A74-8F44-7C27DAFE4E35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55FFAD8-75DB-42F3-A749-85A0E67718FD}"/>
                </a:ext>
              </a:extLst>
            </p:cNvPr>
            <p:cNvGrpSpPr/>
            <p:nvPr/>
          </p:nvGrpSpPr>
          <p:grpSpPr>
            <a:xfrm>
              <a:off x="4953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7D1ED5EC-A75E-4D7F-82D7-92801D2F39A4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7D3577CC-1C0E-4384-85F4-709521686557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7C2A6E2-D72E-4C75-8D15-213810E74F47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A2E55756-99EA-4A61-A736-93A347B375D0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2407BD3D-3E49-46F8-8CB1-30BF7CA18255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33F34967-4628-4A81-8C06-B80151BF1503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6C2D5BC6-1064-4587-B00F-95FCC719CABA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F1847ED1-3D66-41D8-B3DC-3C12697DF226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BA3A09CF-7828-4907-8616-7BCE2FC03E58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EDA7563-B944-4464-8F8B-96FF083B7BD8}"/>
                </a:ext>
              </a:extLst>
            </p:cNvPr>
            <p:cNvGrpSpPr/>
            <p:nvPr/>
          </p:nvGrpSpPr>
          <p:grpSpPr>
            <a:xfrm>
              <a:off x="5334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9D3F3F87-B116-447E-B50C-74EDCA1ADE78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C6DAD1F5-BF20-491C-B531-18E14A337E5F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53B7683A-A429-4653-82AC-5B32AB127263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A079E89D-F01F-44A3-8F05-8217B7F708D5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97311D9E-9556-4360-B89C-B6BED753F512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AA995CA8-E345-410B-925E-8297F35E25A2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5FBF3661-440C-4F45-9148-5794BFCDE518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1169526-9634-4F73-A312-32AE5D869FE0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FA7FD20-FD36-4EB6-A931-740F5C5D048F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F0ECB502-3C24-40ED-A461-55E9B5AEB173}"/>
                </a:ext>
              </a:extLst>
            </p:cNvPr>
            <p:cNvGrpSpPr/>
            <p:nvPr/>
          </p:nvGrpSpPr>
          <p:grpSpPr>
            <a:xfrm>
              <a:off x="5715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3C4A19CA-FE7E-445B-96FA-8E80D46D1E18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5E873440-0268-4993-AE17-5E0FA96FE044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ABE0402C-4C02-4713-BA2F-EDBF1D9EFB22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155061EE-5DBE-441F-A615-B24E081703C0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C77A51DD-8287-4CD3-B67F-4ED35124E3DF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DD4C910-13B4-4E2F-9E7F-CE29F142EF4F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8AEDC32B-F177-4754-A3A2-753E71F84C96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8B7A55C0-82FA-4769-B234-95149616658D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24FA8D38-D8A7-4655-BC55-58EB50148D49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F6EF9F3A-3A70-415C-8C23-833D19DD6346}"/>
                </a:ext>
              </a:extLst>
            </p:cNvPr>
            <p:cNvGrpSpPr/>
            <p:nvPr/>
          </p:nvGrpSpPr>
          <p:grpSpPr>
            <a:xfrm>
              <a:off x="6096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AAAA9ED4-11C5-4436-90C0-CEF8E4C60A51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EBCEA23-8AD4-4391-90FC-1FC4BD1D1B18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87BB1F4-8489-4D9F-94C3-4D95714FF60F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C34D2BA-5BBC-4E17-B534-AD6E6759E14B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392B787A-8DCA-4EC1-9A5A-20350900A97D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6302CB5-8EDB-468B-A3EC-498EA08B154B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D8A1110-02C0-4733-980F-7C56EC847255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DC7E4EBB-EC19-400C-A62A-E573F5559270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0EAEC14-5473-4E57-95F5-4517DAA55E25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8AB0ABA-1C03-465A-9C40-3338ED685CB8}"/>
                </a:ext>
              </a:extLst>
            </p:cNvPr>
            <p:cNvSpPr txBox="1"/>
            <p:nvPr/>
          </p:nvSpPr>
          <p:spPr>
            <a:xfrm>
              <a:off x="5181600" y="3352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effectLst>
                    <a:glow rad="228600">
                      <a:schemeClr val="bg1">
                        <a:alpha val="75000"/>
                      </a:schemeClr>
                    </a:glow>
                  </a:effectLst>
                </a:rPr>
                <a:t>Bytes</a:t>
              </a:r>
            </a:p>
          </p:txBody>
        </p:sp>
      </p:grpSp>
      <p:sp>
        <p:nvSpPr>
          <p:cNvPr id="209" name="Rectangle 208">
            <a:extLst>
              <a:ext uri="{FF2B5EF4-FFF2-40B4-BE49-F238E27FC236}">
                <a16:creationId xmlns:a16="http://schemas.microsoft.com/office/drawing/2014/main" id="{2B8CA782-F93B-4B2A-A17D-56099FDC2F5F}"/>
              </a:ext>
            </a:extLst>
          </p:cNvPr>
          <p:cNvSpPr/>
          <p:nvPr/>
        </p:nvSpPr>
        <p:spPr>
          <a:xfrm>
            <a:off x="4062361" y="3021102"/>
            <a:ext cx="3944244" cy="758448"/>
          </a:xfrm>
          <a:prstGeom prst="rect">
            <a:avLst/>
          </a:prstGeom>
          <a:solidFill>
            <a:srgbClr val="FFFFFF">
              <a:alpha val="4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Program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6DD442CD-3559-4118-AFD9-57CB1BBB67E0}"/>
              </a:ext>
            </a:extLst>
          </p:cNvPr>
          <p:cNvSpPr/>
          <p:nvPr/>
        </p:nvSpPr>
        <p:spPr>
          <a:xfrm>
            <a:off x="4038363" y="4840324"/>
            <a:ext cx="3944244" cy="758448"/>
          </a:xfrm>
          <a:prstGeom prst="rect">
            <a:avLst/>
          </a:prstGeom>
          <a:solidFill>
            <a:srgbClr val="FFFFFF">
              <a:alpha val="3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</p:txBody>
      </p: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FBDC0F7F-D35D-46B1-A755-AE0FB74D2529}"/>
              </a:ext>
            </a:extLst>
          </p:cNvPr>
          <p:cNvGrpSpPr/>
          <p:nvPr/>
        </p:nvGrpSpPr>
        <p:grpSpPr>
          <a:xfrm>
            <a:off x="4038600" y="3010250"/>
            <a:ext cx="6400800" cy="1447800"/>
            <a:chOff x="2514600" y="2590800"/>
            <a:chExt cx="6400800" cy="1447800"/>
          </a:xfrm>
        </p:grpSpPr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2789F1C5-000F-4F95-813C-D0EDD3011445}"/>
                </a:ext>
              </a:extLst>
            </p:cNvPr>
            <p:cNvCxnSpPr/>
            <p:nvPr/>
          </p:nvCxnSpPr>
          <p:spPr>
            <a:xfrm flipH="1" flipV="1">
              <a:off x="2514600" y="2590800"/>
              <a:ext cx="1828800" cy="1143000"/>
            </a:xfrm>
            <a:prstGeom prst="line">
              <a:avLst/>
            </a:prstGeom>
            <a:ln>
              <a:solidFill>
                <a:schemeClr val="tx1"/>
              </a:solidFill>
              <a:headEnd type="none" w="lg" len="lg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1C8365A0-9EBC-4965-889A-8B655A29784B}"/>
                </a:ext>
              </a:extLst>
            </p:cNvPr>
            <p:cNvCxnSpPr/>
            <p:nvPr/>
          </p:nvCxnSpPr>
          <p:spPr>
            <a:xfrm flipH="1" flipV="1">
              <a:off x="2514600" y="2667000"/>
              <a:ext cx="1828800" cy="1371600"/>
            </a:xfrm>
            <a:prstGeom prst="line">
              <a:avLst/>
            </a:prstGeom>
            <a:ln>
              <a:solidFill>
                <a:schemeClr val="tx1"/>
              </a:solidFill>
              <a:headEnd type="none" w="lg" len="lg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58CA73CD-B06C-4B8E-9725-31B29B2BF44A}"/>
                </a:ext>
              </a:extLst>
            </p:cNvPr>
            <p:cNvCxnSpPr/>
            <p:nvPr/>
          </p:nvCxnSpPr>
          <p:spPr>
            <a:xfrm flipH="1" flipV="1">
              <a:off x="6477000" y="2590800"/>
              <a:ext cx="2438400" cy="1143000"/>
            </a:xfrm>
            <a:prstGeom prst="line">
              <a:avLst/>
            </a:prstGeom>
            <a:ln>
              <a:solidFill>
                <a:schemeClr val="tx1"/>
              </a:solidFill>
              <a:headEnd type="none" w="lg" len="lg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CE2E038A-CC29-4091-9993-74BF514FDB71}"/>
                </a:ext>
              </a:extLst>
            </p:cNvPr>
            <p:cNvCxnSpPr/>
            <p:nvPr/>
          </p:nvCxnSpPr>
          <p:spPr>
            <a:xfrm flipH="1" flipV="1">
              <a:off x="6477000" y="2667000"/>
              <a:ext cx="2438400" cy="1371600"/>
            </a:xfrm>
            <a:prstGeom prst="line">
              <a:avLst/>
            </a:prstGeom>
            <a:ln>
              <a:solidFill>
                <a:schemeClr val="tx1"/>
              </a:solidFill>
              <a:headEnd type="none" w="lg" len="lg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5EA606A3-CF2D-482C-85EA-9EAB2BC8F4B9}"/>
                </a:ext>
              </a:extLst>
            </p:cNvPr>
            <p:cNvSpPr/>
            <p:nvPr/>
          </p:nvSpPr>
          <p:spPr>
            <a:xfrm>
              <a:off x="4343400" y="3733800"/>
              <a:ext cx="4572000" cy="3048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</a:rPr>
                <a:t>One MIPS Instruction = 32 bits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236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E98BB-C7F0-4B0E-AE52-19A97021E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How program is executed?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EA9D8-066E-42A6-B0AF-3BBC14C3D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31410B-581F-4A42-96BA-E186D9ABA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13F490A-2035-46C8-8FD6-42D8145B5BC2}"/>
              </a:ext>
            </a:extLst>
          </p:cNvPr>
          <p:cNvGrpSpPr/>
          <p:nvPr/>
        </p:nvGrpSpPr>
        <p:grpSpPr>
          <a:xfrm>
            <a:off x="2133600" y="1718345"/>
            <a:ext cx="3048000" cy="3962400"/>
            <a:chOff x="609600" y="1676400"/>
            <a:chExt cx="3048000" cy="3962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1E1D38A-77EB-4D45-9E98-CC69F60A7F22}"/>
                </a:ext>
              </a:extLst>
            </p:cNvPr>
            <p:cNvSpPr/>
            <p:nvPr/>
          </p:nvSpPr>
          <p:spPr>
            <a:xfrm>
              <a:off x="609600" y="1676400"/>
              <a:ext cx="3048000" cy="396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42A7DEB-2180-4427-A154-6DF0E90F0E78}"/>
                </a:ext>
              </a:extLst>
            </p:cNvPr>
            <p:cNvSpPr/>
            <p:nvPr/>
          </p:nvSpPr>
          <p:spPr>
            <a:xfrm>
              <a:off x="838200" y="2286000"/>
              <a:ext cx="2590800" cy="5334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>
                  <a:solidFill>
                    <a:schemeClr val="tx1"/>
                  </a:solidFill>
                </a:rPr>
                <a:t>Control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5D46255-C3AD-41D7-8CF2-8A3AEC832A0B}"/>
                </a:ext>
              </a:extLst>
            </p:cNvPr>
            <p:cNvSpPr/>
            <p:nvPr/>
          </p:nvSpPr>
          <p:spPr>
            <a:xfrm>
              <a:off x="838200" y="3048000"/>
              <a:ext cx="2590800" cy="2362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>
                  <a:solidFill>
                    <a:schemeClr val="tx1"/>
                  </a:solidFill>
                </a:rPr>
                <a:t>Datapath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F509FE8F-3262-487A-BE7A-B6E1D5FA75D2}"/>
                </a:ext>
              </a:extLst>
            </p:cNvPr>
            <p:cNvCxnSpPr/>
            <p:nvPr/>
          </p:nvCxnSpPr>
          <p:spPr>
            <a:xfrm rot="5400000">
              <a:off x="1409700" y="2933700"/>
              <a:ext cx="228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D80E9ED-9057-4F2D-AFAD-376BEB003286}"/>
                </a:ext>
              </a:extLst>
            </p:cNvPr>
            <p:cNvCxnSpPr/>
            <p:nvPr/>
          </p:nvCxnSpPr>
          <p:spPr>
            <a:xfrm rot="16200000" flipV="1">
              <a:off x="2553494" y="2932906"/>
              <a:ext cx="228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A2F5FBB-425F-43CF-A121-8DABBC0B58A5}"/>
              </a:ext>
            </a:extLst>
          </p:cNvPr>
          <p:cNvGrpSpPr/>
          <p:nvPr/>
        </p:nvGrpSpPr>
        <p:grpSpPr>
          <a:xfrm>
            <a:off x="2299575" y="3547145"/>
            <a:ext cx="2645083" cy="1828800"/>
            <a:chOff x="775574" y="3505200"/>
            <a:chExt cx="2645083" cy="1828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C709C85-C256-44A0-9BBD-7D47005B3C9B}"/>
                </a:ext>
              </a:extLst>
            </p:cNvPr>
            <p:cNvSpPr/>
            <p:nvPr/>
          </p:nvSpPr>
          <p:spPr>
            <a:xfrm>
              <a:off x="914400" y="3505200"/>
              <a:ext cx="2362200" cy="228600"/>
            </a:xfrm>
            <a:prstGeom prst="rect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Program Counter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BBE6307-1732-413F-A952-71221FD8C541}"/>
                </a:ext>
              </a:extLst>
            </p:cNvPr>
            <p:cNvGrpSpPr/>
            <p:nvPr/>
          </p:nvGrpSpPr>
          <p:grpSpPr>
            <a:xfrm>
              <a:off x="914399" y="3886200"/>
              <a:ext cx="2362202" cy="685800"/>
              <a:chOff x="1600199" y="3962400"/>
              <a:chExt cx="1600201" cy="685800"/>
            </a:xfrm>
            <a:solidFill>
              <a:srgbClr val="9BBB59"/>
            </a:solidFill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6D86FE3-3BB2-4FFB-B7D3-EE294BAD926B}"/>
                  </a:ext>
                </a:extLst>
              </p:cNvPr>
              <p:cNvSpPr/>
              <p:nvPr/>
            </p:nvSpPr>
            <p:spPr>
              <a:xfrm>
                <a:off x="1600200" y="3962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11D04D8-4A1A-4DD3-90E5-A65DCD0B5F6A}"/>
                  </a:ext>
                </a:extLst>
              </p:cNvPr>
              <p:cNvSpPr/>
              <p:nvPr/>
            </p:nvSpPr>
            <p:spPr>
              <a:xfrm>
                <a:off x="1600200" y="40386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22718C5-BE52-4E2F-8F1E-DF9B7EE475D9}"/>
                  </a:ext>
                </a:extLst>
              </p:cNvPr>
              <p:cNvSpPr/>
              <p:nvPr/>
            </p:nvSpPr>
            <p:spPr>
              <a:xfrm>
                <a:off x="1600200" y="41148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D2A4DB4-2EC4-4463-A02A-6C94BCC16946}"/>
                  </a:ext>
                </a:extLst>
              </p:cNvPr>
              <p:cNvSpPr/>
              <p:nvPr/>
            </p:nvSpPr>
            <p:spPr>
              <a:xfrm>
                <a:off x="1600200" y="4191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effectLst>
                    <a:glow rad="101600">
                      <a:schemeClr val="bg1">
                        <a:alpha val="75000"/>
                      </a:schemeClr>
                    </a:glow>
                  </a:effectLst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BDC4303-E823-49B6-9CB7-228972B30F09}"/>
                  </a:ext>
                </a:extLst>
              </p:cNvPr>
              <p:cNvSpPr/>
              <p:nvPr/>
            </p:nvSpPr>
            <p:spPr>
              <a:xfrm>
                <a:off x="1600200" y="42672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CB785DBF-A5EF-4983-8F1E-85AB06FC98B6}"/>
                  </a:ext>
                </a:extLst>
              </p:cNvPr>
              <p:cNvSpPr/>
              <p:nvPr/>
            </p:nvSpPr>
            <p:spPr>
              <a:xfrm>
                <a:off x="1600200" y="4343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92FA31B-1B45-43EE-A72E-54D3D906B634}"/>
                  </a:ext>
                </a:extLst>
              </p:cNvPr>
              <p:cNvSpPr/>
              <p:nvPr/>
            </p:nvSpPr>
            <p:spPr>
              <a:xfrm>
                <a:off x="1600200" y="44196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39823A6-23EA-4D63-9F2C-06A32539DFB3}"/>
                  </a:ext>
                </a:extLst>
              </p:cNvPr>
              <p:cNvSpPr/>
              <p:nvPr/>
            </p:nvSpPr>
            <p:spPr>
              <a:xfrm>
                <a:off x="1600199" y="4495800"/>
                <a:ext cx="1600199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C020167-DE5F-408C-9D30-099DACE37CC7}"/>
                  </a:ext>
                </a:extLst>
              </p:cNvPr>
              <p:cNvSpPr/>
              <p:nvPr/>
            </p:nvSpPr>
            <p:spPr>
              <a:xfrm>
                <a:off x="1600200" y="4572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66BF324-7520-43DF-BC10-9CD78C9F4126}"/>
                  </a:ext>
                </a:extLst>
              </p:cNvPr>
              <p:cNvSpPr txBox="1"/>
              <p:nvPr/>
            </p:nvSpPr>
            <p:spPr>
              <a:xfrm>
                <a:off x="1905000" y="4114800"/>
                <a:ext cx="10310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effectLst>
                      <a:glow rad="254000">
                        <a:schemeClr val="bg1">
                          <a:alpha val="75000"/>
                        </a:schemeClr>
                      </a:glow>
                    </a:effectLst>
                  </a:rPr>
                  <a:t>Registers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CC4B448-9EDD-4704-A748-D33820ADADF9}"/>
                </a:ext>
              </a:extLst>
            </p:cNvPr>
            <p:cNvGrpSpPr/>
            <p:nvPr/>
          </p:nvGrpSpPr>
          <p:grpSpPr>
            <a:xfrm>
              <a:off x="775574" y="4648200"/>
              <a:ext cx="2645083" cy="685800"/>
              <a:chOff x="4433174" y="3352800"/>
              <a:chExt cx="2645083" cy="685800"/>
            </a:xfrm>
          </p:grpSpPr>
          <p:sp>
            <p:nvSpPr>
              <p:cNvPr id="15" name="Trapezoid 14">
                <a:extLst>
                  <a:ext uri="{FF2B5EF4-FFF2-40B4-BE49-F238E27FC236}">
                    <a16:creationId xmlns:a16="http://schemas.microsoft.com/office/drawing/2014/main" id="{07B0EC88-E780-4CEE-89A2-58008DBB67BA}"/>
                  </a:ext>
                </a:extLst>
              </p:cNvPr>
              <p:cNvSpPr/>
              <p:nvPr/>
            </p:nvSpPr>
            <p:spPr>
              <a:xfrm flipV="1">
                <a:off x="4572000" y="3429000"/>
                <a:ext cx="2362200" cy="609600"/>
              </a:xfrm>
              <a:prstGeom prst="trapezoid">
                <a:avLst>
                  <a:gd name="adj" fmla="val 25000"/>
                </a:avLst>
              </a:prstGeom>
              <a:solidFill>
                <a:srgbClr val="C0504D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14C783F-DFB0-4D2A-8B07-82B98E03A4DC}"/>
                  </a:ext>
                </a:extLst>
              </p:cNvPr>
              <p:cNvSpPr txBox="1"/>
              <p:nvPr/>
            </p:nvSpPr>
            <p:spPr>
              <a:xfrm>
                <a:off x="4433174" y="3352800"/>
                <a:ext cx="2645083" cy="64633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dirty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rPr>
                  <a:t>Arithmetic &amp; Logic Unit</a:t>
                </a:r>
              </a:p>
              <a:p>
                <a:pPr algn="ctr"/>
                <a:r>
                  <a:rPr lang="en-US" dirty="0">
                    <a:effectLst>
                      <a:glow rad="152400">
                        <a:schemeClr val="bg1">
                          <a:alpha val="75000"/>
                        </a:schemeClr>
                      </a:glow>
                    </a:effectLst>
                  </a:rPr>
                  <a:t>(ALU)</a:t>
                </a:r>
              </a:p>
            </p:txBody>
          </p:sp>
        </p:grp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BF9582BB-FBB0-49C9-A2EA-61B9B384A722}"/>
              </a:ext>
            </a:extLst>
          </p:cNvPr>
          <p:cNvSpPr/>
          <p:nvPr/>
        </p:nvSpPr>
        <p:spPr>
          <a:xfrm>
            <a:off x="6324600" y="1565945"/>
            <a:ext cx="1905000" cy="4114800"/>
          </a:xfrm>
          <a:prstGeom prst="rect">
            <a:avLst/>
          </a:prstGeom>
          <a:solidFill>
            <a:srgbClr val="95B3D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Memory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61E3431-E570-40F0-AD1C-ECA271B06216}"/>
              </a:ext>
            </a:extLst>
          </p:cNvPr>
          <p:cNvGrpSpPr/>
          <p:nvPr/>
        </p:nvGrpSpPr>
        <p:grpSpPr>
          <a:xfrm>
            <a:off x="6477000" y="2023145"/>
            <a:ext cx="1524000" cy="3429000"/>
            <a:chOff x="4953000" y="1981200"/>
            <a:chExt cx="1524000" cy="3429000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04C76DB-88C3-48CA-9E20-09C31F0C6075}"/>
                </a:ext>
              </a:extLst>
            </p:cNvPr>
            <p:cNvGrpSpPr/>
            <p:nvPr/>
          </p:nvGrpSpPr>
          <p:grpSpPr>
            <a:xfrm>
              <a:off x="4953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21" name="Rectangle 220">
                <a:extLst>
                  <a:ext uri="{FF2B5EF4-FFF2-40B4-BE49-F238E27FC236}">
                    <a16:creationId xmlns:a16="http://schemas.microsoft.com/office/drawing/2014/main" id="{CE002044-2E6B-415F-8E59-6F2BACA29D41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Rectangle 221">
                <a:extLst>
                  <a:ext uri="{FF2B5EF4-FFF2-40B4-BE49-F238E27FC236}">
                    <a16:creationId xmlns:a16="http://schemas.microsoft.com/office/drawing/2014/main" id="{84910F8F-7DA1-4535-AE99-351AADC3C486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>
                <a:extLst>
                  <a:ext uri="{FF2B5EF4-FFF2-40B4-BE49-F238E27FC236}">
                    <a16:creationId xmlns:a16="http://schemas.microsoft.com/office/drawing/2014/main" id="{68C46FB3-BF67-4339-A65D-44C2485586D0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Rectangle 223">
                <a:extLst>
                  <a:ext uri="{FF2B5EF4-FFF2-40B4-BE49-F238E27FC236}">
                    <a16:creationId xmlns:a16="http://schemas.microsoft.com/office/drawing/2014/main" id="{57C55838-BB74-4E3F-A52A-0798ED554521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3F274676-8C84-4537-BB27-FE82F2405143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126C2DE5-EF6B-40E6-8DB3-FC7E1B31D036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7" name="Rectangle 226">
                <a:extLst>
                  <a:ext uri="{FF2B5EF4-FFF2-40B4-BE49-F238E27FC236}">
                    <a16:creationId xmlns:a16="http://schemas.microsoft.com/office/drawing/2014/main" id="{A4848215-0054-4BEA-8A40-BC4734AED5A1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BFCE5E4F-D3DE-4BD0-BB9B-BA000B12487F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6F46BCCD-FEE7-4CF7-BA25-2ACF0F134805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1B84528E-C6AC-4569-AE70-6772A0E92CBA}"/>
                </a:ext>
              </a:extLst>
            </p:cNvPr>
            <p:cNvGrpSpPr/>
            <p:nvPr/>
          </p:nvGrpSpPr>
          <p:grpSpPr>
            <a:xfrm>
              <a:off x="5334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12" name="Rectangle 211">
                <a:extLst>
                  <a:ext uri="{FF2B5EF4-FFF2-40B4-BE49-F238E27FC236}">
                    <a16:creationId xmlns:a16="http://schemas.microsoft.com/office/drawing/2014/main" id="{4A42D911-18D5-421A-B95A-601BE6EACCBB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ectangle 212">
                <a:extLst>
                  <a:ext uri="{FF2B5EF4-FFF2-40B4-BE49-F238E27FC236}">
                    <a16:creationId xmlns:a16="http://schemas.microsoft.com/office/drawing/2014/main" id="{B9265315-95C1-4D5A-BED7-3F6AC14CA644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ectangle 213">
                <a:extLst>
                  <a:ext uri="{FF2B5EF4-FFF2-40B4-BE49-F238E27FC236}">
                    <a16:creationId xmlns:a16="http://schemas.microsoft.com/office/drawing/2014/main" id="{9DA73EEF-2AC1-4873-BAB6-3503FBCE5256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A624383E-8FD5-4F2A-ABDB-42C9CEEDDE91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6" name="Rectangle 215">
                <a:extLst>
                  <a:ext uri="{FF2B5EF4-FFF2-40B4-BE49-F238E27FC236}">
                    <a16:creationId xmlns:a16="http://schemas.microsoft.com/office/drawing/2014/main" id="{E1F2313E-5367-47AE-A3B0-4F36DE95AD35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7" name="Rectangle 216">
                <a:extLst>
                  <a:ext uri="{FF2B5EF4-FFF2-40B4-BE49-F238E27FC236}">
                    <a16:creationId xmlns:a16="http://schemas.microsoft.com/office/drawing/2014/main" id="{F5B3E2A5-B13F-4392-A285-531253E5E481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Rectangle 217">
                <a:extLst>
                  <a:ext uri="{FF2B5EF4-FFF2-40B4-BE49-F238E27FC236}">
                    <a16:creationId xmlns:a16="http://schemas.microsoft.com/office/drawing/2014/main" id="{AD7A6832-74B0-4888-BE4A-6994B3509FA7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1B325B77-0713-4FDD-B77E-353D94952A0A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id="{57980275-FF1C-49B3-A3C2-010141071406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584650D0-DDE4-4C0D-88E6-5BF060955BA0}"/>
                </a:ext>
              </a:extLst>
            </p:cNvPr>
            <p:cNvGrpSpPr/>
            <p:nvPr/>
          </p:nvGrpSpPr>
          <p:grpSpPr>
            <a:xfrm>
              <a:off x="5715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03" name="Rectangle 202">
                <a:extLst>
                  <a:ext uri="{FF2B5EF4-FFF2-40B4-BE49-F238E27FC236}">
                    <a16:creationId xmlns:a16="http://schemas.microsoft.com/office/drawing/2014/main" id="{3F02298F-9F2D-4E65-97D8-DCE04E959669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15DEDEFA-4F76-400A-9DC9-3EA02B5796FA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B3544CBC-715E-4153-894E-FC7DCACE453C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id="{CECF12C9-AA2D-4F16-9184-388E717483FE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2473B59C-E8A1-4835-80CA-15F9BFE4CFD1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BC27562A-9573-49EB-B426-6A103F790650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id="{C0211CFC-E2AA-43FD-80A6-55511A71EABA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7B43AC11-C0DA-4BDD-A4CD-77EA0DA9A63A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Rectangle 210">
                <a:extLst>
                  <a:ext uri="{FF2B5EF4-FFF2-40B4-BE49-F238E27FC236}">
                    <a16:creationId xmlns:a16="http://schemas.microsoft.com/office/drawing/2014/main" id="{420A0BDA-98FB-4547-AB26-282F992E23FC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D3DC88C-A1F2-453D-B4BC-880A41E5686F}"/>
                </a:ext>
              </a:extLst>
            </p:cNvPr>
            <p:cNvGrpSpPr/>
            <p:nvPr/>
          </p:nvGrpSpPr>
          <p:grpSpPr>
            <a:xfrm>
              <a:off x="6096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93CE9E1B-42BF-4FB7-AD30-E64CA0194742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D4CDEA38-24F2-4E63-95D5-94C7E770CD27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F05B5002-53CA-4CDE-A2E8-9741D5B070E9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id="{7C6C08BA-E29D-4E6A-8B26-1ED3AA0DF56C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92890685-0267-418C-87DD-B5EE1A96D293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7703478A-1AF9-465B-811B-1D9AAD0F2374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30F101F2-8D0B-4580-89BD-1922A500D062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id="{F7D6BA42-404A-4266-A7A7-FD979DD82212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>
                <a:extLst>
                  <a:ext uri="{FF2B5EF4-FFF2-40B4-BE49-F238E27FC236}">
                    <a16:creationId xmlns:a16="http://schemas.microsoft.com/office/drawing/2014/main" id="{64A91DD3-7B29-4F9A-8C64-AE9F29C65ECE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68B15F10-F24D-40A1-8E73-33F9C63A1EBD}"/>
                </a:ext>
              </a:extLst>
            </p:cNvPr>
            <p:cNvGrpSpPr/>
            <p:nvPr/>
          </p:nvGrpSpPr>
          <p:grpSpPr>
            <a:xfrm>
              <a:off x="4953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69F3FCDF-2773-46B4-B71C-295F7F1FF13E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4BDC83E1-07E8-4B97-8BDF-EBFA02280712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1982063C-56B5-4772-A9AD-91DCA4CF70A0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90C4486F-DC25-4C9D-8D27-A47C1F7F9EAA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44A7675E-7068-41F7-9469-81F5F1E36A55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2EFE98CC-BE55-4749-B338-BD7F97A0817C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A3329789-3FDE-44AE-A4FF-9F385D0506FC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id="{7A0E09D4-13D4-4204-9863-6C888CF40673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C6058D76-6409-4709-A8A0-60D7E5DD0A56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A043B53E-EDD3-40FE-802B-4843E8EAE9C8}"/>
                </a:ext>
              </a:extLst>
            </p:cNvPr>
            <p:cNvGrpSpPr/>
            <p:nvPr/>
          </p:nvGrpSpPr>
          <p:grpSpPr>
            <a:xfrm>
              <a:off x="5334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C623C3F4-2317-4E03-AB8C-F7CB964AB171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7" name="Rectangle 176">
                <a:extLst>
                  <a:ext uri="{FF2B5EF4-FFF2-40B4-BE49-F238E27FC236}">
                    <a16:creationId xmlns:a16="http://schemas.microsoft.com/office/drawing/2014/main" id="{46ED091A-3A9A-469D-8BA4-4A742E63D30B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Rectangle 177">
                <a:extLst>
                  <a:ext uri="{FF2B5EF4-FFF2-40B4-BE49-F238E27FC236}">
                    <a16:creationId xmlns:a16="http://schemas.microsoft.com/office/drawing/2014/main" id="{4483E53B-51FF-499C-8251-9D4FC5799EED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78C6244F-408F-4305-91E6-2770D7877D69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DF3DE9B9-B113-4A7A-860C-96ADC080ABE2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Rectangle 180">
                <a:extLst>
                  <a:ext uri="{FF2B5EF4-FFF2-40B4-BE49-F238E27FC236}">
                    <a16:creationId xmlns:a16="http://schemas.microsoft.com/office/drawing/2014/main" id="{13ABA6A1-8347-46C1-B188-4C0E6664C126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Rectangle 181">
                <a:extLst>
                  <a:ext uri="{FF2B5EF4-FFF2-40B4-BE49-F238E27FC236}">
                    <a16:creationId xmlns:a16="http://schemas.microsoft.com/office/drawing/2014/main" id="{5440C9BC-68EF-48F2-9C81-7ECE97DA21F4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88587913-F69E-4296-B0D2-CEFFC5D90D28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5C921ED8-74F7-4F67-9FB3-4B1CF0989715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12EE1B61-5860-4A1C-A2DD-D4B09ABFDB87}"/>
                </a:ext>
              </a:extLst>
            </p:cNvPr>
            <p:cNvGrpSpPr/>
            <p:nvPr/>
          </p:nvGrpSpPr>
          <p:grpSpPr>
            <a:xfrm>
              <a:off x="5715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B251D71F-AF4D-4148-88C1-CED4397F63C9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A9F0689B-4B57-446E-A32C-260EBFB85961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3F547D34-DFB9-4CEE-929F-04F1FD546A73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DD28E1C3-F87B-4455-8C47-8BF5D33A9A37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579B5D40-295E-4339-BA8D-F47099D8D20E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29AE051A-A807-4A59-A250-3316642F649D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9FAF751C-5CA9-4DE7-8B5F-CC0F54C4C7BE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C67DBE65-2B75-400A-8982-D5877645F2DE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Rectangle 174">
                <a:extLst>
                  <a:ext uri="{FF2B5EF4-FFF2-40B4-BE49-F238E27FC236}">
                    <a16:creationId xmlns:a16="http://schemas.microsoft.com/office/drawing/2014/main" id="{A8327397-CEB3-46C8-A3F2-5770F6D5B1C4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E4D13D65-A9E2-40C4-A26C-4A7567A884B5}"/>
                </a:ext>
              </a:extLst>
            </p:cNvPr>
            <p:cNvGrpSpPr/>
            <p:nvPr/>
          </p:nvGrpSpPr>
          <p:grpSpPr>
            <a:xfrm>
              <a:off x="6096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7F71B604-10F4-4C8E-86B7-9EE9CE639B0E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BF16F1C4-849D-4022-A6DF-899B5BBFB11B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DA927813-DC9F-421B-8BCC-87729C397A57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8D607B9B-3BDC-4D75-B012-30DF6C68F937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0880FD08-E20E-4AF4-8DE2-3D8E76A25BEF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00E6FB74-364B-4796-8041-95AD86D9A368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91CBC52F-D9D8-4F76-AC11-AD57C3E72A2D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9F2EFADE-2E16-4A79-A91C-F8F13F72690D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75DCC8C0-9F4A-45CA-8215-95D52FFE54F6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1303971-A302-4335-B51B-741AD3ACA486}"/>
                </a:ext>
              </a:extLst>
            </p:cNvPr>
            <p:cNvGrpSpPr/>
            <p:nvPr/>
          </p:nvGrpSpPr>
          <p:grpSpPr>
            <a:xfrm>
              <a:off x="4953000" y="3352800"/>
              <a:ext cx="381000" cy="685800"/>
              <a:chOff x="7543800" y="3581400"/>
              <a:chExt cx="2362200" cy="685800"/>
            </a:xfrm>
            <a:solidFill>
              <a:srgbClr val="9BBB59"/>
            </a:solidFill>
          </p:grpSpPr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5E49E9E7-7D7D-4305-92D0-AAB06BBB2374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390035E0-67F1-4E92-A7B3-3E3D446A8262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37CA33FF-D446-4F41-A0C8-196873816D18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E5B3B2B1-37D5-4BA4-95CD-AF3413157BBF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A06DD1A9-9DB0-4922-B8B0-D67608D6E57F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C97588B6-EED3-477A-A6D5-B56908E64E40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6F215458-F33D-40D9-A601-5AC3B3281C4D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BCD20124-6207-46AB-9FBB-D523BECF3CD7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719E7207-1605-4AD6-83F5-38E646C5E48B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34335E14-C9CC-4C25-A05D-97F08CFF49F6}"/>
                </a:ext>
              </a:extLst>
            </p:cNvPr>
            <p:cNvGrpSpPr/>
            <p:nvPr/>
          </p:nvGrpSpPr>
          <p:grpSpPr>
            <a:xfrm>
              <a:off x="5334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DEF2BA7A-08C9-460A-8427-06481E8FEE4A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E765255D-639F-45A2-9B4C-39A6008BA609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592852C3-E9FF-439D-8263-05D5B5987887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08E975E7-2758-4CFC-BC10-5123D75FE144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7140852A-5F0D-4C42-B257-0EDB55076F4E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68BDF6A8-BDF8-419F-99BC-3067F507DDD9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D4D9F214-A8BA-40AC-80E3-D34EDA362024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BA17CD04-2DAB-4F63-8F6F-8CEADDBDE2F3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875FB769-4011-4586-A914-0009C5124458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905A010E-49E2-423A-A3A1-02F28261B763}"/>
                </a:ext>
              </a:extLst>
            </p:cNvPr>
            <p:cNvGrpSpPr/>
            <p:nvPr/>
          </p:nvGrpSpPr>
          <p:grpSpPr>
            <a:xfrm>
              <a:off x="5715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49DB63D0-95A6-49AC-BA60-2A3BCC375E79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B3654F94-F6D1-4106-B098-F32BE8F90D37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C0B91A10-EE0F-481F-ADF3-12C7B4E73752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92BCE0F4-0618-404B-A4DC-9EA1AC888DD9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937F9A3B-B71C-433A-9B3E-C6D4365CB4F0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64D8CB61-14F1-4DA1-9261-2E65D76A180B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FE358D2D-946B-4C71-BE76-93C0B32398F5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98E81E24-600C-4388-A5F2-50C2E29A6A1C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4C476837-7F03-4A0A-943B-A83DDA1E4E0C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265124D9-9B16-45E2-AFC1-B762FDF2C3D1}"/>
                </a:ext>
              </a:extLst>
            </p:cNvPr>
            <p:cNvGrpSpPr/>
            <p:nvPr/>
          </p:nvGrpSpPr>
          <p:grpSpPr>
            <a:xfrm>
              <a:off x="6096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82D58EAE-78CD-4F41-8E77-EA123F7E647A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D0B79463-195E-42EA-8B0D-46EE6DED5E3B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A09A9B1C-E2C4-4B67-8739-E08222944421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459AD916-01F1-40EE-B7D7-A85C9AD26BB0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164DF0D6-3748-43DF-865B-12E97530B517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81A0772E-48FB-4C5A-AC9E-20CB9FE80A3B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F2D08EB5-DE8B-4EF0-A34D-BF79DE5E470E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7D177B1C-4C31-46AC-93B3-7E2FC8EF40B2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64A3EDA4-31CE-4077-88EC-BA69421296EB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A880E68B-3B0A-4EA4-A360-EDC4F8766987}"/>
                </a:ext>
              </a:extLst>
            </p:cNvPr>
            <p:cNvGrpSpPr/>
            <p:nvPr/>
          </p:nvGrpSpPr>
          <p:grpSpPr>
            <a:xfrm>
              <a:off x="4953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88C2B874-5D17-4DC5-9211-D96F90B60B9E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B62E117A-2391-4B26-B7E2-E4EED8A70910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FC3F0C3D-8A70-415A-97A2-56159147E290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736E9E72-C31C-4181-BCC3-8A7673F75FBA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ADEF4E7F-18F6-4127-B834-23031BCE85E1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D33DAF35-019C-4C00-BB5E-BEBABF812E4E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CCDA42C3-1997-4852-A4A1-73005334A0D8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4FBE3DF1-EFB0-4F91-9283-894E1E5AE6F9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12B7C474-2B63-4DF8-8425-04D48C7DA49E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8A794C88-35D4-41B6-AC00-8760A6EB8977}"/>
                </a:ext>
              </a:extLst>
            </p:cNvPr>
            <p:cNvGrpSpPr/>
            <p:nvPr/>
          </p:nvGrpSpPr>
          <p:grpSpPr>
            <a:xfrm>
              <a:off x="5334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54A1D05A-9ED1-4154-9B9A-0F0252CFFE68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170B2872-FB42-4E77-9C81-57F0F563AE82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9C4256C2-7A96-4389-A0BA-BE5006C79564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2F56ECDE-C389-4450-A7D1-D48892131FF3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843C3113-6DC6-49F2-B5DD-04C1B9C3DB8B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E4C82062-9A78-443E-B0E8-766F6FC85E11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9E1C0446-D783-4B7B-AC79-63D36604FA71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AC5CD929-C62F-44BD-94F5-2D0A33195AF4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39D8C51C-5434-43D2-AF5E-9AC5A04237D6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C88529A6-BF3A-4F99-A444-F01F4C7B9A88}"/>
                </a:ext>
              </a:extLst>
            </p:cNvPr>
            <p:cNvGrpSpPr/>
            <p:nvPr/>
          </p:nvGrpSpPr>
          <p:grpSpPr>
            <a:xfrm>
              <a:off x="5715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E96C2509-E137-486E-A051-538E55CCA023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A0C168E8-CCAD-47C9-8716-2400AC0F3D1D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CBEFA551-8E90-4DB5-AF04-AEDD008E4F37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391F0C0C-A4D3-4D0E-968F-7CCB1ECA6EDD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98153025-CB6D-4302-81D3-A8E4F8C635A9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91BB92E7-8995-42F6-B710-A91942CFDC15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4615C265-0AF3-41AA-B461-F8BFD6448166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A0A66159-6BC7-4085-AB7D-E6A7AABD5D88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B88D2EAF-69EB-49A2-838B-768498F9ADE5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C52C06B-E106-49F6-98BB-56A841C01938}"/>
                </a:ext>
              </a:extLst>
            </p:cNvPr>
            <p:cNvGrpSpPr/>
            <p:nvPr/>
          </p:nvGrpSpPr>
          <p:grpSpPr>
            <a:xfrm>
              <a:off x="6096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B41CA14E-AD39-48E9-B26A-2CF6FA929082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34582630-9115-493C-A9EF-EA8E81F9D555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4CA4DFF1-E5A8-4A59-9A0F-894C1F9E4B72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8CD68653-C1CD-4872-95C6-7A937468311D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7B96D5DB-9914-4C93-B383-5037303CE2B2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C9A1D10A-23F5-4778-9B4A-5269EE9010CD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387B1671-616D-4652-B033-0EF2734DBEE4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A5AA9E81-DEF1-4F59-92F4-D349B1396D0A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DDB9EC4C-BF09-46BA-9726-7E672E183DD6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DE7F1374-36D8-4424-8E20-024544BCE853}"/>
                </a:ext>
              </a:extLst>
            </p:cNvPr>
            <p:cNvGrpSpPr/>
            <p:nvPr/>
          </p:nvGrpSpPr>
          <p:grpSpPr>
            <a:xfrm>
              <a:off x="4953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B04E6A6C-5AE9-487F-A54F-21B12270B1F3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C1208F3F-82C0-45DD-97A6-84F4AF77BEA6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E24F0BFD-A19B-47BF-8B39-A52EB40E8AD2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760727A6-9988-4E7C-8EC8-114005E24A1B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335F175A-4957-41BC-B7C0-87655D201FAA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FFE62361-0107-4DF0-A62E-5A7AE5057871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5A61A056-F2FF-4875-83B5-83CB44C465BD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C167B1AC-6658-4DFE-ABA9-343EA581AB50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8678B19A-31AF-46F2-9C5E-0203777C7B73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3AAFC523-5E86-4A58-9809-601A0EBDEFF8}"/>
                </a:ext>
              </a:extLst>
            </p:cNvPr>
            <p:cNvGrpSpPr/>
            <p:nvPr/>
          </p:nvGrpSpPr>
          <p:grpSpPr>
            <a:xfrm>
              <a:off x="5334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2A8F767E-0470-400F-B734-F05A1CA4EC53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EE676364-C354-4B4A-9128-8621E079EF81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0331507C-9D37-4F14-BC30-ADCEF7E41654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FFE6F7EA-1BF2-4714-923C-A290F563925E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B33DFA5-71EE-4A4C-8B72-27D0348CA434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436AD429-CC2F-43E6-A9C4-2017A99BBACA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77D08C7C-7661-4D70-9012-B8AD73C95B52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BFD438EA-A63F-45FE-B372-77BAEDCAD8E0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5DECD5FB-8C42-4C1F-8716-FF0584E1660F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80C3763C-B4CA-4A9F-B3E3-E4AB2E5B81B8}"/>
                </a:ext>
              </a:extLst>
            </p:cNvPr>
            <p:cNvGrpSpPr/>
            <p:nvPr/>
          </p:nvGrpSpPr>
          <p:grpSpPr>
            <a:xfrm>
              <a:off x="5715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4C545B41-5D0B-456F-B889-B8A66A2EA382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AC81E460-6ECB-45A0-9B2D-CBB59A4F5AA5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9383EE05-3E71-4EF5-A41B-D4D9A9EF58BD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3BC37D0F-CC36-4A5D-B183-6B6A3FF0BBE3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0499EAF2-0C4C-432F-95AF-288A6A761571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6D28DA81-B24D-4784-918E-0E90485CD206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B09E4BB6-ECE6-4BF0-B095-51C33CE79A5A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C733BD0F-7B26-4142-A994-C62F8A28545E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031202C3-6DAA-4959-BC24-D6C037C8DBA9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BF6EF217-3110-4329-A12D-66B7E03D3D68}"/>
                </a:ext>
              </a:extLst>
            </p:cNvPr>
            <p:cNvGrpSpPr/>
            <p:nvPr/>
          </p:nvGrpSpPr>
          <p:grpSpPr>
            <a:xfrm>
              <a:off x="6096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992BE254-F490-4864-8D40-88E09F22BFA4}"/>
                  </a:ext>
                </a:extLst>
              </p:cNvPr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9A6EB7FB-AB02-4692-9DF7-3C5C7316D1E8}"/>
                  </a:ext>
                </a:extLst>
              </p:cNvPr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263A2E24-26FB-4C8C-91EB-1A138863B600}"/>
                  </a:ext>
                </a:extLst>
              </p:cNvPr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421FE703-63DA-40F0-8F81-42D02A3E1632}"/>
                  </a:ext>
                </a:extLst>
              </p:cNvPr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B1F3F071-AFCD-4966-BBDF-1226E77AB397}"/>
                  </a:ext>
                </a:extLst>
              </p:cNvPr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E4CC79C8-3705-4B18-800E-3ADF814784C1}"/>
                  </a:ext>
                </a:extLst>
              </p:cNvPr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21CFF739-FB2F-428C-98B4-3A6B173EB0BE}"/>
                  </a:ext>
                </a:extLst>
              </p:cNvPr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67E8E0A-B289-4338-A58B-404F2961F184}"/>
                  </a:ext>
                </a:extLst>
              </p:cNvPr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1D318EE9-5BF5-4AAB-B07F-27AC6DFABD65}"/>
                  </a:ext>
                </a:extLst>
              </p:cNvPr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9DEFBBB-D2DC-4C3E-8954-CD61D562532E}"/>
                </a:ext>
              </a:extLst>
            </p:cNvPr>
            <p:cNvSpPr txBox="1"/>
            <p:nvPr/>
          </p:nvSpPr>
          <p:spPr>
            <a:xfrm>
              <a:off x="5181600" y="3352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effectLst>
                    <a:glow rad="228600">
                      <a:schemeClr val="bg1">
                        <a:alpha val="75000"/>
                      </a:schemeClr>
                    </a:glow>
                  </a:effectLst>
                </a:rPr>
                <a:t>Bytes</a:t>
              </a:r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3E04D398-1D43-497A-A3C9-11B4698BDA28}"/>
              </a:ext>
            </a:extLst>
          </p:cNvPr>
          <p:cNvGrpSpPr/>
          <p:nvPr/>
        </p:nvGrpSpPr>
        <p:grpSpPr>
          <a:xfrm>
            <a:off x="4800600" y="1870746"/>
            <a:ext cx="1697642" cy="2246531"/>
            <a:chOff x="3276600" y="1828800"/>
            <a:chExt cx="1697642" cy="2246531"/>
          </a:xfrm>
        </p:grpSpPr>
        <p:cxnSp>
          <p:nvCxnSpPr>
            <p:cNvPr id="231" name="Straight Arrow Connector 230">
              <a:extLst>
                <a:ext uri="{FF2B5EF4-FFF2-40B4-BE49-F238E27FC236}">
                  <a16:creationId xmlns:a16="http://schemas.microsoft.com/office/drawing/2014/main" id="{C9EC0244-7061-4BFF-AA9C-BEE2DFEDB9BE}"/>
                </a:ext>
              </a:extLst>
            </p:cNvPr>
            <p:cNvCxnSpPr/>
            <p:nvPr/>
          </p:nvCxnSpPr>
          <p:spPr>
            <a:xfrm flipV="1">
              <a:off x="3276600" y="3200400"/>
              <a:ext cx="1676400" cy="45720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Arrow Connector 231">
              <a:extLst>
                <a:ext uri="{FF2B5EF4-FFF2-40B4-BE49-F238E27FC236}">
                  <a16:creationId xmlns:a16="http://schemas.microsoft.com/office/drawing/2014/main" id="{8E69955A-B5D0-44AB-8974-8C7BD455AD9D}"/>
                </a:ext>
              </a:extLst>
            </p:cNvPr>
            <p:cNvCxnSpPr/>
            <p:nvPr/>
          </p:nvCxnSpPr>
          <p:spPr>
            <a:xfrm flipH="1" flipV="1">
              <a:off x="3429000" y="2667000"/>
              <a:ext cx="1524000" cy="457200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1A750CFB-65C2-4204-AD81-F0C2F16D27EF}"/>
                </a:ext>
              </a:extLst>
            </p:cNvPr>
            <p:cNvSpPr txBox="1"/>
            <p:nvPr/>
          </p:nvSpPr>
          <p:spPr>
            <a:xfrm>
              <a:off x="3657600" y="3429000"/>
              <a:ext cx="13166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Instruction</a:t>
              </a:r>
            </a:p>
            <a:p>
              <a:r>
                <a:rPr lang="en-US" dirty="0"/>
                <a:t>Address</a:t>
              </a: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DBE5C1F2-D813-49C4-ABE5-A22912C084F6}"/>
                </a:ext>
              </a:extLst>
            </p:cNvPr>
            <p:cNvSpPr txBox="1"/>
            <p:nvPr/>
          </p:nvSpPr>
          <p:spPr>
            <a:xfrm>
              <a:off x="3657600" y="1828800"/>
              <a:ext cx="1295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Read Instruction Bits</a:t>
              </a:r>
            </a:p>
          </p:txBody>
        </p:sp>
      </p:grpSp>
      <p:sp>
        <p:nvSpPr>
          <p:cNvPr id="235" name="Rectangle 234">
            <a:extLst>
              <a:ext uri="{FF2B5EF4-FFF2-40B4-BE49-F238E27FC236}">
                <a16:creationId xmlns:a16="http://schemas.microsoft.com/office/drawing/2014/main" id="{911D5000-88A1-43D4-9213-FB4B756E3B84}"/>
              </a:ext>
            </a:extLst>
          </p:cNvPr>
          <p:cNvSpPr/>
          <p:nvPr/>
        </p:nvSpPr>
        <p:spPr>
          <a:xfrm>
            <a:off x="6489588" y="2643597"/>
            <a:ext cx="1517017" cy="75844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Program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EC87E281-2463-4A5E-BC8E-7C5FCA03FC19}"/>
              </a:ext>
            </a:extLst>
          </p:cNvPr>
          <p:cNvSpPr/>
          <p:nvPr/>
        </p:nvSpPr>
        <p:spPr>
          <a:xfrm>
            <a:off x="6465590" y="4462819"/>
            <a:ext cx="1517017" cy="75844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CED3BDBE-975E-43DA-8168-A7C0B7A17D41}"/>
              </a:ext>
            </a:extLst>
          </p:cNvPr>
          <p:cNvSpPr txBox="1"/>
          <p:nvPr/>
        </p:nvSpPr>
        <p:spPr>
          <a:xfrm>
            <a:off x="1981200" y="5833146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program counter (internal register inside processor) holds address of next instruction to be executed</a:t>
            </a:r>
          </a:p>
        </p:txBody>
      </p:sp>
    </p:spTree>
    <p:extLst>
      <p:ext uri="{BB962C8B-B14F-4D97-AF65-F5344CB8AC3E}">
        <p14:creationId xmlns:p14="http://schemas.microsoft.com/office/powerpoint/2010/main" val="315524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/>
              <a:t>Assembly Variables: Registers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100013" indent="-100013">
              <a:spcBef>
                <a:spcPct val="0"/>
              </a:spcBef>
            </a:pPr>
            <a:r>
              <a:rPr lang="en-US" dirty="0"/>
              <a:t> Unlike HLL like C or Java, assembly cannot use variables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Why not? Keep hardware simple</a:t>
            </a:r>
          </a:p>
          <a:p>
            <a:pPr marL="100013" indent="-100013">
              <a:lnSpc>
                <a:spcPct val="85000"/>
              </a:lnSpc>
            </a:pPr>
            <a:r>
              <a:rPr lang="en-US" dirty="0"/>
              <a:t> Assembly operands are </a:t>
            </a:r>
            <a:r>
              <a:rPr lang="en-US" dirty="0">
                <a:solidFill>
                  <a:srgbClr val="FF0000"/>
                </a:solidFill>
              </a:rPr>
              <a:t>registers.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Limited number of special locations built directly into the hardware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Operations can only be performed on these registers!</a:t>
            </a:r>
          </a:p>
          <a:p>
            <a:pPr>
              <a:lnSpc>
                <a:spcPct val="85000"/>
              </a:lnSpc>
            </a:pPr>
            <a:r>
              <a:rPr lang="en-US" dirty="0"/>
              <a:t>Benefit: Since registers are directly in hardware, they are very fast </a:t>
            </a:r>
            <a:br>
              <a:rPr lang="en-US" dirty="0"/>
            </a:br>
            <a:r>
              <a:rPr lang="en-US" dirty="0"/>
              <a:t>(faster than 1 ns - light travels 30cm in 1 ns!!!  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05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18984</TotalTime>
  <Words>2262</Words>
  <Application>Microsoft Office PowerPoint</Application>
  <PresentationFormat>Widescreen</PresentationFormat>
  <Paragraphs>543</Paragraphs>
  <Slides>53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74" baseType="lpstr">
      <vt:lpstr>Courier</vt:lpstr>
      <vt:lpstr>DFKai-SB</vt:lpstr>
      <vt:lpstr>FZYaoTi</vt:lpstr>
      <vt:lpstr>HG明朝B</vt:lpstr>
      <vt:lpstr>Lucida Grande</vt:lpstr>
      <vt:lpstr>Microsoft JhengHei</vt:lpstr>
      <vt:lpstr>PMingLiU</vt:lpstr>
      <vt:lpstr>Arial</vt:lpstr>
      <vt:lpstr>Arial Bold</vt:lpstr>
      <vt:lpstr>Courier New</vt:lpstr>
      <vt:lpstr>Lucida Console</vt:lpstr>
      <vt:lpstr>Rockwell</vt:lpstr>
      <vt:lpstr>Rockwell Condensed</vt:lpstr>
      <vt:lpstr>Symbol</vt:lpstr>
      <vt:lpstr>Times</vt:lpstr>
      <vt:lpstr>Times New Roman</vt:lpstr>
      <vt:lpstr>Verdana</vt:lpstr>
      <vt:lpstr>Wingdings</vt:lpstr>
      <vt:lpstr>Wood Type</vt:lpstr>
      <vt:lpstr>Image</vt:lpstr>
      <vt:lpstr>PBrush</vt:lpstr>
      <vt:lpstr>2. Instruction sets I</vt:lpstr>
      <vt:lpstr>Goals of this lecture</vt:lpstr>
      <vt:lpstr>Levels of Representation/Interpretation</vt:lpstr>
      <vt:lpstr>Assembly Language</vt:lpstr>
      <vt:lpstr>Instruction Set Architectures</vt:lpstr>
      <vt:lpstr>MIPS Architecture</vt:lpstr>
      <vt:lpstr>MIPS32 (32-bit instructions)</vt:lpstr>
      <vt:lpstr>How program is executed?</vt:lpstr>
      <vt:lpstr>Assembly Variables: Registers</vt:lpstr>
      <vt:lpstr>Number of MIPS Registers</vt:lpstr>
      <vt:lpstr>Names of MIPS Registers</vt:lpstr>
      <vt:lpstr>C, Java variables vs. registers</vt:lpstr>
      <vt:lpstr>Addition and subtraction instructions</vt:lpstr>
      <vt:lpstr>Addition and Subtraction of Integers</vt:lpstr>
      <vt:lpstr>Addition and Subtraction of Integers (cont’d)</vt:lpstr>
      <vt:lpstr>Immediate operands</vt:lpstr>
      <vt:lpstr>The constant zero</vt:lpstr>
      <vt:lpstr>Overflow Arithmetic</vt:lpstr>
      <vt:lpstr>Overflow handling in MIPS</vt:lpstr>
      <vt:lpstr>Instructions for Data transfer between registers and Memory</vt:lpstr>
      <vt:lpstr>Byte addressing</vt:lpstr>
      <vt:lpstr>Byte Order</vt:lpstr>
      <vt:lpstr>Endianness</vt:lpstr>
      <vt:lpstr>Example of C Data Structure</vt:lpstr>
      <vt:lpstr>Alternative View of C Prog. Example</vt:lpstr>
      <vt:lpstr>Transfer from Memory to Register</vt:lpstr>
      <vt:lpstr>Transfer from Register to Memory</vt:lpstr>
      <vt:lpstr>Loading and Storing bytes</vt:lpstr>
      <vt:lpstr>Speed of Registers vs. Memory</vt:lpstr>
      <vt:lpstr>Review Question</vt:lpstr>
      <vt:lpstr>Review Question</vt:lpstr>
      <vt:lpstr>Instructions for Logical operations</vt:lpstr>
      <vt:lpstr>MIPS Logical Instructions</vt:lpstr>
      <vt:lpstr>Logic Shifting</vt:lpstr>
      <vt:lpstr>Arithmetic Shifting</vt:lpstr>
      <vt:lpstr>AND Operations</vt:lpstr>
      <vt:lpstr>OR Operations</vt:lpstr>
      <vt:lpstr>NOT Operations</vt:lpstr>
      <vt:lpstr>Review question</vt:lpstr>
      <vt:lpstr>Instructions for control flow</vt:lpstr>
      <vt:lpstr>Types of Branches</vt:lpstr>
      <vt:lpstr>if Statement example</vt:lpstr>
      <vt:lpstr>if-else Statement example</vt:lpstr>
      <vt:lpstr>Inequalities in MIPS</vt:lpstr>
      <vt:lpstr>Inequalities in MIPS (Cont’d)</vt:lpstr>
      <vt:lpstr>Immediates in Inequalities</vt:lpstr>
      <vt:lpstr>Loops in C/Assembly</vt:lpstr>
      <vt:lpstr>Review question</vt:lpstr>
      <vt:lpstr>Review question</vt:lpstr>
      <vt:lpstr>Conclusion</vt:lpstr>
      <vt:lpstr>Reading</vt:lpstr>
      <vt:lpstr>acknowledgements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0. Course Introduction</dc:title>
  <dc:creator>Rocky Chang</dc:creator>
  <cp:lastModifiedBy>Rocky Chang</cp:lastModifiedBy>
  <cp:revision>533</cp:revision>
  <dcterms:created xsi:type="dcterms:W3CDTF">2017-08-25T07:41:56Z</dcterms:created>
  <dcterms:modified xsi:type="dcterms:W3CDTF">2017-09-25T15:49:06Z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