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56"/>
  </p:notesMasterIdLst>
  <p:handoutMasterIdLst>
    <p:handoutMasterId r:id="rId57"/>
  </p:handoutMasterIdLst>
  <p:sldIdLst>
    <p:sldId id="261" r:id="rId2"/>
    <p:sldId id="262" r:id="rId3"/>
    <p:sldId id="297" r:id="rId4"/>
    <p:sldId id="268" r:id="rId5"/>
    <p:sldId id="269" r:id="rId6"/>
    <p:sldId id="308" r:id="rId7"/>
    <p:sldId id="270" r:id="rId8"/>
    <p:sldId id="363" r:id="rId9"/>
    <p:sldId id="309" r:id="rId10"/>
    <p:sldId id="310" r:id="rId11"/>
    <p:sldId id="311" r:id="rId12"/>
    <p:sldId id="312" r:id="rId13"/>
    <p:sldId id="313" r:id="rId14"/>
    <p:sldId id="318" r:id="rId15"/>
    <p:sldId id="319" r:id="rId16"/>
    <p:sldId id="323" r:id="rId17"/>
    <p:sldId id="350" r:id="rId18"/>
    <p:sldId id="351" r:id="rId19"/>
    <p:sldId id="352" r:id="rId20"/>
    <p:sldId id="353" r:id="rId21"/>
    <p:sldId id="354" r:id="rId22"/>
    <p:sldId id="365" r:id="rId23"/>
    <p:sldId id="355" r:id="rId24"/>
    <p:sldId id="356" r:id="rId25"/>
    <p:sldId id="357" r:id="rId26"/>
    <p:sldId id="358" r:id="rId27"/>
    <p:sldId id="359" r:id="rId28"/>
    <p:sldId id="360" r:id="rId29"/>
    <p:sldId id="362" r:id="rId30"/>
    <p:sldId id="361" r:id="rId31"/>
    <p:sldId id="305" r:id="rId32"/>
    <p:sldId id="306" r:id="rId33"/>
    <p:sldId id="315" r:id="rId34"/>
    <p:sldId id="316" r:id="rId35"/>
    <p:sldId id="317" r:id="rId36"/>
    <p:sldId id="366" r:id="rId37"/>
    <p:sldId id="277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2" r:id="rId49"/>
    <p:sldId id="314" r:id="rId50"/>
    <p:sldId id="298" r:id="rId51"/>
    <p:sldId id="300" r:id="rId52"/>
    <p:sldId id="364" r:id="rId53"/>
    <p:sldId id="299" r:id="rId54"/>
    <p:sldId id="29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2887" autoAdjust="0"/>
  </p:normalViewPr>
  <p:slideViewPr>
    <p:cSldViewPr snapToGrid="0">
      <p:cViewPr>
        <p:scale>
          <a:sx n="60" d="100"/>
          <a:sy n="60" d="100"/>
        </p:scale>
        <p:origin x="345" y="5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"/>
    </p:cViewPr>
  </p:sorter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9AB0AB3-3CB8-47D8-8E95-54A508FB87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31DEF8C-EAAA-43DA-80BA-4FFFC14DEE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7CD55-B317-449D-9413-FB0C101D3C76}" type="datetime4">
              <a:rPr lang="en-US" altLang="en-US" smtClean="0">
                <a:latin typeface="Times New Roman" panose="02020603050405020304" pitchFamily="18" charset="0"/>
              </a:rPr>
              <a:pPr/>
              <a:t>September 11, 2017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A442EDA6-B70E-4D5F-BFAC-D4AC6CB4D5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0421" name="Rectangle 7">
            <a:extLst>
              <a:ext uri="{FF2B5EF4-FFF2-40B4-BE49-F238E27FC236}">
                <a16:creationId xmlns:a16="http://schemas.microsoft.com/office/drawing/2014/main" id="{AD4C5119-E5D9-4933-A1AA-194788D6F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99F28F-1164-4195-8CE7-8444E70C95AA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2" name="Rectangle 2">
            <a:extLst>
              <a:ext uri="{FF2B5EF4-FFF2-40B4-BE49-F238E27FC236}">
                <a16:creationId xmlns:a16="http://schemas.microsoft.com/office/drawing/2014/main" id="{E7A2063A-EE45-4C99-8882-CD4764237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>
            <a:extLst>
              <a:ext uri="{FF2B5EF4-FFF2-40B4-BE49-F238E27FC236}">
                <a16:creationId xmlns:a16="http://schemas.microsoft.com/office/drawing/2014/main" id="{41F7A362-3310-4919-956C-28FD219F0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31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0364DDD-1215-4663-9300-EA6CBC951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E87762F-5129-46AE-B47E-1E50235C4C06}" type="slidenum">
              <a:rPr lang="en-US" altLang="en-US" sz="1200">
                <a:latin typeface="Garamond" panose="02020404030301010803" pitchFamily="18" charset="0"/>
              </a:rPr>
              <a:pPr algn="r"/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2A0BBF1-C345-4FFB-88B7-3E01F155C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0EA2629-7A36-4E71-AB42-D054A6ABB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6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6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0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5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8350E31-C268-4089-AAC9-6ABA0C3AA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A80E33B-B192-4830-A1E8-5976C0DEE780}" type="slidenum">
              <a:rPr lang="en-US" altLang="en-US" sz="1200">
                <a:latin typeface="Garamond" panose="02020404030301010803" pitchFamily="18" charset="0"/>
              </a:rPr>
              <a:pPr algn="r"/>
              <a:t>37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C247622-4833-45DE-B11F-5F2A1CCC3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BF5C44-A239-41FE-865A-1EFF07CC0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4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1240839-3C1E-474A-9AAE-605308994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5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5C3279F-A45E-49FE-8816-A7A66AC296E5}" type="slidenum">
              <a:rPr lang="en-US" altLang="en-US" sz="1200">
                <a:latin typeface="Garamond" panose="02020404030301010803" pitchFamily="18" charset="0"/>
              </a:rPr>
              <a:pPr algn="r"/>
              <a:t>45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C1C31CB-4F82-4C0F-B614-267013F08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48E2224-87D6-426B-9006-55FF0506B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This matches the example in the text, but it may be a little confusing because there is no JMPR in the table in Chapter 5.  Instead, there’s a JSRR -- bit 11 determines whether to link or not, which determines whether it’s JMPR or JSRR.</a:t>
            </a:r>
          </a:p>
        </p:txBody>
      </p:sp>
    </p:spTree>
    <p:extLst>
      <p:ext uri="{BB962C8B-B14F-4D97-AF65-F5344CB8AC3E}">
        <p14:creationId xmlns:p14="http://schemas.microsoft.com/office/powerpoint/2010/main" val="45931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4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544A-9A00-4AF8-AA5C-7C1BFC62AE9C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B1815-6637-45FE-90CA-56F049C75EA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A57B-691B-4819-B1EF-A72D8B13F57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37A89-7017-4ABA-9525-67C4EA4E558F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EEA86D-DAA8-46C2-A4DF-92F328305825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7F80B7-A4C9-490A-ABB7-0532CBC59E40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DEA8D0-8118-4B29-A1B7-E61AF74813A3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D413C8-60CD-4B2D-BE96-5AB487D63E6B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3CF422-0626-47DC-9D82-29A2E6E2D4BC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9EBC75-5C4C-40AA-A3D8-B53B3056D538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1EA4D8-DC81-45A2-8961-6BF53A00265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10FD8C-F934-49A0-970A-EFC8370FD07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E0D79E-1DBD-4CBD-A380-79808BCECED9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D00827-EEC8-4CB0-86E8-974EE80A03B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DAE016-E5E5-4823-B309-9AC4B305896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6BD079-2FB5-4183-ADE9-05A54F2F8B3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2E76A1-BFFE-4B70-A631-B03ACF4EB470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0F9C64-03F4-4601-8586-B770165CCC35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7DFDD3-8B2A-4DB9-A206-5DB00F8D669F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22D5D28-2D90-49A6-8F45-8A65E7AD2FA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6D35C7-A7EB-43A9-A7BC-020C80D7CF6E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6EB555-B42B-42AC-98D3-CDC6C7F64A9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E062FB-6B80-48B3-AD8C-E549CA68F29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A21FB15-1F2A-4916-87DE-AC7F128BF14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1DDF8BD-838C-4289-AF5B-6BDCA2D280AB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14D71A-D061-44CE-96DA-912186C7D01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21A827C-1C7A-414F-8897-8375A9B01CB9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BB71C06-6750-41E2-B5F4-5FF21E032B8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564B25-C7CA-4269-8F17-1419391D48A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8BD3809-AECB-43F6-A036-45AFEAA34A7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C5ADAF-76DB-492B-8C7D-4365B404170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4DAA5F8-C119-4EB0-9729-365FD010705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7773776-3DA9-4205-B259-6BF7194EF9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2F0EF13-ABEC-4D29-8ABA-2A81BC3A54B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7EEDF9-FE49-47C3-99F8-92CD429FA3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FF0B4A-8450-42F1-A1E8-E4196F32AB1C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D30B583-C0AF-40EB-A683-D2AC73253A7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B31CCC-C31C-4B5B-889D-B2EF1ABBC2D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09BDF1-44FD-4315-997A-83AC6C4F136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B49990-71FC-432A-ACDB-697E9FCB400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FF154B-6F5D-4AE2-95E5-ECD9335C2F20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350D6E9-A120-421F-90DC-76509E448A9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2BD728F-0A3D-477E-ABE8-86F314BBDFD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307B97E-B006-4924-9B0C-0A08FF7259F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4DA0FDB-2771-4084-9D04-017E8A81C32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12E1152-FEEF-4727-BC61-0ADBEE4F480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E5F5086-6FC9-4388-AA5B-6578A8E4CB1A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07229A7-E035-42F1-9FAF-8812BCE4E7B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E9BBE6-978A-434E-ACED-22B8A32B89E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7F19BA-64A0-4E6B-A774-E8CE9A1548E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57B368F-E99C-4336-ACE4-A2655AC91A5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70EF63-34A6-4F1F-9001-326D8DDFBE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FE81AE-F731-48CC-AB72-DB01EB3D13B0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4390-8B04-45DF-8062-948348BA9C81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F58-49EA-447B-887E-1C21D309BB7D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AC0B-BFEE-4556-8356-51B9476A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9401D11-F4F5-46D2-A684-9053EB033262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4400" y="1752600"/>
            <a:ext cx="5080000" cy="4343400"/>
          </a:xfrm>
        </p:spPr>
        <p:txBody>
          <a:bodyPr/>
          <a:lstStyle/>
          <a:p>
            <a:pPr lvl="0"/>
            <a:endParaRPr lang="en-H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5A084-666A-4BB9-9245-75A57DEDF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7526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A9EBE-ACA0-4C32-AC0B-CCF4CF43F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C8CE-2614-4EB9-9D90-E1B9BC064A5B}" type="datetime1">
              <a:rPr lang="en-US" altLang="en-US" smtClean="0"/>
              <a:t>9/11/2017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94867-9798-41C0-97DE-D96165444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Add a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ED1A6-E610-45A5-8939-EF96E880F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E01C-75CB-448A-B171-096B90E5F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6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0828-75F4-4F77-B6A3-6FCC1014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06E67-6D87-4F9F-AF60-75535350F2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D9D2E017-55F6-45B9-82D7-D58AABB849D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752600"/>
            <a:ext cx="5080000" cy="4343400"/>
          </a:xfrm>
        </p:spPr>
        <p:txBody>
          <a:bodyPr/>
          <a:lstStyle/>
          <a:p>
            <a:pPr lvl="0"/>
            <a:endParaRPr lang="en-HK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93A50-E873-493E-ABA9-DDFDD7713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4187-4E03-464F-8D13-305B0CA9A5BE}" type="datetime1">
              <a:rPr lang="en-US" altLang="en-US" smtClean="0"/>
              <a:t>9/11/2017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88A92-A2F1-4662-AD7B-EF03E882E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Add a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D3357-77AE-4ECD-8554-149B661B3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60C8-52D0-4083-8BC4-9EF1E7DB3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322404"/>
            <a:ext cx="11656240" cy="122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84B1-9B1A-4019-BE3B-3B08A0FCBD0B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A1C6BA5-76D7-4470-B7B7-CE646BA7ADF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C0C21-2C7F-4DF4-8913-536CE9FAABD2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F81AE0-52CE-4B7B-92CF-3F0349B64B5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0F98B-6175-4538-8F7A-44BC9BCFD6C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95905B-5166-4AB4-9883-90578FA9C62A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F77A44-FDFB-499F-AF20-EC53006C1068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45138D-57F7-47F1-BD3A-6BC5C5569A0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C1DBB6-7E05-434C-9090-A1E4B20014D7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068B51-708C-4935-AD6F-0E0D1B6C6EC2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C40FAA-96CD-44D8-8A95-AF533041D11A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768162-81F8-438A-B939-5021720B4145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3829-36E2-48DA-BE58-84625BA92757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4CFC72-ECDF-4873-A8AC-4C9CB5DA30E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5C56FC-5CCC-4DD6-A267-2AF3572BFF9D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BD16AB-3ED5-42E7-94CB-A4A43590DD5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62D55C-034D-47F8-A031-11940E070EEA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7FDC44-B2E2-4FDC-A60B-FD4CAFE0DEA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088FA2-DFC5-4930-9006-939526E641E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945ACF-3A20-40D0-9E48-2488E03C2E58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7DD927-BF4B-4A70-8921-01AAE9094EE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F504C3-A0DC-4A28-A99A-BAC5F09F25A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30B1DC-386B-4C4E-9DA3-3F35C5BDE2A4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9566D01-CE0B-4477-9E67-08A3FC089990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ACDA888-3197-4F4F-AD1A-0A590FB9497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9A5587D-EF7D-4238-B20B-68095069752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D8E03E-8C2A-40D4-9118-E482BD8B08B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170DADC-48D6-4F4D-9B30-B90362C46CC7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1380322-1C0F-4078-8408-7942FCA2F4B7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565D2F-6642-4E21-89DF-CDD75A87BDB8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8578CB5-3FCA-4384-B744-3BB045714A5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8B2A6AD-2A9E-41A8-B9A6-48624A69E3D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F05190-6966-49D4-800C-4934D809C5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9C28F09-4EF4-406A-9557-80061CBDC6C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83F38F8-9053-41D0-AE65-09E09474EE2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E890A18-7677-4F44-98E9-58A906DD530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C36381-79D7-423F-9948-89A934E0E1D9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26EA17-52B3-4121-B6E1-0441C54B4C58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1ED61E-A1B4-441E-839E-1878D8419DB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7D9146-CA85-4C3F-AF97-D4B8209B740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41A8A8E-197C-4544-92A9-947AF013E715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F0BE34-80BD-4E1E-BFB4-84FE0B0F9F64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46DC0F3-647E-4723-97F2-8A4CA1F0BF3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99770F6-CC83-4368-A2D5-2B091035255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52F1A1B-2A85-42A1-A915-8DC9F053D03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6922FB-62B7-4F99-9651-AD1286C2F5B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C346E0E-E16A-4342-824C-545148E508E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E755AC4-2878-4038-93BB-7EE08705D2BF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31869C2-FD44-44F1-BFED-FDAFF9D327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1C4298-6CFF-4B54-8BB2-ABF89BF32D7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893F3E-AEAD-40E7-A0F5-AFBE7FD3473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B01750-BC5D-4222-929E-B2AA7C8C53F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7DF8078-7ACC-49B6-A3A3-A6E34212329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1A626E-EF6B-4DFC-AD00-DA193F40B226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18" y="427224"/>
            <a:ext cx="11673890" cy="1172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318" y="1783830"/>
            <a:ext cx="5718748" cy="43883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908" y="1783830"/>
            <a:ext cx="5715300" cy="43883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137E-B15F-40CF-91C4-68BD6E19E157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E1CF-6571-4C08-BABC-7F304DD742F3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8F35-82A8-4106-9B70-B9647B78E089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F6FC-2D51-4A39-9013-CDA4062D218E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82496-6B41-43F6-B78E-5AB41D899D4D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1CD138-361C-4CBD-B96D-71EC1D7BCD6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71CB9F-621F-4271-91D6-02FB863A1EE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3F5C22-4210-4E07-853E-4F503C9BDC44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3C23CE-B153-4817-84B3-E7A1D0E6E9E9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F41920-1704-417F-8C17-5713EA67B4B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716497-72FA-4443-AC44-1B9C0F88050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AA8FB-B206-4B29-BFB9-34B5F7666EE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A4DE85-D950-449F-9FC8-681CDD1222D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B87ACE-DED3-4203-A41D-D6766E0EEBA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3ADA99-5325-4C58-9647-4994D05789F5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E76410-C9E0-4340-9879-CFB457EE3F6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1E7225-1ABB-4C50-8067-DC275CD997B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E6F1D4-F641-4852-8424-08024E69FE00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77F2C-9016-4BB6-9119-FE7A58265BAD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BDFA4A-AE80-4678-A8D1-10CD42ECFD08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354FF-7DAA-44E4-B3B1-0B2A5F4CB7B7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1AC5-9731-4C3E-8521-267058993DAD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264E401-4D32-48F5-BD0C-214C3D357C49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36013D-316E-4D76-A720-44345F69B71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4157E-41DC-4599-B360-E81E35A9547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A910F1-0534-44BE-B1EB-2F7826CF1A4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076ADC-1E1F-423C-94BA-FAD494D3F3F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D92F55D-1AFE-459B-B8FA-F011E249A27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213A0D-79BD-494E-9DC7-BECF8ADBC94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F72B767-011F-4766-8E3C-2D45126430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DA5AD3-E609-4E4F-8605-F74E7F605F4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F6022E0-2A1F-43D4-9835-FCA635D75E5F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0071748-8BC1-455A-99B1-A0928170946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A4A150-CB6D-45F6-832A-1C4B5D6B279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8BF99B-FD41-4618-B7E5-7E42A9C0CB3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CAF55D6-8CA5-4AB5-93B5-115A802398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DD4683-292A-4104-8010-B970E60812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03165D-8EE9-4F5E-900E-BD71189D5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558E5F9-DE8E-40F2-AC88-1A1B02D9F94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1EBE0-7152-4C06-826F-F469B99ECCC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281ABB-0EA3-4072-A11F-90C33C0BA61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B0571F-4527-4BE6-AD27-F60CEB5E774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99E98F-7DA3-436B-9EE5-F22A094EDE5F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5D16E78-E733-4FC1-B88C-A4670E30833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5E562E9-55FA-4CC5-A4D3-3D0FEAD73A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329ADE3-6312-41FF-9160-64BAA96AA423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D4B2672-D2E2-4308-AD5C-917CF816ED8F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77D8F4-8E3C-43CB-95E2-7379C82DC7B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735AC23-ED51-4C57-A496-6D2B5EDB2D20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22CDBF-66A7-4499-B35E-23183C32459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965D1A-5D5A-4B91-AFE8-EF1DE2AFB0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E12ED8-F24E-4045-A66B-CD1006E41CE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9EEBED-53FD-4A1D-A9BE-08D65B1F646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CF790A9-0975-4EA4-9434-615982853A1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92D26B-48F5-406D-B388-503B7BBAE5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1BD3-8BD5-41DE-8963-65031146C76E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DE6BC9-C2AF-4E87-842C-DF9B41F34233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5A3C9F-740C-43E9-8280-499C08D28697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A5DAF9-A127-42C2-BC68-922657D43D1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694770-D61B-4833-B048-44CEEEA46DF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EC904E-BC93-4634-80EC-B8C61768DD64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E1503-8F25-4A60-B5C9-AC29D5C25F8C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39747F-B9AD-428D-952B-79413EE91ECF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3F0CAB-C54A-4F4F-81B3-AB70D69B1BF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8A4FB-B224-4EA1-B331-F26182EAFA9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55206E-A771-4B31-B788-43E23E0F87C0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DBED5C-9A66-4D4A-B9A0-9900890AF793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F4A7F8-F055-4BC2-99F7-C29F296C2AB1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9CFBF-F25D-475D-A36D-7F3C5B9F17D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79A8D5-17CB-4C08-BE88-3A076F99DA7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41A166-DDC7-41B7-A202-3C873F1AF2EE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F06F1-BD61-427A-8D66-95322CBA1A0F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229049-2F0F-4F62-B7E0-A015A126638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EE644F-4BF6-42C3-964C-9121E0E9F76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876FA09-5164-4FE4-8588-879D42F58FD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568F27-2EB5-42BC-A7A1-80CB34D0D38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FCBA1B1-593F-4F38-8E8B-2ACEAD339D3E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FC7839-9151-4A17-AAC6-EAE7E0AA9D9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0E1E87-7AED-49A2-92C6-93BB1EEBC53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0A34F-428C-4B1E-8E33-B4338AACA96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E966A5-6ABA-45CC-B956-8B1B4E9B4F5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B7F8DEC-78CE-4ADD-A1C9-3CB636FCB3B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DBC2031-A9B7-47DF-A6CB-1B4280EADBA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61A4C17-6AA6-47EE-BF6E-30FC67D0746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3BA697C-9C3F-47C6-81BC-057D2192471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401E47-530C-4D35-9170-2242B000AB2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52341F-B4AB-494E-8A32-88F2C2EAE63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93BA049-89CC-4D80-A2DD-6511AAB4041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602D15-6221-439E-B8B9-04432B198DC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27FC12-DC35-4F63-B9A8-785CBCBD03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1E02AD-2361-471B-8EAF-56A6723C1D26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CAA662B-6ED3-412C-9443-88EA59F46E5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97D845-EF50-4F2A-9CDE-E2D4BC75B5E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50FAF1C-64E3-4C6A-ACE3-863F8C5F54A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9129178-FC07-43D1-8B46-1ABF201A743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9ED4491-FBC9-4A3C-A49E-0D296AE4AB36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5D28A3A-08E1-41E5-9198-114C8B44740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3B7C59-D2C7-4A7C-AA53-479E9A76E9E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46F3DF-A83A-4FDB-BC11-3E780FDE514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9B807CF-EB79-4BEF-A66A-59BB6106EE7E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566525D-BDEC-44D4-9366-80B56A79B89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40636CE-6A6C-4295-9922-8DFE7453D7A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A26EBA-982B-4667-9BDD-D16110A367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A93FAAA-9FDE-420E-A626-8F0934991C0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03750F-C0FC-4DF0-997B-BC943821771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016AA5A-2249-4B75-BBC0-30DB7A20D55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DDB16B-22AF-4DBD-A7EB-78FD8065A52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F25D957-8F75-4199-B247-CA48259BBD80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A97F78-7313-4502-9DCF-2CB1AFC7282F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EA1D-2397-42EA-83D6-4AEC9937C41D}" type="datetime1">
              <a:rPr lang="en-US" smtClean="0"/>
              <a:t>9/11/2017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2F99208-8FD8-45DD-8937-26FED81E5D1A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7CDE0-0C08-44B9-BBA4-4A82F44E1122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2DEBB-E043-40BB-9FE5-D24791A9469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DA2C32-9B66-42F6-982D-9E0C86DC159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735605-B25C-4C95-A2BC-891F38EAF6EF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D95A2D-9B0A-44ED-BEC5-6603388AD55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CF83A0-E46B-4F29-B4BD-44533A0C8D2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05CCF5-FFCC-4D4F-9439-2D6B049A61DC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8087EA-724F-4EC9-8974-4A1A4503EDCD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15C055-2187-4A5B-9A48-94B27C52DFA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2E2C8-CE09-49F2-8C63-3405FE83878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E3D7A5-2A62-4568-849B-3B6DDD05C5A6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C50CC1-5454-42EE-BE28-7BE695F6E625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27199E-26EC-448E-9778-585DE48D79C6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6A7472-EACE-4350-A6B9-1BF6DC057EB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DE8E8-71CA-4C26-A190-6378C3C11116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EC373F-9391-45B1-B3A8-C9B79619ADED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C91622-7B5D-4BE0-BD76-FB963332313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EBECA6-681A-420A-8B35-CA4B2E397E96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F690461-30D7-49BF-8D1B-DF2801FDAB8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396CAF-C029-4120-A7BB-BB38B851346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A749525-6499-49EA-B33D-0EA8C8779B5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F181A53-511F-43FF-BC47-50B1369B87D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68D3CB7-82A1-4BA7-BB2F-83733B428A0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B7BD1A-E114-4283-9F6D-C7682AD9B89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FE327B-BDAC-47BE-A958-BCFC8C2DADD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87716F7-AD46-439D-96A9-E3E530DF52CA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4EDE8C4-1A61-4BAF-B91A-0882147C365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DFB456D-6A68-4465-823E-94A7A1C24F9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DE058D4-A081-4A4D-A431-59FACBB6FEF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B87959-D6BC-4011-B012-CE7EAEEA0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8A4C26-B0F9-4041-B2A7-BC952CA144B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165D14-C3FD-42D7-94E2-9ED01CFCEA7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C19BCE-A06D-4542-9A42-8F532AAA926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1B1619-9B18-4E35-A93A-9B141AA9FF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879B36-B5A2-4D3E-A0CF-55D0189B2BFA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98AB7E1-C1C2-49A2-8186-C09EA5F5D81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CF0DC2D-16EC-462B-A078-813943F2CA1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58BA09-62E6-4D61-BA2B-04010CA9A39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1F19DD-4058-412C-A5B6-571F3217A1E9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1A2735E-55DC-4D31-878B-6F8B1BE14138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5CC575-64DB-4710-B964-CDA2DBC4BB9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5ACD655-2F96-4149-B272-C804CF1347C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FCAF7C-420F-4EED-95BE-105948B9E7C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6196B72-98C0-4C8C-8108-92C0C5EC307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A29150C-A4F9-4DA6-A584-A2E1B9D5103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ABD40EC-F86F-475E-A4F1-816BEA4D8C4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5B306C-DEFA-4991-85DB-F96B80B30B2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F1F74-03C9-4205-9816-1FD2A4564DB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6A08DE-CEE3-4F1F-8E38-2E25490436F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D1CE90-9A94-4BB0-9195-9E15A9EECEA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73FCCA-809D-42AE-8BD9-85DDE10BC44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3ABD0D9-6224-4906-9489-204E6FAFC1DA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md.edu/class/sum2003/cmsc311/Notes/Overall/mar.html" TargetMode="External"/><Relationship Id="rId2" Type="http://schemas.openxmlformats.org/officeDocument/2006/relationships/hyperlink" Target="http://www.barrons.com/articles/intel-arm-von-neuman-architecture-here-to-stay-for-now-says-bernstein-1465242162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The von </a:t>
            </a:r>
            <a:r>
              <a:rPr lang="en-US" dirty="0" err="1"/>
              <a:t>neumann</a:t>
            </a:r>
            <a:r>
              <a:rPr lang="en-US" dirty="0"/>
              <a:t>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Rocky K. C. Chang, 12 September 2017</a:t>
            </a:r>
          </a:p>
          <a:p>
            <a:r>
              <a:rPr lang="en-US" dirty="0"/>
              <a:t>Version 0.1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1A451-E642-4CA4-9B31-5AC80F1F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A1CA-702C-4E74-AE7E-6FA62722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instruction is the fundamental unit of work.</a:t>
            </a:r>
          </a:p>
          <a:p>
            <a:r>
              <a:rPr lang="en-US" dirty="0"/>
              <a:t>Specifies two things:</a:t>
            </a:r>
          </a:p>
          <a:p>
            <a:pPr lvl="1"/>
            <a:r>
              <a:rPr lang="en-US" dirty="0"/>
              <a:t>opcode: operation to be performed</a:t>
            </a:r>
          </a:p>
          <a:p>
            <a:pPr lvl="1"/>
            <a:r>
              <a:rPr lang="en-US" dirty="0"/>
              <a:t>operands: data/locations to be used for operation</a:t>
            </a:r>
          </a:p>
          <a:p>
            <a:r>
              <a:rPr lang="en-US" dirty="0"/>
              <a:t>An instruction is encoded as a sequence of bits (Just like data!)</a:t>
            </a:r>
          </a:p>
          <a:p>
            <a:pPr lvl="1"/>
            <a:r>
              <a:rPr lang="en-US" dirty="0"/>
              <a:t>Often, but not always, instructions have a fixed length,</a:t>
            </a:r>
            <a:br>
              <a:rPr lang="en-US" dirty="0"/>
            </a:br>
            <a:r>
              <a:rPr lang="en-US" dirty="0"/>
              <a:t>such as 16 or 32 bits.</a:t>
            </a:r>
          </a:p>
          <a:p>
            <a:pPr lvl="1"/>
            <a:r>
              <a:rPr lang="en-US" dirty="0"/>
              <a:t>Control unit interprets instruction:</a:t>
            </a:r>
            <a:br>
              <a:rPr lang="en-US" dirty="0"/>
            </a:br>
            <a:r>
              <a:rPr lang="en-US" dirty="0"/>
              <a:t>generates sequence of control signals to carry out operation.</a:t>
            </a:r>
          </a:p>
          <a:p>
            <a:pPr lvl="1"/>
            <a:r>
              <a:rPr lang="en-US" dirty="0"/>
              <a:t>Operation is either executed completely, or not at all.</a:t>
            </a:r>
          </a:p>
          <a:p>
            <a:r>
              <a:rPr lang="en-US" dirty="0"/>
              <a:t>A computer’s instructions and their formats is known as its </a:t>
            </a:r>
            <a:r>
              <a:rPr lang="en-US" dirty="0">
                <a:solidFill>
                  <a:srgbClr val="FF0000"/>
                </a:solidFill>
              </a:rPr>
              <a:t>Instruction Set Architecture </a:t>
            </a:r>
            <a:r>
              <a:rPr lang="en-US" dirty="0"/>
              <a:t>(ISA).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DC0D-42BF-448A-BDE2-D7EA6C91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81A74-3595-4468-8986-954B71623D9C}"/>
              </a:ext>
            </a:extLst>
          </p:cNvPr>
          <p:cNvSpPr/>
          <p:nvPr/>
        </p:nvSpPr>
        <p:spPr>
          <a:xfrm>
            <a:off x="7832361" y="2248525"/>
            <a:ext cx="3755036" cy="49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A6101-AFAE-4A43-937A-DE7B190C1D04}"/>
              </a:ext>
            </a:extLst>
          </p:cNvPr>
          <p:cNvSpPr txBox="1"/>
          <p:nvPr/>
        </p:nvSpPr>
        <p:spPr>
          <a:xfrm>
            <a:off x="7832361" y="2293495"/>
            <a:ext cx="107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Opcode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1C879-4087-414B-81BD-3A74997F4A29}"/>
              </a:ext>
            </a:extLst>
          </p:cNvPr>
          <p:cNvSpPr/>
          <p:nvPr/>
        </p:nvSpPr>
        <p:spPr>
          <a:xfrm>
            <a:off x="7832361" y="2248525"/>
            <a:ext cx="1019331" cy="49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337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254753DF-2814-4689-AE20-C141A1FA1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Add instruction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C09B523-3071-4AAF-B211-6A7C21140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instruction is 16 bit long and has a four-bit opcode, bits [15:12].</a:t>
            </a:r>
          </a:p>
          <a:p>
            <a:r>
              <a:rPr lang="en-US" altLang="en-US" dirty="0"/>
              <a:t>Eight </a:t>
            </a:r>
            <a:r>
              <a:rPr lang="en-US" altLang="en-US" dirty="0">
                <a:solidFill>
                  <a:srgbClr val="FF0000"/>
                </a:solidFill>
              </a:rPr>
              <a:t>registers</a:t>
            </a:r>
            <a:r>
              <a:rPr lang="en-US" altLang="en-US" dirty="0"/>
              <a:t> (R0-R7) for temporary storage.</a:t>
            </a:r>
          </a:p>
          <a:p>
            <a:r>
              <a:rPr lang="en-US" altLang="en-US" dirty="0"/>
              <a:t>ADD instruction: Sources and destination of ADD are registers.</a:t>
            </a:r>
          </a:p>
          <a:p>
            <a:pPr lvl="1"/>
            <a:r>
              <a:rPr lang="en-US" altLang="en-US" dirty="0"/>
              <a:t>Data are assumed loaded into registers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Src1</a:t>
            </a:r>
            <a:r>
              <a:rPr lang="en-US" altLang="en-US" dirty="0"/>
              <a:t> 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Src2</a:t>
            </a:r>
            <a:r>
              <a:rPr lang="en-US" altLang="en-US" dirty="0"/>
              <a:t>.</a:t>
            </a:r>
          </a:p>
        </p:txBody>
      </p:sp>
      <p:sp>
        <p:nvSpPr>
          <p:cNvPr id="19461" name="Text Box 16">
            <a:extLst>
              <a:ext uri="{FF2B5EF4-FFF2-40B4-BE49-F238E27FC236}">
                <a16:creationId xmlns:a16="http://schemas.microsoft.com/office/drawing/2014/main" id="{C9FB5819-6B19-4AF4-92DF-D2B994DB8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669" y="4861290"/>
            <a:ext cx="39171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i="1" dirty="0"/>
              <a:t>“Add the contents of R2 to the contents of R6,</a:t>
            </a:r>
            <a:br>
              <a:rPr lang="en-US" altLang="en-US" i="1" dirty="0"/>
            </a:br>
            <a:r>
              <a:rPr lang="en-US" altLang="en-US" i="1" dirty="0"/>
              <a:t>and store the result in R6.”</a:t>
            </a:r>
          </a:p>
        </p:txBody>
      </p:sp>
      <p:pic>
        <p:nvPicPr>
          <p:cNvPr id="19462" name="Picture 20" descr="C:\Documents and Settings\Greg Byrd\My Documents\ece206\mh-slides\ch04\ch04-11.jpg">
            <a:extLst>
              <a:ext uri="{FF2B5EF4-FFF2-40B4-BE49-F238E27FC236}">
                <a16:creationId xmlns:a16="http://schemas.microsoft.com/office/drawing/2014/main" id="{2DB62493-5C61-4F27-9DA5-682266B6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3" y="3908677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CCDAF-E798-41BC-AEFE-EF40447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E1DC25E8-75BC-4829-B810-E4C67751F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LOAD (LDR) Instruction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6BAAC60-5776-4352-9A56-5A863B522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Load (LDR) instruction -- read data from memory</a:t>
            </a:r>
          </a:p>
          <a:p>
            <a:r>
              <a:rPr lang="en-US" altLang="en-US" dirty="0"/>
              <a:t>Base + offset mode:</a:t>
            </a:r>
          </a:p>
          <a:p>
            <a:pPr lvl="1"/>
            <a:r>
              <a:rPr lang="en-US" altLang="en-US" dirty="0"/>
              <a:t>Add offset to base register -- result is memory address</a:t>
            </a:r>
          </a:p>
          <a:p>
            <a:pPr lvl="1"/>
            <a:r>
              <a:rPr lang="en-US" altLang="en-US" dirty="0"/>
              <a:t>Load from memory address into destination register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7A834213-DC22-49E8-8B4F-4F966CBF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126" y="4659869"/>
            <a:ext cx="396989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i="1" dirty="0"/>
              <a:t>“Add the value 6 to the contents of R3 to form a</a:t>
            </a:r>
            <a:br>
              <a:rPr lang="en-US" altLang="en-US" i="1" dirty="0"/>
            </a:br>
            <a:r>
              <a:rPr lang="en-US" altLang="en-US" i="1" dirty="0"/>
              <a:t>memory address.  Load the contents stored in</a:t>
            </a:r>
            <a:br>
              <a:rPr lang="en-US" altLang="en-US" i="1" dirty="0"/>
            </a:br>
            <a:r>
              <a:rPr lang="en-US" altLang="en-US" i="1" dirty="0"/>
              <a:t>that address to R2.”</a:t>
            </a:r>
          </a:p>
        </p:txBody>
      </p:sp>
      <p:pic>
        <p:nvPicPr>
          <p:cNvPr id="20486" name="Picture 8" descr="C:\Documents and Settings\Greg Byrd\My Documents\ece206\mh-slides\ch04\ch04-12.jpg">
            <a:extLst>
              <a:ext uri="{FF2B5EF4-FFF2-40B4-BE49-F238E27FC236}">
                <a16:creationId xmlns:a16="http://schemas.microsoft.com/office/drawing/2014/main" id="{627E0B4A-71B5-47A8-B4EC-217DB1E8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6" y="3806915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62F94-2380-49F1-B1F9-3492AE60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E1DC25E8-75BC-4829-B810-E4C67751F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STORE (STR) Instruction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6BAAC60-5776-4352-9A56-5A863B522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968" y="1651819"/>
            <a:ext cx="11656240" cy="4527755"/>
          </a:xfrm>
        </p:spPr>
        <p:txBody>
          <a:bodyPr>
            <a:normAutofit/>
          </a:bodyPr>
          <a:lstStyle/>
          <a:p>
            <a:r>
              <a:rPr lang="en-US" altLang="en-US" dirty="0"/>
              <a:t>Store (STR) instruction -- store data to memory</a:t>
            </a:r>
          </a:p>
          <a:p>
            <a:r>
              <a:rPr lang="en-US" altLang="en-US" dirty="0"/>
              <a:t>Base + offset mode:</a:t>
            </a:r>
          </a:p>
          <a:p>
            <a:pPr lvl="1"/>
            <a:r>
              <a:rPr lang="en-US" altLang="en-US" dirty="0"/>
              <a:t>Add offset to base register -- result is memory address</a:t>
            </a:r>
          </a:p>
          <a:p>
            <a:pPr lvl="1"/>
            <a:r>
              <a:rPr lang="en-US" altLang="en-US" dirty="0"/>
              <a:t>Store data from the source register to the memory address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7A834213-DC22-49E8-8B4F-4F966CBFD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563" y="4618076"/>
            <a:ext cx="396989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i="1" dirty="0"/>
              <a:t>“Add the value 6 to the contents of R3 to form a</a:t>
            </a:r>
            <a:br>
              <a:rPr lang="en-US" altLang="en-US" i="1" dirty="0"/>
            </a:br>
            <a:r>
              <a:rPr lang="en-US" altLang="en-US" i="1" dirty="0"/>
              <a:t>memory address. Store the contents in R2 to that address.”</a:t>
            </a:r>
          </a:p>
        </p:txBody>
      </p:sp>
      <p:pic>
        <p:nvPicPr>
          <p:cNvPr id="20486" name="Picture 8" descr="C:\Documents and Settings\Greg Byrd\My Documents\ece206\mh-slides\ch04\ch04-12.jpg">
            <a:extLst>
              <a:ext uri="{FF2B5EF4-FFF2-40B4-BE49-F238E27FC236}">
                <a16:creationId xmlns:a16="http://schemas.microsoft.com/office/drawing/2014/main" id="{627E0B4A-71B5-47A8-B4EC-217DB1E8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6" y="3806915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62F94-2380-49F1-B1F9-3492AE60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73598-1C9C-4275-A859-4A9C58E5353D}"/>
              </a:ext>
            </a:extLst>
          </p:cNvPr>
          <p:cNvSpPr/>
          <p:nvPr/>
        </p:nvSpPr>
        <p:spPr>
          <a:xfrm>
            <a:off x="582561" y="4077929"/>
            <a:ext cx="1511710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FFD4A-9907-44B4-A1E6-5E7405060AF6}"/>
              </a:ext>
            </a:extLst>
          </p:cNvPr>
          <p:cNvSpPr/>
          <p:nvPr/>
        </p:nvSpPr>
        <p:spPr>
          <a:xfrm>
            <a:off x="558746" y="5163462"/>
            <a:ext cx="1746303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0 1 1 1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C8960-E779-4417-B2FB-7CBB77B59700}"/>
              </a:ext>
            </a:extLst>
          </p:cNvPr>
          <p:cNvSpPr/>
          <p:nvPr/>
        </p:nvSpPr>
        <p:spPr>
          <a:xfrm>
            <a:off x="2440859" y="4090221"/>
            <a:ext cx="1170034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</a:t>
            </a:r>
          </a:p>
        </p:txBody>
      </p:sp>
    </p:spTree>
    <p:extLst>
      <p:ext uri="{BB962C8B-B14F-4D97-AF65-F5344CB8AC3E}">
        <p14:creationId xmlns:p14="http://schemas.microsoft.com/office/powerpoint/2010/main" val="13847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>
            <a:extLst>
              <a:ext uri="{FF2B5EF4-FFF2-40B4-BE49-F238E27FC236}">
                <a16:creationId xmlns:a16="http://schemas.microsoft.com/office/drawing/2014/main" id="{B0B5C705-094D-44CE-B95D-0EBF80AB3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von Neumann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0962-9CA5-4BF6-A2D0-E02E4F2A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6147" name="Picture 2" descr="c05f01">
            <a:extLst>
              <a:ext uri="{FF2B5EF4-FFF2-40B4-BE49-F238E27FC236}">
                <a16:creationId xmlns:a16="http://schemas.microsoft.com/office/drawing/2014/main" id="{883629D2-0430-4B0E-9177-764DA3A5875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65" y="1455174"/>
            <a:ext cx="7959226" cy="469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AEFAA-91E2-487C-B4B5-A728427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739363CD-62AC-423C-97C0-377F018AB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Flow of Information </a:t>
            </a:r>
          </a:p>
        </p:txBody>
      </p:sp>
      <p:sp>
        <p:nvSpPr>
          <p:cNvPr id="717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89157B10-4765-4C26-99DD-D2CDD21B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parts are connected to one another by a collection of wires called a bus.</a:t>
            </a:r>
          </a:p>
        </p:txBody>
      </p:sp>
      <p:pic>
        <p:nvPicPr>
          <p:cNvPr id="7174" name="Picture 5" descr="c05f02">
            <a:extLst>
              <a:ext uri="{FF2B5EF4-FFF2-40B4-BE49-F238E27FC236}">
                <a16:creationId xmlns:a16="http://schemas.microsoft.com/office/drawing/2014/main" id="{BC20D86B-415C-4B73-B756-16444288D8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90" y="2907505"/>
            <a:ext cx="9164516" cy="268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11791F-F0A3-4184-8FD0-F1DDD0C8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BFA6108B-43AE-4E8E-8D2D-F5E1EC294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three elements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9CAAA8-575E-4578-A94A-F985C6F0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18" y="1783830"/>
            <a:ext cx="5495329" cy="438837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  <a:buSzTx/>
            </a:pPr>
            <a:r>
              <a:rPr lang="en-US" altLang="en-US" dirty="0"/>
              <a:t>Memory: Store and retrieve instructions and data.</a:t>
            </a:r>
          </a:p>
          <a:p>
            <a:pPr>
              <a:spcBef>
                <a:spcPct val="50000"/>
              </a:spcBef>
              <a:buClrTx/>
              <a:buSzTx/>
            </a:pPr>
            <a:r>
              <a:rPr lang="en-US" altLang="en-US" dirty="0"/>
              <a:t>Processor: Houses two separate components:</a:t>
            </a:r>
          </a:p>
          <a:p>
            <a:pPr lvl="1">
              <a:spcBef>
                <a:spcPct val="50000"/>
              </a:spcBef>
              <a:buClrTx/>
              <a:buSzTx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control unit</a:t>
            </a:r>
            <a:r>
              <a:rPr lang="en-US" altLang="en-US" dirty="0"/>
              <a:t>: repeating the three tasks:</a:t>
            </a:r>
          </a:p>
          <a:p>
            <a:pPr lvl="2">
              <a:spcBef>
                <a:spcPct val="50000"/>
              </a:spcBef>
              <a:buClrTx/>
              <a:buSzTx/>
            </a:pPr>
            <a:r>
              <a:rPr lang="en-US" altLang="en-US" dirty="0"/>
              <a:t>Fetch an instruction from memory</a:t>
            </a:r>
          </a:p>
          <a:p>
            <a:pPr lvl="2">
              <a:spcBef>
                <a:spcPct val="50000"/>
              </a:spcBef>
              <a:buClrTx/>
              <a:buSzTx/>
            </a:pPr>
            <a:r>
              <a:rPr lang="en-US" altLang="en-US" dirty="0"/>
              <a:t>Decode the instruction</a:t>
            </a:r>
          </a:p>
          <a:p>
            <a:pPr lvl="2">
              <a:spcBef>
                <a:spcPct val="50000"/>
              </a:spcBef>
              <a:buClrTx/>
              <a:buSzTx/>
            </a:pPr>
            <a:r>
              <a:rPr lang="en-US" altLang="en-US" dirty="0"/>
              <a:t>Execute the instruction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arithmetic/logic unit (ALU)</a:t>
            </a:r>
            <a:r>
              <a:rPr lang="en-US" altLang="en-US" dirty="0"/>
              <a:t>: Perform mathematical and logical operations.</a:t>
            </a:r>
          </a:p>
          <a:p>
            <a:r>
              <a:rPr lang="en-US" altLang="en-US" dirty="0" err="1"/>
              <a:t>Input/Output</a:t>
            </a:r>
            <a:r>
              <a:rPr lang="en-US" altLang="en-US" dirty="0"/>
              <a:t> (I/O) Units: Handle communication with the outside world.</a:t>
            </a:r>
          </a:p>
          <a:p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2399C-A962-4BE3-A231-A682136590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80D97-33BF-45DD-A0AE-F2D0BBB0F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516" y="309152"/>
            <a:ext cx="6260635" cy="5919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045753-FA01-48E1-8A9F-313292757152}"/>
              </a:ext>
            </a:extLst>
          </p:cNvPr>
          <p:cNvSpPr/>
          <p:nvPr/>
        </p:nvSpPr>
        <p:spPr>
          <a:xfrm>
            <a:off x="5605671" y="6228403"/>
            <a:ext cx="5645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1200" dirty="0"/>
              <a:t>Source: M. Schneider and J. Gersting, Invitation to Computer Science, 5th edition, Course Technology, 2010.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025F5-1E84-4C28-811A-CD49ECBA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131ABD7-64CA-450C-A20C-45C52EC9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Memory Subsystem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4CF5B38-9D72-48E2-96E7-9555739668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Memory, also called </a:t>
            </a:r>
            <a:r>
              <a:rPr lang="en-US" altLang="en-US" dirty="0">
                <a:solidFill>
                  <a:srgbClr val="FF0000"/>
                </a:solidFill>
              </a:rPr>
              <a:t>RAM (Random Access Memory)</a:t>
            </a:r>
          </a:p>
          <a:p>
            <a:pPr lvl="1">
              <a:defRPr/>
            </a:pPr>
            <a:r>
              <a:rPr lang="en-US" altLang="en-US" sz="2600" dirty="0"/>
              <a:t>Consist of many memory cells (storage units) of a fixed size. </a:t>
            </a:r>
            <a:br>
              <a:rPr lang="en-US" altLang="en-US" sz="2600" dirty="0"/>
            </a:br>
            <a:r>
              <a:rPr lang="en-US" altLang="en-US" sz="2600" dirty="0"/>
              <a:t>Each cell has an address associated with it: 0, 1, …</a:t>
            </a:r>
          </a:p>
          <a:p>
            <a:pPr lvl="1">
              <a:defRPr/>
            </a:pPr>
            <a:r>
              <a:rPr lang="en-US" altLang="en-US" sz="2600" dirty="0"/>
              <a:t>All accesses to memory are to a specified address.</a:t>
            </a:r>
            <a:br>
              <a:rPr lang="en-US" altLang="en-US" sz="2600" dirty="0"/>
            </a:br>
            <a:r>
              <a:rPr lang="en-US" altLang="en-US" sz="2600" dirty="0"/>
              <a:t>A cell is the minimum unit of access (fetch/store a complete cell).</a:t>
            </a:r>
          </a:p>
          <a:p>
            <a:pPr lvl="1">
              <a:defRPr/>
            </a:pPr>
            <a:r>
              <a:rPr lang="en-US" altLang="en-US" sz="2600" dirty="0"/>
              <a:t>The time it takes to fetch/store a cell is the same for all cells.</a:t>
            </a:r>
          </a:p>
          <a:p>
            <a:pPr>
              <a:defRPr/>
            </a:pPr>
            <a:r>
              <a:rPr lang="en-US" altLang="en-US" sz="3000" dirty="0"/>
              <a:t>When the computer is running, both</a:t>
            </a:r>
          </a:p>
          <a:p>
            <a:pPr lvl="1">
              <a:defRPr/>
            </a:pPr>
            <a:r>
              <a:rPr lang="en-US" altLang="en-US" sz="2600" dirty="0"/>
              <a:t>Program</a:t>
            </a:r>
          </a:p>
          <a:p>
            <a:pPr lvl="1">
              <a:defRPr/>
            </a:pPr>
            <a:r>
              <a:rPr lang="en-US" altLang="en-US" sz="2600" dirty="0"/>
              <a:t>Data (variables)</a:t>
            </a:r>
          </a:p>
          <a:p>
            <a:pPr>
              <a:buFontTx/>
              <a:buNone/>
              <a:defRPr/>
            </a:pPr>
            <a:r>
              <a:rPr lang="en-US" altLang="en-US" sz="3000" dirty="0"/>
              <a:t>    are stored in the memory.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83034-462F-421A-83B5-4CCE36A6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3999C-5B54-424A-A9BD-872B052166D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39EFDAE-D95B-4D66-8165-D3E68263E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RAM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EE3073-66E0-4AC0-A9D7-481AEA7B65B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200" dirty="0"/>
              <a:t>Need to distinguish between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dirty="0"/>
              <a:t>the address of a memory cell and the content of a memory cell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dirty="0"/>
              <a:t>Memory width (W):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dirty="0"/>
              <a:t>How many bits is each memory cell, typically one </a:t>
            </a:r>
            <a:r>
              <a:rPr lang="en-US" altLang="en-US" sz="2200" dirty="0">
                <a:solidFill>
                  <a:srgbClr val="FF6600"/>
                </a:solidFill>
              </a:rPr>
              <a:t>byte</a:t>
            </a:r>
            <a:r>
              <a:rPr lang="en-US" altLang="en-US" sz="2200" dirty="0"/>
              <a:t> (=8 bits)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200" dirty="0"/>
              <a:t>Address width (N):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dirty="0"/>
              <a:t>How many bits used to represent each address, determines the maximum memory size = </a:t>
            </a:r>
            <a:r>
              <a:rPr lang="en-US" altLang="en-US" sz="2200" dirty="0">
                <a:solidFill>
                  <a:srgbClr val="FF6600"/>
                </a:solidFill>
              </a:rPr>
              <a:t>address space</a:t>
            </a:r>
            <a:r>
              <a:rPr lang="en-US" altLang="en-US" sz="2200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dirty="0"/>
              <a:t>If address width is </a:t>
            </a:r>
            <a:r>
              <a:rPr lang="en-US" altLang="en-US" sz="2200" i="1" dirty="0"/>
              <a:t>N</a:t>
            </a:r>
            <a:r>
              <a:rPr lang="en-US" altLang="en-US" sz="2200" dirty="0"/>
              <a:t>-bits, then address space is 2</a:t>
            </a:r>
            <a:r>
              <a:rPr lang="en-US" altLang="en-US" sz="2200" baseline="30000" dirty="0"/>
              <a:t>N</a:t>
            </a:r>
            <a:r>
              <a:rPr lang="en-US" altLang="en-US" sz="2200" dirty="0"/>
              <a:t> (0,1,...,2</a:t>
            </a:r>
            <a:r>
              <a:rPr lang="en-US" altLang="en-US" sz="2200" baseline="30000" dirty="0"/>
              <a:t>N</a:t>
            </a:r>
            <a:r>
              <a:rPr lang="en-US" altLang="en-US" sz="2200" dirty="0"/>
              <a:t>-1).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CEB33-F170-4847-865B-D3EC7A105F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B818E70-CD1C-4B70-B92E-E480D465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CDA1D-B4D5-43AE-85BE-5432EBFADDD4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9221" name="Rectangle 56">
            <a:extLst>
              <a:ext uri="{FF2B5EF4-FFF2-40B4-BE49-F238E27FC236}">
                <a16:creationId xmlns:a16="http://schemas.microsoft.com/office/drawing/2014/main" id="{B8A8E690-B797-44FA-8B43-2E3D2E14B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014" y="575145"/>
            <a:ext cx="3581400" cy="541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HK" altLang="en-US"/>
          </a:p>
        </p:txBody>
      </p:sp>
      <p:sp>
        <p:nvSpPr>
          <p:cNvPr id="9224" name="Rectangle 5">
            <a:extLst>
              <a:ext uri="{FF2B5EF4-FFF2-40B4-BE49-F238E27FC236}">
                <a16:creationId xmlns:a16="http://schemas.microsoft.com/office/drawing/2014/main" id="{45F350EC-E770-4925-A4E6-EAEEC0F1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814" y="1768945"/>
            <a:ext cx="1752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BB74673F-B8CE-4EAB-9E6F-1A4D31A6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814" y="3089745"/>
            <a:ext cx="1828800" cy="172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...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1CF170FB-F3CE-4F39-8907-9B0D1F5DB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815" y="1768946"/>
            <a:ext cx="24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0</a:t>
            </a:r>
            <a:endParaRPr lang="en-US" altLang="en-US"/>
          </a:p>
        </p:txBody>
      </p:sp>
      <p:sp>
        <p:nvSpPr>
          <p:cNvPr id="9227" name="Rectangle 12">
            <a:extLst>
              <a:ext uri="{FF2B5EF4-FFF2-40B4-BE49-F238E27FC236}">
                <a16:creationId xmlns:a16="http://schemas.microsoft.com/office/drawing/2014/main" id="{16BD3A90-DDA9-4FE8-B919-FA78E2641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814" y="2632545"/>
            <a:ext cx="1828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F79C5DC0-CC49-435A-A430-74045106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815" y="2286471"/>
            <a:ext cx="24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1</a:t>
            </a:r>
            <a:endParaRPr lang="en-US" altLang="en-US"/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B6BA3F16-0C79-4DBE-8FC8-51777B02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815" y="2667471"/>
            <a:ext cx="24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2</a:t>
            </a:r>
            <a:endParaRPr lang="en-US" altLang="en-US"/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C347EFDC-C2B7-45A5-AA52-16120484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414" y="4816946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en-US" altLang="en-US" sz="2000" baseline="30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</a:t>
            </a:r>
            <a:r>
              <a:rPr lang="en-US" alt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-1</a:t>
            </a:r>
            <a:endParaRPr lang="en-US" altLang="en-US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984C5F9-6B00-4142-8A7A-8A637C99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4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C582BD40-B8B8-416E-AD39-39361895E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8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33" name="Rectangle 20">
            <a:extLst>
              <a:ext uri="{FF2B5EF4-FFF2-40B4-BE49-F238E27FC236}">
                <a16:creationId xmlns:a16="http://schemas.microsoft.com/office/drawing/2014/main" id="{BA9D5E0F-3BC7-4005-BE0C-C18931F0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6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93FC74F9-9329-4589-90B8-9C5F88F12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0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35" name="Rectangle 22">
            <a:extLst>
              <a:ext uri="{FF2B5EF4-FFF2-40B4-BE49-F238E27FC236}">
                <a16:creationId xmlns:a16="http://schemas.microsoft.com/office/drawing/2014/main" id="{4A692CAD-4830-414B-AD00-C97CE22F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8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36" name="Rectangle 23">
            <a:extLst>
              <a:ext uri="{FF2B5EF4-FFF2-40B4-BE49-F238E27FC236}">
                <a16:creationId xmlns:a16="http://schemas.microsoft.com/office/drawing/2014/main" id="{BA7D3B9B-24CD-4B6C-B91E-EB7B3CCB9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2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37" name="Rectangle 24">
            <a:extLst>
              <a:ext uri="{FF2B5EF4-FFF2-40B4-BE49-F238E27FC236}">
                <a16:creationId xmlns:a16="http://schemas.microsoft.com/office/drawing/2014/main" id="{A93B625C-15CA-425E-8EEC-82D9D86C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0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38" name="Rectangle 25">
            <a:extLst>
              <a:ext uri="{FF2B5EF4-FFF2-40B4-BE49-F238E27FC236}">
                <a16:creationId xmlns:a16="http://schemas.microsoft.com/office/drawing/2014/main" id="{6A31B837-7221-4211-9A2F-E0F947B9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7414" y="1768945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799190F5-B0BD-43BF-8589-6C80C8EE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14" y="1367309"/>
            <a:ext cx="615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1 bit</a:t>
            </a:r>
            <a:endParaRPr lang="en-US" altLang="en-US"/>
          </a:p>
        </p:txBody>
      </p:sp>
      <p:cxnSp>
        <p:nvCxnSpPr>
          <p:cNvPr id="9240" name="AutoShape 27">
            <a:extLst>
              <a:ext uri="{FF2B5EF4-FFF2-40B4-BE49-F238E27FC236}">
                <a16:creationId xmlns:a16="http://schemas.microsoft.com/office/drawing/2014/main" id="{63C7FA6E-B1BD-4797-B390-A0BB025A5501}"/>
              </a:ext>
            </a:extLst>
          </p:cNvPr>
          <p:cNvCxnSpPr>
            <a:cxnSpLocks noChangeShapeType="1"/>
            <a:stCxn id="9242" idx="1"/>
            <a:endCxn id="9237" idx="0"/>
          </p:cNvCxnSpPr>
          <p:nvPr/>
        </p:nvCxnSpPr>
        <p:spPr bwMode="auto">
          <a:xfrm rot="10800000" flipV="1">
            <a:off x="9800314" y="1581621"/>
            <a:ext cx="190500" cy="1873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41" name="AutoShape 28">
            <a:extLst>
              <a:ext uri="{FF2B5EF4-FFF2-40B4-BE49-F238E27FC236}">
                <a16:creationId xmlns:a16="http://schemas.microsoft.com/office/drawing/2014/main" id="{65B54E5B-FFE0-4F67-8730-253F2F77CEE2}"/>
              </a:ext>
            </a:extLst>
          </p:cNvPr>
          <p:cNvSpPr>
            <a:spLocks/>
          </p:cNvSpPr>
          <p:nvPr/>
        </p:nvSpPr>
        <p:spPr bwMode="auto">
          <a:xfrm rot="16200000">
            <a:off x="8885914" y="4550245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C45ABE04-A2E0-4936-A37D-F1BDFD2B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764" y="5578945"/>
            <a:ext cx="400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W</a:t>
            </a:r>
            <a:endParaRPr lang="en-US" altLang="en-US"/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E73B9419-1969-46A0-8881-C2A1D401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14" y="1092671"/>
            <a:ext cx="203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0000000000000001</a:t>
            </a:r>
            <a:endParaRPr lang="en-US" altLang="en-US"/>
          </a:p>
        </p:txBody>
      </p:sp>
      <p:cxnSp>
        <p:nvCxnSpPr>
          <p:cNvPr id="9244" name="AutoShape 32">
            <a:extLst>
              <a:ext uri="{FF2B5EF4-FFF2-40B4-BE49-F238E27FC236}">
                <a16:creationId xmlns:a16="http://schemas.microsoft.com/office/drawing/2014/main" id="{7565D61D-0A24-4857-9672-0D22B9C4A953}"/>
              </a:ext>
            </a:extLst>
          </p:cNvPr>
          <p:cNvCxnSpPr>
            <a:cxnSpLocks noChangeShapeType="1"/>
            <a:stCxn id="9230" idx="1"/>
            <a:endCxn id="9247" idx="1"/>
          </p:cNvCxnSpPr>
          <p:nvPr/>
        </p:nvCxnSpPr>
        <p:spPr bwMode="auto">
          <a:xfrm rot="10800000">
            <a:off x="7323814" y="1291108"/>
            <a:ext cx="381000" cy="1193800"/>
          </a:xfrm>
          <a:prstGeom prst="bentConnector3">
            <a:avLst>
              <a:gd name="adj1" fmla="val 16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45" name="AutoShape 33">
            <a:extLst>
              <a:ext uri="{FF2B5EF4-FFF2-40B4-BE49-F238E27FC236}">
                <a16:creationId xmlns:a16="http://schemas.microsoft.com/office/drawing/2014/main" id="{4A1C4146-E0B9-4267-A359-AD7ABE891B1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8276314" y="156045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EB1F4773-6E64-4A9A-B0D6-DEB2F8DB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564" y="529109"/>
            <a:ext cx="349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</a:t>
            </a:r>
            <a:endParaRPr lang="en-US" altLang="en-US"/>
          </a:p>
        </p:txBody>
      </p:sp>
      <p:grpSp>
        <p:nvGrpSpPr>
          <p:cNvPr id="4" name="Group 43">
            <a:extLst>
              <a:ext uri="{FF2B5EF4-FFF2-40B4-BE49-F238E27FC236}">
                <a16:creationId xmlns:a16="http://schemas.microsoft.com/office/drawing/2014/main" id="{C6A4DEED-AC34-4C5D-89DD-AAD0D2A2F9BA}"/>
              </a:ext>
            </a:extLst>
          </p:cNvPr>
          <p:cNvGrpSpPr>
            <a:grpSpLocks/>
          </p:cNvGrpSpPr>
          <p:nvPr/>
        </p:nvGrpSpPr>
        <p:grpSpPr bwMode="auto">
          <a:xfrm>
            <a:off x="8085814" y="4766145"/>
            <a:ext cx="1828800" cy="457200"/>
            <a:chOff x="3888" y="3456"/>
            <a:chExt cx="1152" cy="288"/>
          </a:xfrm>
        </p:grpSpPr>
        <p:sp>
          <p:nvSpPr>
            <p:cNvPr id="9251" name="Rectangle 35">
              <a:extLst>
                <a:ext uri="{FF2B5EF4-FFF2-40B4-BE49-F238E27FC236}">
                  <a16:creationId xmlns:a16="http://schemas.microsoft.com/office/drawing/2014/main" id="{3E38C81A-D29E-4ECB-8803-8260474D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9252" name="Rectangle 36">
              <a:extLst>
                <a:ext uri="{FF2B5EF4-FFF2-40B4-BE49-F238E27FC236}">
                  <a16:creationId xmlns:a16="http://schemas.microsoft.com/office/drawing/2014/main" id="{95864007-FD56-436C-B391-56E1B5B0E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9253" name="Rectangle 37">
              <a:extLst>
                <a:ext uri="{FF2B5EF4-FFF2-40B4-BE49-F238E27FC236}">
                  <a16:creationId xmlns:a16="http://schemas.microsoft.com/office/drawing/2014/main" id="{E94F3584-E969-4B8B-8372-0EDB8FE97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9254" name="Rectangle 38">
              <a:extLst>
                <a:ext uri="{FF2B5EF4-FFF2-40B4-BE49-F238E27FC236}">
                  <a16:creationId xmlns:a16="http://schemas.microsoft.com/office/drawing/2014/main" id="{4A9BA7A7-EBE6-4F7F-84C1-08EE1550A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9255" name="Rectangle 39">
              <a:extLst>
                <a:ext uri="{FF2B5EF4-FFF2-40B4-BE49-F238E27FC236}">
                  <a16:creationId xmlns:a16="http://schemas.microsoft.com/office/drawing/2014/main" id="{481C73F3-498E-409F-A99F-A1C8DD620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9256" name="Rectangle 40">
              <a:extLst>
                <a:ext uri="{FF2B5EF4-FFF2-40B4-BE49-F238E27FC236}">
                  <a16:creationId xmlns:a16="http://schemas.microsoft.com/office/drawing/2014/main" id="{1E565D9A-15EB-4103-A88B-666F8625A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9257" name="Rectangle 41">
              <a:extLst>
                <a:ext uri="{FF2B5EF4-FFF2-40B4-BE49-F238E27FC236}">
                  <a16:creationId xmlns:a16="http://schemas.microsoft.com/office/drawing/2014/main" id="{94237055-7738-4B4D-AFA9-07C1F2E22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  <p:sp>
          <p:nvSpPr>
            <p:cNvPr id="9258" name="Rectangle 42">
              <a:extLst>
                <a:ext uri="{FF2B5EF4-FFF2-40B4-BE49-F238E27FC236}">
                  <a16:creationId xmlns:a16="http://schemas.microsoft.com/office/drawing/2014/main" id="{AE1C85B7-7EF2-45C5-B59E-C58ECEEB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456"/>
              <a:ext cx="144" cy="28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000" b="1">
                <a:latin typeface="Arial Narrow" panose="020B0606020202030204" pitchFamily="34" charset="0"/>
              </a:endParaRPr>
            </a:p>
          </p:txBody>
        </p:sp>
      </p:grpSp>
      <p:sp>
        <p:nvSpPr>
          <p:cNvPr id="9248" name="Rectangle 53">
            <a:extLst>
              <a:ext uri="{FF2B5EF4-FFF2-40B4-BE49-F238E27FC236}">
                <a16:creationId xmlns:a16="http://schemas.microsoft.com/office/drawing/2014/main" id="{AA469C30-8014-4815-A6F4-45290235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814" y="2175345"/>
            <a:ext cx="1828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9249" name="AutoShape 54">
            <a:extLst>
              <a:ext uri="{FF2B5EF4-FFF2-40B4-BE49-F238E27FC236}">
                <a16:creationId xmlns:a16="http://schemas.microsoft.com/office/drawing/2014/main" id="{2FE87F3D-96BB-4F7D-B72E-B7759C023EC0}"/>
              </a:ext>
            </a:extLst>
          </p:cNvPr>
          <p:cNvSpPr>
            <a:spLocks/>
          </p:cNvSpPr>
          <p:nvPr/>
        </p:nvSpPr>
        <p:spPr bwMode="auto">
          <a:xfrm flipH="1">
            <a:off x="9990814" y="1794345"/>
            <a:ext cx="152400" cy="3429000"/>
          </a:xfrm>
          <a:prstGeom prst="leftBrace">
            <a:avLst>
              <a:gd name="adj1" fmla="val 187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71" name="Text Box 55">
            <a:extLst>
              <a:ext uri="{FF2B5EF4-FFF2-40B4-BE49-F238E27FC236}">
                <a16:creationId xmlns:a16="http://schemas.microsoft.com/office/drawing/2014/main" id="{B1871C09-0707-4A3B-A0EB-219ADCA2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3214" y="3242145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en-US" altLang="en-US" baseline="30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9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27B8F42-C122-49CE-8132-15EEEF208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Memory Size / Speed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472C914-7B3A-49DF-AC3D-0A43B7B73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Memory sizes: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Kilobyte 	(KB)	= 2</a:t>
            </a:r>
            <a:r>
              <a:rPr lang="en-US" altLang="en-US" baseline="30000" dirty="0"/>
              <a:t>10 </a:t>
            </a:r>
            <a:r>
              <a:rPr lang="en-US" altLang="en-US" dirty="0"/>
              <a:t>= 	               1,024 bytes  ~  1 thousand</a:t>
            </a:r>
          </a:p>
          <a:p>
            <a:pPr lvl="1">
              <a:defRPr/>
            </a:pPr>
            <a:r>
              <a:rPr lang="en-US" altLang="en-US" dirty="0"/>
              <a:t>Megabyte(MB)	= 2</a:t>
            </a:r>
            <a:r>
              <a:rPr lang="en-US" altLang="en-US" baseline="30000" dirty="0"/>
              <a:t>20</a:t>
            </a:r>
            <a:r>
              <a:rPr lang="en-US" altLang="en-US" dirty="0"/>
              <a:t> = 	        1,048,576 bytes  ~  1 million (10</a:t>
            </a:r>
            <a:r>
              <a:rPr lang="en-US" altLang="en-US" baseline="30000" dirty="0"/>
              <a:t>6</a:t>
            </a:r>
            <a:r>
              <a:rPr lang="en-US" altLang="en-US" dirty="0"/>
              <a:t>) bits</a:t>
            </a:r>
          </a:p>
          <a:p>
            <a:pPr lvl="1">
              <a:defRPr/>
            </a:pPr>
            <a:r>
              <a:rPr lang="en-US" altLang="en-US" dirty="0"/>
              <a:t>Gigabyte	(GB)	= 2</a:t>
            </a:r>
            <a:r>
              <a:rPr lang="en-US" altLang="en-US" baseline="30000" dirty="0"/>
              <a:t>30</a:t>
            </a:r>
            <a:r>
              <a:rPr lang="en-US" altLang="en-US" dirty="0"/>
              <a:t> = 	 1,073,741,824 bytes  ~  1 billion (10</a:t>
            </a:r>
            <a:r>
              <a:rPr lang="en-US" altLang="en-US" baseline="30000" dirty="0"/>
              <a:t>9</a:t>
            </a:r>
            <a:r>
              <a:rPr lang="en-US" altLang="en-US" dirty="0"/>
              <a:t>) bits</a:t>
            </a:r>
          </a:p>
          <a:p>
            <a:pPr lvl="1">
              <a:defRPr/>
            </a:pPr>
            <a:r>
              <a:rPr lang="en-US" altLang="en-US" dirty="0"/>
              <a:t>Terabyte (TB)     = 2</a:t>
            </a:r>
            <a:r>
              <a:rPr lang="en-US" altLang="en-US" baseline="30000" dirty="0"/>
              <a:t>40</a:t>
            </a:r>
            <a:r>
              <a:rPr lang="en-US" altLang="en-US" dirty="0"/>
              <a:t> =             …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Memory Access Time (read from/ write to memory)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50-75 nanoseconds  (1 </a:t>
            </a:r>
            <a:r>
              <a:rPr lang="en-US" altLang="en-US" dirty="0" err="1"/>
              <a:t>nsec</a:t>
            </a:r>
            <a:r>
              <a:rPr lang="en-US" altLang="en-US" dirty="0"/>
              <a:t>. = 0.000000001 sec.)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RAM is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volatile (can only store when power is on)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relatively expensive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9C188-2A65-4E94-B8B1-D59A8A66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7DEA0-1E30-49F3-A130-95A2914ECEC4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4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74CA-FB69-4585-B490-5C376074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Goals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1C96-33D5-4377-9B80-4E4637BF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Understand the concept of stored program.</a:t>
            </a:r>
          </a:p>
          <a:p>
            <a:r>
              <a:rPr lang="en-HK" dirty="0"/>
              <a:t>Understand the main components in the von </a:t>
            </a:r>
            <a:r>
              <a:rPr lang="en-HK" dirty="0" err="1"/>
              <a:t>Newmann</a:t>
            </a:r>
            <a:r>
              <a:rPr lang="en-HK" dirty="0"/>
              <a:t> model and their interrelationship.</a:t>
            </a:r>
          </a:p>
          <a:p>
            <a:r>
              <a:rPr lang="en-HK" dirty="0"/>
              <a:t>Understand how high-level program fragment can be represented in instruction sets.</a:t>
            </a:r>
          </a:p>
          <a:p>
            <a:r>
              <a:rPr lang="en-HK" dirty="0"/>
              <a:t>Understand how instructions are executed by the CPU.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582A7-8227-4ECA-B244-5AF43C7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F75447-FA6D-4194-9808-F1D45B6E3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Operations on Memory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04A97F7-6C06-4493-92BE-DB5CC61623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Fetch (address):</a:t>
            </a:r>
          </a:p>
          <a:p>
            <a:pPr lvl="1">
              <a:defRPr/>
            </a:pPr>
            <a:r>
              <a:rPr lang="en-US" altLang="en-US" dirty="0"/>
              <a:t>Fetch a copy of the content of memory cell with the specified address.</a:t>
            </a:r>
          </a:p>
          <a:p>
            <a:pPr lvl="1">
              <a:defRPr/>
            </a:pPr>
            <a:r>
              <a:rPr lang="en-US" altLang="en-US" dirty="0"/>
              <a:t>Non-destructive, copies value in memory cell.</a:t>
            </a:r>
            <a:endParaRPr lang="en-US" altLang="en-US" sz="2000" dirty="0"/>
          </a:p>
          <a:p>
            <a:pPr>
              <a:defRPr/>
            </a:pPr>
            <a:r>
              <a:rPr lang="en-US" altLang="en-US" dirty="0"/>
              <a:t>Store (address, value):</a:t>
            </a:r>
          </a:p>
          <a:p>
            <a:pPr lvl="1">
              <a:defRPr/>
            </a:pPr>
            <a:r>
              <a:rPr lang="en-US" altLang="en-US" dirty="0"/>
              <a:t>Store the specified value into the memory cell specified by address.</a:t>
            </a:r>
          </a:p>
          <a:p>
            <a:pPr lvl="1">
              <a:defRPr/>
            </a:pPr>
            <a:r>
              <a:rPr lang="en-US" altLang="en-US" dirty="0"/>
              <a:t>Destructive, overwrites the previous value of the memory cell.</a:t>
            </a:r>
          </a:p>
          <a:p>
            <a:pPr>
              <a:defRPr/>
            </a:pPr>
            <a:r>
              <a:rPr lang="en-US" altLang="en-US" dirty="0"/>
              <a:t>The memory system is interfaced via:</a:t>
            </a:r>
          </a:p>
          <a:p>
            <a:pPr lvl="1">
              <a:defRPr/>
            </a:pPr>
            <a:r>
              <a:rPr lang="en-US" altLang="en-US" dirty="0">
                <a:solidFill>
                  <a:srgbClr val="FF0000"/>
                </a:solidFill>
              </a:rPr>
              <a:t>Memory Address Register (MAR)</a:t>
            </a:r>
          </a:p>
          <a:p>
            <a:pPr lvl="1">
              <a:defRPr/>
            </a:pPr>
            <a:r>
              <a:rPr lang="en-US" altLang="en-US" dirty="0">
                <a:solidFill>
                  <a:srgbClr val="FF0000"/>
                </a:solidFill>
              </a:rPr>
              <a:t>Memory Data Register (MDR)</a:t>
            </a:r>
          </a:p>
          <a:p>
            <a:pPr lvl="1">
              <a:defRPr/>
            </a:pPr>
            <a:r>
              <a:rPr lang="en-US" altLang="en-US" dirty="0"/>
              <a:t>Fetch/Store signal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91449-C36A-4E1D-9FBE-0500D247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D5850-D240-4CEA-9849-7A436ACEFE65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6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EBC8180F-79E3-48C7-B723-057B68561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Structure of the Memory Subsystem</a:t>
            </a:r>
          </a:p>
        </p:txBody>
      </p:sp>
      <p:sp>
        <p:nvSpPr>
          <p:cNvPr id="27652" name="Rectangle 1028">
            <a:extLst>
              <a:ext uri="{FF2B5EF4-FFF2-40B4-BE49-F238E27FC236}">
                <a16:creationId xmlns:a16="http://schemas.microsoft.com/office/drawing/2014/main" id="{2DD80D1A-67A6-4DD1-B713-660BC1DD523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Fetch (address)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Load address into MAR.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Decode the address in MAR.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Copy the content of memory cell with specified address into MDR.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Store (address, value)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Load the address into MAR.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Load the value into MDR.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Decode the address in MAR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Copy the content of MDR into memory cell with the specified address.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A32470-911C-42C7-B206-EB299EABEF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F812394B-B8A2-4E26-975A-3F429BC1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C28D-4B55-4EEC-88CF-D6C9A6478EDE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2295" name="Rectangle 1029">
            <a:extLst>
              <a:ext uri="{FF2B5EF4-FFF2-40B4-BE49-F238E27FC236}">
                <a16:creationId xmlns:a16="http://schemas.microsoft.com/office/drawing/2014/main" id="{77ACE83D-33F7-4C68-8310-34C6750B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170" y="1599305"/>
            <a:ext cx="3352800" cy="434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2296" name="Rectangle 1030">
            <a:extLst>
              <a:ext uri="{FF2B5EF4-FFF2-40B4-BE49-F238E27FC236}">
                <a16:creationId xmlns:a16="http://schemas.microsoft.com/office/drawing/2014/main" id="{EA8629E4-42C2-45AF-9B96-69A40F47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370" y="2056506"/>
            <a:ext cx="1398588" cy="2841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MAR</a:t>
            </a:r>
          </a:p>
        </p:txBody>
      </p:sp>
      <p:sp>
        <p:nvSpPr>
          <p:cNvPr id="12297" name="Rectangle 1031">
            <a:extLst>
              <a:ext uri="{FF2B5EF4-FFF2-40B4-BE49-F238E27FC236}">
                <a16:creationId xmlns:a16="http://schemas.microsoft.com/office/drawing/2014/main" id="{0D0E3E47-4E6B-4E6B-AB73-2D64674B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7570" y="2056506"/>
            <a:ext cx="979488" cy="2841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MDR</a:t>
            </a:r>
          </a:p>
        </p:txBody>
      </p:sp>
      <p:sp>
        <p:nvSpPr>
          <p:cNvPr id="12298" name="Rectangle 1032">
            <a:extLst>
              <a:ext uri="{FF2B5EF4-FFF2-40B4-BE49-F238E27FC236}">
                <a16:creationId xmlns:a16="http://schemas.microsoft.com/office/drawing/2014/main" id="{5AD4A6C8-84B5-4079-8343-7DF7BD0E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570" y="3961505"/>
            <a:ext cx="979488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12299" name="Rectangle 1033">
            <a:extLst>
              <a:ext uri="{FF2B5EF4-FFF2-40B4-BE49-F238E27FC236}">
                <a16:creationId xmlns:a16="http://schemas.microsoft.com/office/drawing/2014/main" id="{628B1B7A-4EC1-4C52-8893-357B87BF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570" y="4266306"/>
            <a:ext cx="979488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12300" name="Rectangle 1034">
            <a:extLst>
              <a:ext uri="{FF2B5EF4-FFF2-40B4-BE49-F238E27FC236}">
                <a16:creationId xmlns:a16="http://schemas.microsoft.com/office/drawing/2014/main" id="{3AC69D4E-F66C-4CD4-8B22-6BF00E33D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570" y="4571105"/>
            <a:ext cx="979488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12301" name="Rectangle 1035">
            <a:extLst>
              <a:ext uri="{FF2B5EF4-FFF2-40B4-BE49-F238E27FC236}">
                <a16:creationId xmlns:a16="http://schemas.microsoft.com/office/drawing/2014/main" id="{5E412684-3AB2-4E36-B687-1EC822484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570" y="5485506"/>
            <a:ext cx="979488" cy="2841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12302" name="Rectangle 1036">
            <a:extLst>
              <a:ext uri="{FF2B5EF4-FFF2-40B4-BE49-F238E27FC236}">
                <a16:creationId xmlns:a16="http://schemas.microsoft.com/office/drawing/2014/main" id="{FF05779C-03FA-4BE3-957A-57AC2A0D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570" y="4875905"/>
            <a:ext cx="979488" cy="641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...</a:t>
            </a:r>
          </a:p>
        </p:txBody>
      </p:sp>
      <p:sp>
        <p:nvSpPr>
          <p:cNvPr id="12303" name="Rectangle 1037">
            <a:extLst>
              <a:ext uri="{FF2B5EF4-FFF2-40B4-BE49-F238E27FC236}">
                <a16:creationId xmlns:a16="http://schemas.microsoft.com/office/drawing/2014/main" id="{78BE374F-C087-4C04-A55F-08B5195EA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370" y="2742306"/>
            <a:ext cx="1398588" cy="854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Memory</a:t>
            </a:r>
          </a:p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decoder</a:t>
            </a:r>
          </a:p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circuit</a:t>
            </a:r>
          </a:p>
        </p:txBody>
      </p:sp>
      <p:sp>
        <p:nvSpPr>
          <p:cNvPr id="12304" name="Rectangle 1038">
            <a:extLst>
              <a:ext uri="{FF2B5EF4-FFF2-40B4-BE49-F238E27FC236}">
                <a16:creationId xmlns:a16="http://schemas.microsoft.com/office/drawing/2014/main" id="{27964E45-B89E-4F8F-8B48-C3B7559F0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970" y="2742306"/>
            <a:ext cx="1398588" cy="854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Fetch/Store</a:t>
            </a:r>
          </a:p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controller</a:t>
            </a:r>
          </a:p>
        </p:txBody>
      </p:sp>
      <p:cxnSp>
        <p:nvCxnSpPr>
          <p:cNvPr id="12305" name="AutoShape 1039">
            <a:extLst>
              <a:ext uri="{FF2B5EF4-FFF2-40B4-BE49-F238E27FC236}">
                <a16:creationId xmlns:a16="http://schemas.microsoft.com/office/drawing/2014/main" id="{0E376A0C-1177-4F63-8BDB-28188657553D}"/>
              </a:ext>
            </a:extLst>
          </p:cNvPr>
          <p:cNvCxnSpPr>
            <a:cxnSpLocks noChangeShapeType="1"/>
            <a:stCxn id="12303" idx="2"/>
            <a:endCxn id="12300" idx="1"/>
          </p:cNvCxnSpPr>
          <p:nvPr/>
        </p:nvCxnSpPr>
        <p:spPr bwMode="auto">
          <a:xfrm rot="16200000" flipH="1">
            <a:off x="7302452" y="3900387"/>
            <a:ext cx="1127125" cy="51911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6" name="AutoShape 1040">
            <a:extLst>
              <a:ext uri="{FF2B5EF4-FFF2-40B4-BE49-F238E27FC236}">
                <a16:creationId xmlns:a16="http://schemas.microsoft.com/office/drawing/2014/main" id="{C9EAEE98-E027-4B5F-AC23-6A2A5A7B5C54}"/>
              </a:ext>
            </a:extLst>
          </p:cNvPr>
          <p:cNvCxnSpPr>
            <a:cxnSpLocks noChangeShapeType="1"/>
            <a:stCxn id="12300" idx="3"/>
            <a:endCxn id="12304" idx="2"/>
          </p:cNvCxnSpPr>
          <p:nvPr/>
        </p:nvCxnSpPr>
        <p:spPr bwMode="auto">
          <a:xfrm flipV="1">
            <a:off x="9105058" y="3596381"/>
            <a:ext cx="254000" cy="11271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7" name="AutoShape 1041">
            <a:extLst>
              <a:ext uri="{FF2B5EF4-FFF2-40B4-BE49-F238E27FC236}">
                <a16:creationId xmlns:a16="http://schemas.microsoft.com/office/drawing/2014/main" id="{4D223F4D-091A-458B-B3AF-1215DBBC3A5F}"/>
              </a:ext>
            </a:extLst>
          </p:cNvPr>
          <p:cNvCxnSpPr>
            <a:cxnSpLocks noChangeShapeType="1"/>
            <a:stCxn id="12304" idx="0"/>
            <a:endCxn id="12297" idx="2"/>
          </p:cNvCxnSpPr>
          <p:nvPr/>
        </p:nvCxnSpPr>
        <p:spPr bwMode="auto">
          <a:xfrm rot="16200000">
            <a:off x="9167765" y="2531962"/>
            <a:ext cx="401637" cy="19050"/>
          </a:xfrm>
          <a:prstGeom prst="bentConnector3">
            <a:avLst>
              <a:gd name="adj1" fmla="val 4980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8" name="AutoShape 1042">
            <a:extLst>
              <a:ext uri="{FF2B5EF4-FFF2-40B4-BE49-F238E27FC236}">
                <a16:creationId xmlns:a16="http://schemas.microsoft.com/office/drawing/2014/main" id="{EECA33FE-4CB3-45D2-8413-D2E0A1AA44AF}"/>
              </a:ext>
            </a:extLst>
          </p:cNvPr>
          <p:cNvCxnSpPr>
            <a:cxnSpLocks noChangeShapeType="1"/>
            <a:stCxn id="12296" idx="2"/>
            <a:endCxn id="12303" idx="0"/>
          </p:cNvCxnSpPr>
          <p:nvPr/>
        </p:nvCxnSpPr>
        <p:spPr bwMode="auto">
          <a:xfrm>
            <a:off x="7606458" y="2340669"/>
            <a:ext cx="0" cy="4016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9" name="Line 1043">
            <a:extLst>
              <a:ext uri="{FF2B5EF4-FFF2-40B4-BE49-F238E27FC236}">
                <a16:creationId xmlns:a16="http://schemas.microsoft.com/office/drawing/2014/main" id="{43433507-B9E4-40AF-A771-BF2D1768F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0370" y="15993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2310" name="Rectangle 1046">
            <a:extLst>
              <a:ext uri="{FF2B5EF4-FFF2-40B4-BE49-F238E27FC236}">
                <a16:creationId xmlns:a16="http://schemas.microsoft.com/office/drawing/2014/main" id="{4426991D-FFB6-4858-93B5-18131CC7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170" y="1599305"/>
            <a:ext cx="609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HK" altLang="en-US"/>
          </a:p>
        </p:txBody>
      </p:sp>
      <p:cxnSp>
        <p:nvCxnSpPr>
          <p:cNvPr id="12311" name="AutoShape 1047">
            <a:extLst>
              <a:ext uri="{FF2B5EF4-FFF2-40B4-BE49-F238E27FC236}">
                <a16:creationId xmlns:a16="http://schemas.microsoft.com/office/drawing/2014/main" id="{E3676EC0-E8AB-4112-9B47-36659AC65493}"/>
              </a:ext>
            </a:extLst>
          </p:cNvPr>
          <p:cNvCxnSpPr>
            <a:cxnSpLocks noChangeShapeType="1"/>
            <a:stCxn id="12310" idx="2"/>
            <a:endCxn id="12296" idx="0"/>
          </p:cNvCxnSpPr>
          <p:nvPr/>
        </p:nvCxnSpPr>
        <p:spPr bwMode="auto">
          <a:xfrm rot="5400000">
            <a:off x="7942214" y="1339749"/>
            <a:ext cx="381000" cy="105251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2" name="AutoShape 1048">
            <a:extLst>
              <a:ext uri="{FF2B5EF4-FFF2-40B4-BE49-F238E27FC236}">
                <a16:creationId xmlns:a16="http://schemas.microsoft.com/office/drawing/2014/main" id="{EA319571-FA5A-48A7-9369-D8F84AC27D59}"/>
              </a:ext>
            </a:extLst>
          </p:cNvPr>
          <p:cNvCxnSpPr>
            <a:cxnSpLocks noChangeShapeType="1"/>
            <a:stCxn id="12310" idx="2"/>
            <a:endCxn id="12297" idx="0"/>
          </p:cNvCxnSpPr>
          <p:nvPr/>
        </p:nvCxnSpPr>
        <p:spPr bwMode="auto">
          <a:xfrm rot="16200000" flipH="1">
            <a:off x="8828039" y="1506436"/>
            <a:ext cx="381000" cy="7191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3" name="AutoShape 1051">
            <a:extLst>
              <a:ext uri="{FF2B5EF4-FFF2-40B4-BE49-F238E27FC236}">
                <a16:creationId xmlns:a16="http://schemas.microsoft.com/office/drawing/2014/main" id="{658627A1-0E6C-4376-A594-7EA34D596FA2}"/>
              </a:ext>
            </a:extLst>
          </p:cNvPr>
          <p:cNvCxnSpPr>
            <a:cxnSpLocks noChangeShapeType="1"/>
            <a:stCxn id="12310" idx="2"/>
            <a:endCxn id="12304" idx="1"/>
          </p:cNvCxnSpPr>
          <p:nvPr/>
        </p:nvCxnSpPr>
        <p:spPr bwMode="auto">
          <a:xfrm rot="16200000" flipH="1">
            <a:off x="7912845" y="2421630"/>
            <a:ext cx="1493838" cy="1588"/>
          </a:xfrm>
          <a:prstGeom prst="bentConnector4">
            <a:avLst>
              <a:gd name="adj1" fmla="val 35708"/>
              <a:gd name="adj2" fmla="val -144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4" name="Text Box 1052">
            <a:extLst>
              <a:ext uri="{FF2B5EF4-FFF2-40B4-BE49-F238E27FC236}">
                <a16:creationId xmlns:a16="http://schemas.microsoft.com/office/drawing/2014/main" id="{93878BF6-5C51-4DCE-BC33-E9E085C4D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570" y="2345431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 Narrow" panose="020B0606020202030204" pitchFamily="34" charset="0"/>
              </a:rPr>
              <a:t>F/S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C6C6-8BB3-4488-8ADC-18CB72D7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A9BD-CC9C-444B-833E-15FB55059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If memory address is of </a:t>
            </a:r>
            <a:r>
              <a:rPr lang="en-HK" i="1" dirty="0"/>
              <a:t>n</a:t>
            </a:r>
            <a:r>
              <a:rPr lang="en-HK" dirty="0"/>
              <a:t> bits, and each computer word stored in the memory is of 32 bits, how many words can be stored in the memory?</a:t>
            </a:r>
          </a:p>
          <a:p>
            <a:r>
              <a:rPr lang="en-HK" dirty="0"/>
              <a:t>If each computer word is of 64 bits and the memory is designed to accommodate 2</a:t>
            </a:r>
            <a:r>
              <a:rPr lang="en-HK" baseline="30000" dirty="0"/>
              <a:t>m</a:t>
            </a:r>
            <a:r>
              <a:rPr lang="en-HK" dirty="0"/>
              <a:t> words, how many bits are needed for the memory addresses?</a:t>
            </a:r>
          </a:p>
          <a:p>
            <a:r>
              <a:rPr lang="en-HK" dirty="0"/>
              <a:t>How much memory can be addressed by a 32/64-bit machine?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0CA68-09AF-46EA-9921-9958AE70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C0F2E75F-9F5B-4BFD-85FC-D36331252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Input/Output Subsystem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BDEDDCC6-49F5-4507-B1EC-C84640B530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3100"/>
              <a:t>Handles devices that allow the computer system to: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/>
              <a:t>Communicate and interact with the outside world</a:t>
            </a:r>
            <a:endParaRPr lang="en-US" altLang="en-US" sz="3200"/>
          </a:p>
          <a:p>
            <a:pPr lvl="2">
              <a:lnSpc>
                <a:spcPct val="90000"/>
              </a:lnSpc>
              <a:defRPr/>
            </a:pPr>
            <a:r>
              <a:rPr lang="en-US" altLang="en-US" sz="2800"/>
              <a:t>Screen, keyboard, printer, ...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/>
              <a:t>Store information (mass-storage) 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800"/>
              <a:t>Hard-drives, floppies, CD, tapes, …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/>
              <a:t>Mass-Storage Device Access Methods: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/>
              <a:t>Direct Access Storage Devices (DASDs)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/>
              <a:t>Hard-drives, floppy-disks, CD-ROMs, ...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/>
              <a:t>Sequential Access Storage Devices (SASDs)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/>
              <a:t>Tapes (for example, used as backup devices)</a:t>
            </a:r>
            <a:endParaRPr lang="en-US" altLang="en-US" sz="2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337EB-B62D-4C64-924B-DD164800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4F600-2685-4098-8650-E78ECB5B82E3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5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688538C-1A5D-4137-9C2D-8DBBB6461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I/O Controllers</a:t>
            </a:r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BFCD1442-1336-4BB3-B039-A537414F29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Speed of I/O devices is slow compared to RAM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RAM           ~ 50 </a:t>
            </a:r>
            <a:r>
              <a:rPr lang="en-US" altLang="en-US" dirty="0" err="1"/>
              <a:t>nsec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Hard-Drive ~ 10msec. = (10,000,000 </a:t>
            </a:r>
            <a:r>
              <a:rPr lang="en-US" altLang="en-US" dirty="0" err="1"/>
              <a:t>nsec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Solution: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0000"/>
                </a:solidFill>
              </a:rPr>
              <a:t>I/O Controller</a:t>
            </a:r>
            <a:r>
              <a:rPr lang="en-US" altLang="en-US" dirty="0"/>
              <a:t>, a special purpose processor: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/>
              <a:t>Has a small memory buffer, and a control logic to control I/O device (e.g. move disk arm).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dirty="0"/>
              <a:t>Sends an </a:t>
            </a:r>
            <a:r>
              <a:rPr lang="en-US" altLang="en-US" dirty="0">
                <a:solidFill>
                  <a:srgbClr val="FF0000"/>
                </a:solidFill>
              </a:rPr>
              <a:t>interrupt signal </a:t>
            </a:r>
            <a:r>
              <a:rPr lang="en-US" altLang="en-US" dirty="0"/>
              <a:t>to CPU when done read/write.</a:t>
            </a:r>
            <a:endParaRPr lang="en-US" altLang="en-US" sz="21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600" dirty="0"/>
              <a:t>Data transferred between RAM and memory buffer.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600" dirty="0"/>
              <a:t>Processor free to do something else while I/O controller reads/writes data from/to device into I/O buffer.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7E929-D228-4CF1-8D5E-35AEF88C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C6C7A-5E6E-4440-96E8-70E19A2C6F6B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713B5E-8ED1-4248-B3CD-D0F882BF7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Structure of the I/O Subsystem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E8A188-275B-4082-8681-3329BB00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0C231EA-1E55-430B-8EE1-233E4A72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C38F3-067F-4282-870A-2D0FF976CA4D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78CA3CB3-F3BE-418C-8929-7BDF000A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20400"/>
            <a:ext cx="4876800" cy="388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6" name="Rectangle 18">
            <a:extLst>
              <a:ext uri="{FF2B5EF4-FFF2-40B4-BE49-F238E27FC236}">
                <a16:creationId xmlns:a16="http://schemas.microsoft.com/office/drawing/2014/main" id="{3D1F4788-B8C6-44FB-8707-FE99A95A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49000"/>
            <a:ext cx="3276600" cy="2286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 Narrow" panose="020B0606020202030204" pitchFamily="34" charset="0"/>
              </a:rPr>
              <a:t>I/O controller</a:t>
            </a:r>
          </a:p>
        </p:txBody>
      </p:sp>
      <p:sp>
        <p:nvSpPr>
          <p:cNvPr id="15369" name="Rectangle 12">
            <a:extLst>
              <a:ext uri="{FF2B5EF4-FFF2-40B4-BE49-F238E27FC236}">
                <a16:creationId xmlns:a16="http://schemas.microsoft.com/office/drawing/2014/main" id="{796706CE-B7FB-4648-A9E3-8FE0D08F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58600"/>
            <a:ext cx="2590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I/O Buffer</a:t>
            </a:r>
          </a:p>
        </p:txBody>
      </p:sp>
      <p:sp>
        <p:nvSpPr>
          <p:cNvPr id="15370" name="Rectangle 13">
            <a:extLst>
              <a:ext uri="{FF2B5EF4-FFF2-40B4-BE49-F238E27FC236}">
                <a16:creationId xmlns:a16="http://schemas.microsoft.com/office/drawing/2014/main" id="{4EF50613-741A-473A-BBCC-2F1113274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92000"/>
            <a:ext cx="1752600" cy="99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Control/Logic</a:t>
            </a:r>
          </a:p>
        </p:txBody>
      </p:sp>
      <p:sp>
        <p:nvSpPr>
          <p:cNvPr id="15371" name="Oval 19">
            <a:extLst>
              <a:ext uri="{FF2B5EF4-FFF2-40B4-BE49-F238E27FC236}">
                <a16:creationId xmlns:a16="http://schemas.microsoft.com/office/drawing/2014/main" id="{DF3C874F-B2D6-4A69-86B0-0206DA1B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268400"/>
            <a:ext cx="685800" cy="685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HK" altLang="en-US"/>
          </a:p>
        </p:txBody>
      </p:sp>
      <p:cxnSp>
        <p:nvCxnSpPr>
          <p:cNvPr id="15372" name="AutoShape 20">
            <a:extLst>
              <a:ext uri="{FF2B5EF4-FFF2-40B4-BE49-F238E27FC236}">
                <a16:creationId xmlns:a16="http://schemas.microsoft.com/office/drawing/2014/main" id="{6B88378A-BA3D-4D53-972F-46D66672068F}"/>
              </a:ext>
            </a:extLst>
          </p:cNvPr>
          <p:cNvCxnSpPr>
            <a:cxnSpLocks noChangeShapeType="1"/>
            <a:stCxn id="15371" idx="0"/>
            <a:endCxn id="15366" idx="2"/>
          </p:cNvCxnSpPr>
          <p:nvPr/>
        </p:nvCxnSpPr>
        <p:spPr bwMode="auto">
          <a:xfrm rot="16200000">
            <a:off x="6096000" y="50017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3" name="Text Box 24">
            <a:extLst>
              <a:ext uri="{FF2B5EF4-FFF2-40B4-BE49-F238E27FC236}">
                <a16:creationId xmlns:a16="http://schemas.microsoft.com/office/drawing/2014/main" id="{8E7755B3-CC0A-461A-B970-DF508C83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5228713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 Narrow" panose="020B0606020202030204" pitchFamily="34" charset="0"/>
              </a:rPr>
              <a:t>I/O device</a:t>
            </a:r>
            <a:endParaRPr lang="en-US" altLang="en-US"/>
          </a:p>
        </p:txBody>
      </p:sp>
      <p:sp>
        <p:nvSpPr>
          <p:cNvPr id="15374" name="Line 25">
            <a:extLst>
              <a:ext uri="{FF2B5EF4-FFF2-40B4-BE49-F238E27FC236}">
                <a16:creationId xmlns:a16="http://schemas.microsoft.com/office/drawing/2014/main" id="{344171DE-F7F5-4D6C-9ADD-2679A688B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91800"/>
            <a:ext cx="670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5375" name="Line 26">
            <a:extLst>
              <a:ext uri="{FF2B5EF4-FFF2-40B4-BE49-F238E27FC236}">
                <a16:creationId xmlns:a16="http://schemas.microsoft.com/office/drawing/2014/main" id="{935E5EF5-83DB-41A6-941C-5D095AC08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991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cxnSp>
        <p:nvCxnSpPr>
          <p:cNvPr id="15376" name="AutoShape 30">
            <a:extLst>
              <a:ext uri="{FF2B5EF4-FFF2-40B4-BE49-F238E27FC236}">
                <a16:creationId xmlns:a16="http://schemas.microsoft.com/office/drawing/2014/main" id="{F9E5C8DA-0895-4741-91FB-B70DF89B4C8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4729163" y="472563"/>
            <a:ext cx="295275" cy="24384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7" name="AutoShape 32">
            <a:extLst>
              <a:ext uri="{FF2B5EF4-FFF2-40B4-BE49-F238E27FC236}">
                <a16:creationId xmlns:a16="http://schemas.microsoft.com/office/drawing/2014/main" id="{9E457B20-726D-4D04-8327-8A79B598C5B4}"/>
              </a:ext>
            </a:extLst>
          </p:cNvPr>
          <p:cNvCxnSpPr>
            <a:cxnSpLocks noChangeShapeType="1"/>
            <a:stCxn id="15375" idx="1"/>
          </p:cNvCxnSpPr>
          <p:nvPr/>
        </p:nvCxnSpPr>
        <p:spPr bwMode="auto">
          <a:xfrm rot="5400000" flipH="1">
            <a:off x="4233863" y="120138"/>
            <a:ext cx="142875" cy="35814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8" name="Text Box 33">
            <a:extLst>
              <a:ext uri="{FF2B5EF4-FFF2-40B4-BE49-F238E27FC236}">
                <a16:creationId xmlns:a16="http://schemas.microsoft.com/office/drawing/2014/main" id="{4EE88684-597D-43B5-869C-5C060E91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82213"/>
            <a:ext cx="207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 Narrow" panose="020B0606020202030204" pitchFamily="34" charset="0"/>
              </a:rPr>
              <a:t>Data from/to memory</a:t>
            </a:r>
            <a:endParaRPr lang="en-US" altLang="en-US"/>
          </a:p>
        </p:txBody>
      </p:sp>
      <p:sp>
        <p:nvSpPr>
          <p:cNvPr id="15379" name="Text Box 35">
            <a:extLst>
              <a:ext uri="{FF2B5EF4-FFF2-40B4-BE49-F238E27FC236}">
                <a16:creationId xmlns:a16="http://schemas.microsoft.com/office/drawing/2014/main" id="{179F1AE2-80F9-4FB5-9CA5-6A33AFD2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6" y="1229801"/>
            <a:ext cx="286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 Narrow" panose="020B0606020202030204" pitchFamily="34" charset="0"/>
              </a:rPr>
              <a:t>Interrupt signal (to processor)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5F44EA-B1C4-4965-A408-1337B731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The ALU Subsystem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A02A21A-AB1F-48E5-A625-03618E24E8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The ALU (Arithmetic/Logic Unit) performs</a:t>
            </a:r>
          </a:p>
          <a:p>
            <a:pPr lvl="1">
              <a:defRPr/>
            </a:pPr>
            <a:r>
              <a:rPr lang="en-US" altLang="en-US"/>
              <a:t>mathematical operations (+, -, x, /, …)</a:t>
            </a:r>
          </a:p>
          <a:p>
            <a:pPr lvl="1">
              <a:defRPr/>
            </a:pPr>
            <a:r>
              <a:rPr lang="en-US" altLang="en-US"/>
              <a:t>logic operations (=, &lt;, &gt;, and, or, not, ...)</a:t>
            </a:r>
          </a:p>
          <a:p>
            <a:pPr>
              <a:defRPr/>
            </a:pPr>
            <a:r>
              <a:rPr lang="en-US" altLang="en-US"/>
              <a:t>In today's computers integrated into the CPU</a:t>
            </a:r>
          </a:p>
          <a:p>
            <a:pPr>
              <a:defRPr/>
            </a:pPr>
            <a:r>
              <a:rPr lang="en-US" altLang="en-US"/>
              <a:t>Consists of:</a:t>
            </a:r>
          </a:p>
          <a:p>
            <a:pPr lvl="1">
              <a:defRPr/>
            </a:pPr>
            <a:r>
              <a:rPr lang="en-US" altLang="en-US"/>
              <a:t>Circuits to do the arithmetic/logic operations. </a:t>
            </a:r>
          </a:p>
          <a:p>
            <a:pPr lvl="1">
              <a:defRPr/>
            </a:pPr>
            <a:r>
              <a:rPr lang="en-US" altLang="en-US"/>
              <a:t>Registers  (fast storage units) to store intermediate computational results.</a:t>
            </a:r>
          </a:p>
          <a:p>
            <a:pPr lvl="1">
              <a:defRPr/>
            </a:pPr>
            <a:r>
              <a:rPr lang="en-US" altLang="en-US"/>
              <a:t>Bus that connects the two.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0193D-7A83-47EE-B59F-6B82081C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52C2-9957-4510-8100-CB03A38D3F96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B75027-25E7-431A-9B82-F048E14A9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Structure of the ALU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DA384CE-3501-4784-8C16-312E2626F10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Registers: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Very fast local memory cells, that store operands of operations and intermediate results.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CCR (condition code register), a special purpose register that stores the result of &lt;, = , &gt; operations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ALU circuitry: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Contain an array of circuits to do mathematical/logic operations.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Bus: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Data path interconnecting the registers to the ALU circuitry.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8EE28-8FAA-4D49-8C75-4946768F55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E1E5094C-D744-4FE0-9EF7-03F024D2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E1CC-AB14-437C-AEC4-3E3A4E63B55D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7413" name="Rectangle 35">
            <a:extLst>
              <a:ext uri="{FF2B5EF4-FFF2-40B4-BE49-F238E27FC236}">
                <a16:creationId xmlns:a16="http://schemas.microsoft.com/office/drawing/2014/main" id="{C7E605B1-F5CD-4B82-9353-A0221E9D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883256"/>
            <a:ext cx="3733800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HK" altLang="en-US" dirty="0"/>
          </a:p>
        </p:txBody>
      </p:sp>
      <p:sp>
        <p:nvSpPr>
          <p:cNvPr id="17416" name="Rectangle 5">
            <a:extLst>
              <a:ext uri="{FF2B5EF4-FFF2-40B4-BE49-F238E27FC236}">
                <a16:creationId xmlns:a16="http://schemas.microsoft.com/office/drawing/2014/main" id="{35CA6D5B-35C4-40EF-B268-46B8E5D8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007456"/>
            <a:ext cx="16764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 Narrow" panose="020B0606020202030204" pitchFamily="34" charset="0"/>
              </a:rPr>
              <a:t>ALU circuitry</a:t>
            </a:r>
            <a:endParaRPr lang="en-US" altLang="en-US"/>
          </a:p>
        </p:txBody>
      </p:sp>
      <p:sp>
        <p:nvSpPr>
          <p:cNvPr id="17417" name="Line 11">
            <a:extLst>
              <a:ext uri="{FF2B5EF4-FFF2-40B4-BE49-F238E27FC236}">
                <a16:creationId xmlns:a16="http://schemas.microsoft.com/office/drawing/2014/main" id="{7F1CD536-FAC5-4FA8-9A46-DDC53794E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035656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18" name="Line 12">
            <a:extLst>
              <a:ext uri="{FF2B5EF4-FFF2-40B4-BE49-F238E27FC236}">
                <a16:creationId xmlns:a16="http://schemas.microsoft.com/office/drawing/2014/main" id="{3EB5C05F-3152-4A9B-ABE6-D25AD59C2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0" y="1035656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19" name="Line 13">
            <a:extLst>
              <a:ext uri="{FF2B5EF4-FFF2-40B4-BE49-F238E27FC236}">
                <a16:creationId xmlns:a16="http://schemas.microsoft.com/office/drawing/2014/main" id="{FA055EBE-0E17-4F36-BBAC-99FF1990A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188056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20" name="Line 15">
            <a:extLst>
              <a:ext uri="{FF2B5EF4-FFF2-40B4-BE49-F238E27FC236}">
                <a16:creationId xmlns:a16="http://schemas.microsoft.com/office/drawing/2014/main" id="{CAC6020F-67FA-42DB-84AE-CEB3240AF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416656"/>
            <a:ext cx="1676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21" name="Line 16">
            <a:extLst>
              <a:ext uri="{FF2B5EF4-FFF2-40B4-BE49-F238E27FC236}">
                <a16:creationId xmlns:a16="http://schemas.microsoft.com/office/drawing/2014/main" id="{E28FB76F-8800-448C-8712-BEBA0380B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645256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22" name="Line 17">
            <a:extLst>
              <a:ext uri="{FF2B5EF4-FFF2-40B4-BE49-F238E27FC236}">
                <a16:creationId xmlns:a16="http://schemas.microsoft.com/office/drawing/2014/main" id="{D20AA588-B3B9-455A-8980-35730C697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873856"/>
            <a:ext cx="1676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23" name="Line 18">
            <a:extLst>
              <a:ext uri="{FF2B5EF4-FFF2-40B4-BE49-F238E27FC236}">
                <a16:creationId xmlns:a16="http://schemas.microsoft.com/office/drawing/2014/main" id="{719861C3-AA27-4912-BAF1-7816ADD90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102456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24" name="Line 19">
            <a:extLst>
              <a:ext uri="{FF2B5EF4-FFF2-40B4-BE49-F238E27FC236}">
                <a16:creationId xmlns:a16="http://schemas.microsoft.com/office/drawing/2014/main" id="{732EE676-D904-413C-99C3-585DE5532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331056"/>
            <a:ext cx="1676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25" name="Line 20">
            <a:extLst>
              <a:ext uri="{FF2B5EF4-FFF2-40B4-BE49-F238E27FC236}">
                <a16:creationId xmlns:a16="http://schemas.microsoft.com/office/drawing/2014/main" id="{4DD9C18A-AC21-4313-8EA4-1B0BAE9D4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321656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17426" name="Line 21">
            <a:extLst>
              <a:ext uri="{FF2B5EF4-FFF2-40B4-BE49-F238E27FC236}">
                <a16:creationId xmlns:a16="http://schemas.microsoft.com/office/drawing/2014/main" id="{B46D466C-55D3-429C-9C25-B89564CB8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550256"/>
            <a:ext cx="1676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grpSp>
        <p:nvGrpSpPr>
          <p:cNvPr id="17427" name="Group 27">
            <a:extLst>
              <a:ext uri="{FF2B5EF4-FFF2-40B4-BE49-F238E27FC236}">
                <a16:creationId xmlns:a16="http://schemas.microsoft.com/office/drawing/2014/main" id="{A8B52A15-E85E-4FF0-B595-6201AA268B90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5226656"/>
            <a:ext cx="1371600" cy="381000"/>
            <a:chOff x="4560" y="3648"/>
            <a:chExt cx="864" cy="240"/>
          </a:xfrm>
        </p:grpSpPr>
        <p:sp>
          <p:nvSpPr>
            <p:cNvPr id="17438" name="Rectangle 23">
              <a:extLst>
                <a:ext uri="{FF2B5EF4-FFF2-40B4-BE49-F238E27FC236}">
                  <a16:creationId xmlns:a16="http://schemas.microsoft.com/office/drawing/2014/main" id="{BBAF9682-C842-41B8-81BE-3EC534731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 Narrow" panose="020B0606020202030204" pitchFamily="34" charset="0"/>
                </a:rPr>
                <a:t>GT</a:t>
              </a:r>
              <a:endParaRPr lang="en-US" altLang="en-US"/>
            </a:p>
          </p:txBody>
        </p:sp>
        <p:sp>
          <p:nvSpPr>
            <p:cNvPr id="17439" name="Rectangle 24">
              <a:extLst>
                <a:ext uri="{FF2B5EF4-FFF2-40B4-BE49-F238E27FC236}">
                  <a16:creationId xmlns:a16="http://schemas.microsoft.com/office/drawing/2014/main" id="{95FBFF33-81F2-41BA-A13A-24DC02D67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6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 Narrow" panose="020B0606020202030204" pitchFamily="34" charset="0"/>
                </a:rPr>
                <a:t>EQ</a:t>
              </a:r>
              <a:endParaRPr lang="en-US" altLang="en-US"/>
            </a:p>
          </p:txBody>
        </p:sp>
        <p:sp>
          <p:nvSpPr>
            <p:cNvPr id="17440" name="Rectangle 25">
              <a:extLst>
                <a:ext uri="{FF2B5EF4-FFF2-40B4-BE49-F238E27FC236}">
                  <a16:creationId xmlns:a16="http://schemas.microsoft.com/office/drawing/2014/main" id="{3295266B-1E7F-4A63-A1EE-9B7A50EDF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6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 Narrow" panose="020B0606020202030204" pitchFamily="34" charset="0"/>
                </a:rPr>
                <a:t>LT</a:t>
              </a:r>
              <a:endParaRPr lang="en-US" altLang="en-US"/>
            </a:p>
          </p:txBody>
        </p:sp>
      </p:grpSp>
      <p:cxnSp>
        <p:nvCxnSpPr>
          <p:cNvPr id="17428" name="AutoShape 28">
            <a:extLst>
              <a:ext uri="{FF2B5EF4-FFF2-40B4-BE49-F238E27FC236}">
                <a16:creationId xmlns:a16="http://schemas.microsoft.com/office/drawing/2014/main" id="{DB172B80-2283-4690-93A5-4BA490093011}"/>
              </a:ext>
            </a:extLst>
          </p:cNvPr>
          <p:cNvCxnSpPr>
            <a:cxnSpLocks noChangeShapeType="1"/>
            <a:stCxn id="17416" idx="2"/>
            <a:endCxn id="17439" idx="0"/>
          </p:cNvCxnSpPr>
          <p:nvPr/>
        </p:nvCxnSpPr>
        <p:spPr bwMode="auto">
          <a:xfrm>
            <a:off x="9448800" y="4921856"/>
            <a:ext cx="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29" name="Rectangle 6">
            <a:extLst>
              <a:ext uri="{FF2B5EF4-FFF2-40B4-BE49-F238E27FC236}">
                <a16:creationId xmlns:a16="http://schemas.microsoft.com/office/drawing/2014/main" id="{0308602C-4148-4CED-BB25-5EDE40BD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111856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 Narrow" panose="020B0606020202030204" pitchFamily="34" charset="0"/>
              </a:rPr>
              <a:t>R0</a:t>
            </a:r>
            <a:endParaRPr lang="en-US" altLang="en-US"/>
          </a:p>
        </p:txBody>
      </p:sp>
      <p:sp>
        <p:nvSpPr>
          <p:cNvPr id="17430" name="Rectangle 7">
            <a:extLst>
              <a:ext uri="{FF2B5EF4-FFF2-40B4-BE49-F238E27FC236}">
                <a16:creationId xmlns:a16="http://schemas.microsoft.com/office/drawing/2014/main" id="{CDF5D229-2F8A-4A22-8DFB-233D741B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69056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 Narrow" panose="020B0606020202030204" pitchFamily="34" charset="0"/>
              </a:rPr>
              <a:t>R1</a:t>
            </a:r>
            <a:endParaRPr lang="en-US" altLang="en-US"/>
          </a:p>
        </p:txBody>
      </p:sp>
      <p:sp>
        <p:nvSpPr>
          <p:cNvPr id="17431" name="Rectangle 8">
            <a:extLst>
              <a:ext uri="{FF2B5EF4-FFF2-40B4-BE49-F238E27FC236}">
                <a16:creationId xmlns:a16="http://schemas.microsoft.com/office/drawing/2014/main" id="{3EBC6028-4BA7-4E6E-BAC3-FA68A239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026256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 Narrow" panose="020B0606020202030204" pitchFamily="34" charset="0"/>
              </a:rPr>
              <a:t>R2</a:t>
            </a:r>
            <a:endParaRPr lang="en-US" altLang="en-US"/>
          </a:p>
        </p:txBody>
      </p:sp>
      <p:sp>
        <p:nvSpPr>
          <p:cNvPr id="17432" name="Rectangle 9">
            <a:extLst>
              <a:ext uri="{FF2B5EF4-FFF2-40B4-BE49-F238E27FC236}">
                <a16:creationId xmlns:a16="http://schemas.microsoft.com/office/drawing/2014/main" id="{A4484561-61F6-430B-B8FA-B967B13C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45456"/>
            <a:ext cx="1143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 Narrow" panose="020B0606020202030204" pitchFamily="34" charset="0"/>
              </a:rPr>
              <a:t>Rn</a:t>
            </a:r>
            <a:endParaRPr lang="en-US" altLang="en-US"/>
          </a:p>
        </p:txBody>
      </p:sp>
      <p:cxnSp>
        <p:nvCxnSpPr>
          <p:cNvPr id="17433" name="AutoShape 30">
            <a:extLst>
              <a:ext uri="{FF2B5EF4-FFF2-40B4-BE49-F238E27FC236}">
                <a16:creationId xmlns:a16="http://schemas.microsoft.com/office/drawing/2014/main" id="{B5F75DA3-1836-4E1E-814D-8E563D4DD310}"/>
              </a:ext>
            </a:extLst>
          </p:cNvPr>
          <p:cNvCxnSpPr>
            <a:cxnSpLocks noChangeShapeType="1"/>
            <a:stCxn id="17416" idx="1"/>
            <a:endCxn id="17429" idx="1"/>
          </p:cNvCxnSpPr>
          <p:nvPr/>
        </p:nvCxnSpPr>
        <p:spPr bwMode="auto">
          <a:xfrm rot="10800000">
            <a:off x="7239000" y="1302356"/>
            <a:ext cx="1371600" cy="3162300"/>
          </a:xfrm>
          <a:prstGeom prst="bentConnector3">
            <a:avLst>
              <a:gd name="adj1" fmla="val 1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4" name="Line 32">
            <a:extLst>
              <a:ext uri="{FF2B5EF4-FFF2-40B4-BE49-F238E27FC236}">
                <a16:creationId xmlns:a16="http://schemas.microsoft.com/office/drawing/2014/main" id="{48D455A5-29E3-4479-ADDD-3B7CC99E5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474056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7435" name="Line 33">
            <a:extLst>
              <a:ext uri="{FF2B5EF4-FFF2-40B4-BE49-F238E27FC236}">
                <a16:creationId xmlns:a16="http://schemas.microsoft.com/office/drawing/2014/main" id="{4FA96225-4F0F-4328-868D-5971A1A16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721456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7436" name="Line 34">
            <a:extLst>
              <a:ext uri="{FF2B5EF4-FFF2-40B4-BE49-F238E27FC236}">
                <a16:creationId xmlns:a16="http://schemas.microsoft.com/office/drawing/2014/main" id="{50EEAC6F-6483-4C51-B650-1E57AD567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178656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7437" name="Line 36">
            <a:extLst>
              <a:ext uri="{FF2B5EF4-FFF2-40B4-BE49-F238E27FC236}">
                <a16:creationId xmlns:a16="http://schemas.microsoft.com/office/drawing/2014/main" id="{9BDEF603-0668-4C5A-A105-76337EE929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103565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286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F9969AA-D59E-4944-A004-B20B86633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The Control Unit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905E30E-DBB9-437A-AB64-98910AB20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Program is stored in memory </a:t>
            </a:r>
          </a:p>
          <a:p>
            <a:pPr lvl="1">
              <a:defRPr/>
            </a:pPr>
            <a:r>
              <a:rPr lang="en-US" altLang="en-US" dirty="0"/>
              <a:t>as machine language instructions, in binary</a:t>
            </a:r>
          </a:p>
          <a:p>
            <a:pPr>
              <a:defRPr/>
            </a:pPr>
            <a:r>
              <a:rPr lang="en-US" altLang="en-US" dirty="0"/>
              <a:t>The task of the </a:t>
            </a:r>
            <a:r>
              <a:rPr lang="en-US" altLang="en-US" dirty="0">
                <a:solidFill>
                  <a:srgbClr val="FF0000"/>
                </a:solidFill>
              </a:rPr>
              <a:t>control</a:t>
            </a:r>
            <a:r>
              <a:rPr lang="en-US" altLang="en-US" u="sng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unit</a:t>
            </a:r>
            <a:r>
              <a:rPr lang="en-US" altLang="en-US" dirty="0"/>
              <a:t> is to execute programs by repeatedly:</a:t>
            </a:r>
          </a:p>
          <a:p>
            <a:pPr lvl="1">
              <a:defRPr/>
            </a:pPr>
            <a:r>
              <a:rPr lang="en-US" altLang="en-US" dirty="0">
                <a:solidFill>
                  <a:srgbClr val="FF0000"/>
                </a:solidFill>
              </a:rPr>
              <a:t>Fetch </a:t>
            </a:r>
            <a:r>
              <a:rPr lang="en-US" altLang="en-US" dirty="0"/>
              <a:t>from memory the next instruction to be executed.</a:t>
            </a:r>
          </a:p>
          <a:p>
            <a:pPr lvl="1">
              <a:defRPr/>
            </a:pPr>
            <a:r>
              <a:rPr lang="en-US" altLang="en-US" dirty="0">
                <a:solidFill>
                  <a:srgbClr val="FF0000"/>
                </a:solidFill>
              </a:rPr>
              <a:t>Decode</a:t>
            </a:r>
            <a:r>
              <a:rPr lang="en-US" altLang="en-US" dirty="0"/>
              <a:t> it, that is, determine what is to be done.</a:t>
            </a:r>
          </a:p>
          <a:p>
            <a:pPr lvl="1">
              <a:defRPr/>
            </a:pPr>
            <a:r>
              <a:rPr lang="en-US" altLang="en-US" dirty="0">
                <a:solidFill>
                  <a:srgbClr val="FF0000"/>
                </a:solidFill>
              </a:rPr>
              <a:t>Execute</a:t>
            </a:r>
            <a:r>
              <a:rPr lang="en-US" altLang="en-US" dirty="0"/>
              <a:t> it by issuing the appropriate signals to the ALU, memory, and I/O subsystems.</a:t>
            </a:r>
          </a:p>
          <a:p>
            <a:pPr lvl="1">
              <a:defRPr/>
            </a:pPr>
            <a:r>
              <a:rPr lang="en-US" altLang="en-US" dirty="0"/>
              <a:t>Continue until the HALT instruction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278AB-025B-4008-9B2E-245C39D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3FBDA-CCA7-4D0A-B2C1-5BCB858FDB8E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85AE9B-2765-4B34-AC1F-A979166B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The fetch-decode-execute cycle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A7C132-60BA-4961-868A-392FFD0F1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C98B-20AB-4FED-9B6D-01DDEBB9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3" descr="c05f03">
            <a:extLst>
              <a:ext uri="{FF2B5EF4-FFF2-40B4-BE49-F238E27FC236}">
                <a16:creationId xmlns:a16="http://schemas.microsoft.com/office/drawing/2014/main" id="{EE6CC2E0-75AA-451A-ABE9-2FEFF75D284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47961"/>
            <a:ext cx="82296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6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7A568ECE-4DF0-4E71-B180-49B1813AF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Below Your Program</a:t>
            </a:r>
            <a:endParaRPr lang="en-AU" altLang="en-US"/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8B4F58C8-0694-4968-B480-B67DD1A0FC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Application software</a:t>
            </a:r>
          </a:p>
          <a:p>
            <a:pPr lvl="1" eaLnBrk="1" hangingPunct="1"/>
            <a:r>
              <a:rPr lang="en-US" altLang="en-US" sz="2400" dirty="0"/>
              <a:t>Written in high-level language (HLL)</a:t>
            </a:r>
          </a:p>
          <a:p>
            <a:pPr eaLnBrk="1" hangingPunct="1"/>
            <a:r>
              <a:rPr lang="en-US" altLang="en-US" sz="2800" dirty="0"/>
              <a:t>System software</a:t>
            </a:r>
          </a:p>
          <a:p>
            <a:pPr lvl="1" eaLnBrk="1" hangingPunct="1"/>
            <a:r>
              <a:rPr lang="en-US" altLang="en-US" sz="2400" dirty="0"/>
              <a:t>Compiler: translates HLL code to machine code</a:t>
            </a:r>
          </a:p>
          <a:p>
            <a:pPr lvl="1" eaLnBrk="1" hangingPunct="1"/>
            <a:r>
              <a:rPr lang="en-US" altLang="en-US" sz="2400" dirty="0"/>
              <a:t>Operating System: service code</a:t>
            </a:r>
          </a:p>
          <a:p>
            <a:pPr lvl="2" eaLnBrk="1" hangingPunct="1"/>
            <a:r>
              <a:rPr lang="en-US" altLang="en-US" sz="2000" dirty="0"/>
              <a:t>Handling input/output</a:t>
            </a:r>
          </a:p>
          <a:p>
            <a:pPr lvl="2" eaLnBrk="1" hangingPunct="1"/>
            <a:r>
              <a:rPr lang="en-US" altLang="en-US" sz="2000" dirty="0"/>
              <a:t>Managing memory and storage</a:t>
            </a:r>
          </a:p>
          <a:p>
            <a:pPr lvl="2" eaLnBrk="1" hangingPunct="1"/>
            <a:r>
              <a:rPr lang="en-US" altLang="en-US" sz="2000" dirty="0"/>
              <a:t>Scheduling tasks &amp; sharing resources</a:t>
            </a:r>
          </a:p>
          <a:p>
            <a:pPr eaLnBrk="1" hangingPunct="1"/>
            <a:r>
              <a:rPr lang="en-US" altLang="en-US" sz="2800" dirty="0"/>
              <a:t>Hardware</a:t>
            </a:r>
          </a:p>
          <a:p>
            <a:pPr lvl="1" eaLnBrk="1" hangingPunct="1"/>
            <a:r>
              <a:rPr lang="en-US" altLang="en-US" sz="2400" dirty="0"/>
              <a:t>Processor, memory, I/O controllers</a:t>
            </a:r>
            <a:endParaRPr lang="en-AU" altLang="en-US" sz="2400" dirty="0"/>
          </a:p>
        </p:txBody>
      </p:sp>
      <p:pic>
        <p:nvPicPr>
          <p:cNvPr id="27654" name="Picture 11" descr="f01-02-P374493">
            <a:extLst>
              <a:ext uri="{FF2B5EF4-FFF2-40B4-BE49-F238E27FC236}">
                <a16:creationId xmlns:a16="http://schemas.microsoft.com/office/drawing/2014/main" id="{45F278EA-144D-438C-AA0B-EC95C4F9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27" y="1402202"/>
            <a:ext cx="3607971" cy="36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5CCDA-98A4-462D-AA96-0A6E14CF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707ED43-2356-4978-93CC-C1BA81BD0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Structure of the Control Unit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87D5CE0-78EE-47DD-92A8-12834F2729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968" y="1549033"/>
            <a:ext cx="11656240" cy="45277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PC (Program Counter):</a:t>
            </a:r>
            <a:endParaRPr lang="en-US" altLang="en-US" sz="2600" dirty="0"/>
          </a:p>
          <a:p>
            <a:pPr lvl="1">
              <a:defRPr/>
            </a:pPr>
            <a:r>
              <a:rPr lang="en-US" altLang="en-US" dirty="0"/>
              <a:t>store the address of next instruction to fetch</a:t>
            </a:r>
            <a:endParaRPr lang="en-US" altLang="en-US" sz="2600" dirty="0"/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IR (Instruction Register)</a:t>
            </a:r>
            <a:r>
              <a:rPr lang="en-US" altLang="en-US" sz="2400" dirty="0"/>
              <a:t>:</a:t>
            </a:r>
            <a:endParaRPr lang="en-US" altLang="en-US" sz="3000" dirty="0"/>
          </a:p>
          <a:p>
            <a:pPr lvl="1">
              <a:defRPr/>
            </a:pPr>
            <a:r>
              <a:rPr lang="en-US" altLang="en-US" dirty="0"/>
              <a:t>store the instruction fetched from memory</a:t>
            </a:r>
            <a:endParaRPr lang="en-US" altLang="en-US" sz="2600" dirty="0"/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Instruction Decoder</a:t>
            </a:r>
            <a:r>
              <a:rPr lang="en-US" altLang="en-US" sz="2400" dirty="0"/>
              <a:t>:</a:t>
            </a:r>
            <a:endParaRPr lang="en-US" altLang="en-US" sz="2600" dirty="0"/>
          </a:p>
          <a:p>
            <a:pPr lvl="1">
              <a:defRPr/>
            </a:pPr>
            <a:r>
              <a:rPr lang="en-US" altLang="en-US" dirty="0"/>
              <a:t>Decode instruction and activates necessary circuitry</a:t>
            </a:r>
            <a:endParaRPr lang="en-US" altLang="en-US" sz="26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C5E3227-FA32-453A-9AE5-1B1B11F8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F9D4C-9BDB-45B5-8163-790A3A5F4C77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5605" name="Rectangle 19">
            <a:extLst>
              <a:ext uri="{FF2B5EF4-FFF2-40B4-BE49-F238E27FC236}">
                <a16:creationId xmlns:a16="http://schemas.microsoft.com/office/drawing/2014/main" id="{6BE8FBA7-1303-4AF6-A877-308D90A29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113" y="4552120"/>
            <a:ext cx="5867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HK" altLang="en-US"/>
          </a:p>
        </p:txBody>
      </p:sp>
      <p:sp>
        <p:nvSpPr>
          <p:cNvPr id="25608" name="Line 5">
            <a:extLst>
              <a:ext uri="{FF2B5EF4-FFF2-40B4-BE49-F238E27FC236}">
                <a16:creationId xmlns:a16="http://schemas.microsoft.com/office/drawing/2014/main" id="{5AC10281-684A-4217-802B-8E786F52E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8513" y="4323520"/>
            <a:ext cx="6705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A0445628-D4B9-4C67-A66C-50846E11D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313" y="5745920"/>
            <a:ext cx="28194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Instruction </a:t>
            </a:r>
          </a:p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Decoder</a:t>
            </a: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8E5A98D7-B8A2-4B64-94DB-FFFCE2234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313" y="4755320"/>
            <a:ext cx="2057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IR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17F3594B-D3EE-4EC3-9B27-F9C9B64C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513" y="5593520"/>
            <a:ext cx="7620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+1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499188E0-1E91-4AAD-B92F-4C44C65E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113" y="4755320"/>
            <a:ext cx="1398588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 Narrow" panose="020B0606020202030204" pitchFamily="34" charset="0"/>
              </a:rPr>
              <a:t>PC</a:t>
            </a:r>
          </a:p>
        </p:txBody>
      </p:sp>
      <p:cxnSp>
        <p:nvCxnSpPr>
          <p:cNvPr id="25613" name="AutoShape 14">
            <a:extLst>
              <a:ext uri="{FF2B5EF4-FFF2-40B4-BE49-F238E27FC236}">
                <a16:creationId xmlns:a16="http://schemas.microsoft.com/office/drawing/2014/main" id="{383A8231-550C-4AA7-99BF-D3162F015D3E}"/>
              </a:ext>
            </a:extLst>
          </p:cNvPr>
          <p:cNvCxnSpPr>
            <a:cxnSpLocks noChangeShapeType="1"/>
            <a:stCxn id="25612" idx="1"/>
            <a:endCxn id="25611" idx="0"/>
          </p:cNvCxnSpPr>
          <p:nvPr/>
        </p:nvCxnSpPr>
        <p:spPr bwMode="auto">
          <a:xfrm rot="10800000" flipV="1">
            <a:off x="3900513" y="4983920"/>
            <a:ext cx="228600" cy="6096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4" name="AutoShape 15">
            <a:extLst>
              <a:ext uri="{FF2B5EF4-FFF2-40B4-BE49-F238E27FC236}">
                <a16:creationId xmlns:a16="http://schemas.microsoft.com/office/drawing/2014/main" id="{34985F74-EA94-4E29-94E8-6054BBD9B1DE}"/>
              </a:ext>
            </a:extLst>
          </p:cNvPr>
          <p:cNvCxnSpPr>
            <a:cxnSpLocks noChangeShapeType="1"/>
            <a:stCxn id="25611" idx="3"/>
            <a:endCxn id="25612" idx="2"/>
          </p:cNvCxnSpPr>
          <p:nvPr/>
        </p:nvCxnSpPr>
        <p:spPr bwMode="auto">
          <a:xfrm flipV="1">
            <a:off x="4281513" y="5212520"/>
            <a:ext cx="547688" cy="6096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5" name="AutoShape 16">
            <a:extLst>
              <a:ext uri="{FF2B5EF4-FFF2-40B4-BE49-F238E27FC236}">
                <a16:creationId xmlns:a16="http://schemas.microsoft.com/office/drawing/2014/main" id="{00149947-6A4C-4B01-A9B6-8E0FECC4F452}"/>
              </a:ext>
            </a:extLst>
          </p:cNvPr>
          <p:cNvCxnSpPr>
            <a:cxnSpLocks noChangeShapeType="1"/>
            <a:stCxn id="25610" idx="2"/>
            <a:endCxn id="25609" idx="0"/>
          </p:cNvCxnSpPr>
          <p:nvPr/>
        </p:nvCxnSpPr>
        <p:spPr bwMode="auto">
          <a:xfrm rot="5400000">
            <a:off x="6872313" y="5479220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6" name="AutoShape 18">
            <a:extLst>
              <a:ext uri="{FF2B5EF4-FFF2-40B4-BE49-F238E27FC236}">
                <a16:creationId xmlns:a16="http://schemas.microsoft.com/office/drawing/2014/main" id="{A30A1FF4-501A-4774-8655-23EC8AEC4B38}"/>
              </a:ext>
            </a:extLst>
          </p:cNvPr>
          <p:cNvCxnSpPr>
            <a:cxnSpLocks noChangeShapeType="1"/>
            <a:stCxn id="25609" idx="3"/>
            <a:endCxn id="25608" idx="1"/>
          </p:cNvCxnSpPr>
          <p:nvPr/>
        </p:nvCxnSpPr>
        <p:spPr bwMode="auto">
          <a:xfrm flipV="1">
            <a:off x="8548713" y="4348920"/>
            <a:ext cx="1295400" cy="18161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17" name="Line 21">
            <a:extLst>
              <a:ext uri="{FF2B5EF4-FFF2-40B4-BE49-F238E27FC236}">
                <a16:creationId xmlns:a16="http://schemas.microsoft.com/office/drawing/2014/main" id="{C00860FC-054E-48DA-96E3-2E76CE5B5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913" y="432352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  <p:sp>
        <p:nvSpPr>
          <p:cNvPr id="25618" name="Line 22">
            <a:extLst>
              <a:ext uri="{FF2B5EF4-FFF2-40B4-BE49-F238E27FC236}">
                <a16:creationId xmlns:a16="http://schemas.microsoft.com/office/drawing/2014/main" id="{F7FB59F1-185B-47F8-ADD0-435BAC5940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913" y="432352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972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9B9E-A700-46F3-838B-E2FA473A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18F1-F367-4A5F-A9AF-E254995D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i="1" dirty="0"/>
              <a:t>c</a:t>
            </a:r>
            <a:r>
              <a:rPr lang="en-HK" dirty="0"/>
              <a:t> </a:t>
            </a:r>
            <a:r>
              <a:rPr lang="en-HK" dirty="0">
                <a:sym typeface="Wingdings" panose="05000000000000000000" pitchFamily="2" charset="2"/>
              </a:rPr>
              <a:t> </a:t>
            </a:r>
            <a:r>
              <a:rPr lang="en-HK" i="1" dirty="0">
                <a:sym typeface="Wingdings" panose="05000000000000000000" pitchFamily="2" charset="2"/>
              </a:rPr>
              <a:t>a</a:t>
            </a:r>
            <a:r>
              <a:rPr lang="en-HK" dirty="0">
                <a:sym typeface="Wingdings" panose="05000000000000000000" pitchFamily="2" charset="2"/>
              </a:rPr>
              <a:t> + </a:t>
            </a:r>
            <a:r>
              <a:rPr lang="en-HK" i="1" dirty="0">
                <a:sym typeface="Wingdings" panose="05000000000000000000" pitchFamily="2" charset="2"/>
              </a:rPr>
              <a:t>b</a:t>
            </a:r>
            <a:r>
              <a:rPr lang="en-HK" dirty="0">
                <a:sym typeface="Wingdings" panose="05000000000000000000" pitchFamily="2" charset="2"/>
              </a:rPr>
              <a:t> (using a HLL)</a:t>
            </a:r>
          </a:p>
          <a:p>
            <a:r>
              <a:rPr lang="en-HK" dirty="0">
                <a:sym typeface="Wingdings" panose="05000000000000000000" pitchFamily="2" charset="2"/>
              </a:rPr>
              <a:t>The compiler will compile it into 4 instructions:</a:t>
            </a:r>
          </a:p>
          <a:p>
            <a:pPr lvl="1"/>
            <a:r>
              <a:rPr lang="en-HK" dirty="0">
                <a:sym typeface="Wingdings" panose="05000000000000000000" pitchFamily="2" charset="2"/>
              </a:rPr>
              <a:t>Load </a:t>
            </a:r>
            <a:r>
              <a:rPr lang="en-HK" i="1" dirty="0">
                <a:sym typeface="Wingdings" panose="05000000000000000000" pitchFamily="2" charset="2"/>
              </a:rPr>
              <a:t>a</a:t>
            </a:r>
            <a:r>
              <a:rPr lang="en-HK" dirty="0">
                <a:sym typeface="Wingdings" panose="05000000000000000000" pitchFamily="2" charset="2"/>
              </a:rPr>
              <a:t> into register </a:t>
            </a:r>
            <a:r>
              <a:rPr lang="en-HK" i="1" dirty="0">
                <a:sym typeface="Wingdings" panose="05000000000000000000" pitchFamily="2" charset="2"/>
              </a:rPr>
              <a:t>R1 </a:t>
            </a:r>
            <a:r>
              <a:rPr lang="en-HK" dirty="0">
                <a:sym typeface="Wingdings" panose="05000000000000000000" pitchFamily="2" charset="2"/>
              </a:rPr>
              <a:t>(LDR R1, 1000)</a:t>
            </a:r>
          </a:p>
          <a:p>
            <a:pPr lvl="1"/>
            <a:r>
              <a:rPr lang="en-HK" dirty="0">
                <a:sym typeface="Wingdings" panose="05000000000000000000" pitchFamily="2" charset="2"/>
              </a:rPr>
              <a:t>Load </a:t>
            </a:r>
            <a:r>
              <a:rPr lang="en-HK" i="1" dirty="0">
                <a:sym typeface="Wingdings" panose="05000000000000000000" pitchFamily="2" charset="2"/>
              </a:rPr>
              <a:t>b</a:t>
            </a:r>
            <a:r>
              <a:rPr lang="en-HK" dirty="0">
                <a:sym typeface="Wingdings" panose="05000000000000000000" pitchFamily="2" charset="2"/>
              </a:rPr>
              <a:t> into register </a:t>
            </a:r>
            <a:r>
              <a:rPr lang="en-HK" i="1" dirty="0">
                <a:sym typeface="Wingdings" panose="05000000000000000000" pitchFamily="2" charset="2"/>
              </a:rPr>
              <a:t>R3 </a:t>
            </a:r>
            <a:r>
              <a:rPr lang="en-HK" dirty="0">
                <a:sym typeface="Wingdings" panose="05000000000000000000" pitchFamily="2" charset="2"/>
              </a:rPr>
              <a:t>(LDR R3, 1002)</a:t>
            </a:r>
            <a:endParaRPr lang="en-HK" i="1" dirty="0">
              <a:sym typeface="Wingdings" panose="05000000000000000000" pitchFamily="2" charset="2"/>
            </a:endParaRPr>
          </a:p>
          <a:p>
            <a:pPr lvl="1"/>
            <a:r>
              <a:rPr lang="en-HK" i="1" dirty="0">
                <a:sym typeface="Wingdings" panose="05000000000000000000" pitchFamily="2" charset="2"/>
              </a:rPr>
              <a:t>R2</a:t>
            </a:r>
            <a:r>
              <a:rPr lang="en-HK" dirty="0">
                <a:sym typeface="Wingdings" panose="05000000000000000000" pitchFamily="2" charset="2"/>
              </a:rPr>
              <a:t>  </a:t>
            </a:r>
            <a:r>
              <a:rPr lang="en-HK" i="1" dirty="0">
                <a:sym typeface="Wingdings" panose="05000000000000000000" pitchFamily="2" charset="2"/>
              </a:rPr>
              <a:t>R1</a:t>
            </a:r>
            <a:r>
              <a:rPr lang="en-HK" dirty="0">
                <a:sym typeface="Wingdings" panose="05000000000000000000" pitchFamily="2" charset="2"/>
              </a:rPr>
              <a:t> + </a:t>
            </a:r>
            <a:r>
              <a:rPr lang="en-HK" i="1" dirty="0">
                <a:sym typeface="Wingdings" panose="05000000000000000000" pitchFamily="2" charset="2"/>
              </a:rPr>
              <a:t>R2 </a:t>
            </a:r>
            <a:r>
              <a:rPr lang="en-HK" dirty="0">
                <a:sym typeface="Wingdings" panose="05000000000000000000" pitchFamily="2" charset="2"/>
              </a:rPr>
              <a:t>(ADD R2, R1, R2)</a:t>
            </a:r>
            <a:endParaRPr lang="en-HK" i="1" dirty="0">
              <a:sym typeface="Wingdings" panose="05000000000000000000" pitchFamily="2" charset="2"/>
            </a:endParaRPr>
          </a:p>
          <a:p>
            <a:pPr lvl="1"/>
            <a:r>
              <a:rPr lang="en-HK" dirty="0">
                <a:sym typeface="Wingdings" panose="05000000000000000000" pitchFamily="2" charset="2"/>
              </a:rPr>
              <a:t>Store </a:t>
            </a:r>
            <a:r>
              <a:rPr lang="en-HK" i="1" dirty="0">
                <a:sym typeface="Wingdings" panose="05000000000000000000" pitchFamily="2" charset="2"/>
              </a:rPr>
              <a:t>R2</a:t>
            </a:r>
            <a:r>
              <a:rPr lang="en-HK" dirty="0">
                <a:sym typeface="Wingdings" panose="05000000000000000000" pitchFamily="2" charset="2"/>
              </a:rPr>
              <a:t> to </a:t>
            </a:r>
            <a:r>
              <a:rPr lang="en-HK" i="1" dirty="0">
                <a:sym typeface="Wingdings" panose="05000000000000000000" pitchFamily="2" charset="2"/>
              </a:rPr>
              <a:t>c</a:t>
            </a:r>
            <a:r>
              <a:rPr lang="en-HK" dirty="0">
                <a:sym typeface="Wingdings" panose="05000000000000000000" pitchFamily="2" charset="2"/>
              </a:rPr>
              <a:t>. (STR R2, 1003)</a:t>
            </a:r>
          </a:p>
          <a:p>
            <a:pPr marL="274320" lvl="1" indent="0">
              <a:buNone/>
            </a:pPr>
            <a:r>
              <a:rPr lang="en-HK" dirty="0">
                <a:sym typeface="Wingdings" panose="05000000000000000000" pitchFamily="2" charset="2"/>
              </a:rPr>
              <a:t>And store their corresponding machine codes in the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5EC88-5D67-4B0F-AACE-7F0EAF22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8F83-25E6-40DC-9B84-42D98D30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ABBB-E7B6-4758-BA01-C6E63C4A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B114-2AE3-400D-8A76-82802582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CD07C-4F85-457B-A346-61E396E36FBB}"/>
              </a:ext>
            </a:extLst>
          </p:cNvPr>
          <p:cNvSpPr/>
          <p:nvPr/>
        </p:nvSpPr>
        <p:spPr>
          <a:xfrm>
            <a:off x="7905135" y="1644445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0E5CD-1BE6-4B04-9C99-93A1DD07D634}"/>
              </a:ext>
            </a:extLst>
          </p:cNvPr>
          <p:cNvSpPr/>
          <p:nvPr/>
        </p:nvSpPr>
        <p:spPr>
          <a:xfrm>
            <a:off x="7905136" y="2054941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82EF8-B0BC-4A41-AD85-6451D02BC235}"/>
              </a:ext>
            </a:extLst>
          </p:cNvPr>
          <p:cNvSpPr/>
          <p:nvPr/>
        </p:nvSpPr>
        <p:spPr>
          <a:xfrm>
            <a:off x="7905136" y="246789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6B320-41F4-45E2-9C07-E95429975433}"/>
              </a:ext>
            </a:extLst>
          </p:cNvPr>
          <p:cNvSpPr/>
          <p:nvPr/>
        </p:nvSpPr>
        <p:spPr>
          <a:xfrm>
            <a:off x="7905136" y="288576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E6635-4AA3-49FD-BC1A-B17710D1C5C3}"/>
              </a:ext>
            </a:extLst>
          </p:cNvPr>
          <p:cNvSpPr/>
          <p:nvPr/>
        </p:nvSpPr>
        <p:spPr>
          <a:xfrm>
            <a:off x="7905135" y="3298721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48AB3-72DE-4889-89B0-436A8B23A859}"/>
              </a:ext>
            </a:extLst>
          </p:cNvPr>
          <p:cNvSpPr/>
          <p:nvPr/>
        </p:nvSpPr>
        <p:spPr>
          <a:xfrm>
            <a:off x="7905135" y="3709217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111C8-E7AA-438F-A473-35ECA081BBE2}"/>
              </a:ext>
            </a:extLst>
          </p:cNvPr>
          <p:cNvSpPr/>
          <p:nvPr/>
        </p:nvSpPr>
        <p:spPr>
          <a:xfrm>
            <a:off x="7905135" y="412217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ECB35-2CC2-42A3-A1E2-AD772695C543}"/>
              </a:ext>
            </a:extLst>
          </p:cNvPr>
          <p:cNvSpPr/>
          <p:nvPr/>
        </p:nvSpPr>
        <p:spPr>
          <a:xfrm>
            <a:off x="7905135" y="454004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7D824-7B49-4CCC-B0D9-832CC038DF8B}"/>
              </a:ext>
            </a:extLst>
          </p:cNvPr>
          <p:cNvSpPr/>
          <p:nvPr/>
        </p:nvSpPr>
        <p:spPr>
          <a:xfrm>
            <a:off x="7905136" y="4949313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3D12D-E3E2-4956-94AC-11A059237DA7}"/>
              </a:ext>
            </a:extLst>
          </p:cNvPr>
          <p:cNvSpPr/>
          <p:nvPr/>
        </p:nvSpPr>
        <p:spPr>
          <a:xfrm>
            <a:off x="7905136" y="5359809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CA0223-00FC-44C7-A890-A9C0EC254268}"/>
              </a:ext>
            </a:extLst>
          </p:cNvPr>
          <p:cNvSpPr/>
          <p:nvPr/>
        </p:nvSpPr>
        <p:spPr>
          <a:xfrm>
            <a:off x="7905136" y="5772764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D6160-0B63-4DCC-963A-8D7453784FF3}"/>
              </a:ext>
            </a:extLst>
          </p:cNvPr>
          <p:cNvSpPr txBox="1"/>
          <p:nvPr/>
        </p:nvSpPr>
        <p:spPr>
          <a:xfrm>
            <a:off x="9704441" y="164444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1000 (a)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C29D6-B05E-48D2-A7C6-A6DA06098FE5}"/>
              </a:ext>
            </a:extLst>
          </p:cNvPr>
          <p:cNvSpPr txBox="1"/>
          <p:nvPr/>
        </p:nvSpPr>
        <p:spPr>
          <a:xfrm>
            <a:off x="9724108" y="205494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1002 (b)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1D1294-CD7C-4FBF-8A50-62D61CEA3490}"/>
              </a:ext>
            </a:extLst>
          </p:cNvPr>
          <p:cNvSpPr txBox="1"/>
          <p:nvPr/>
        </p:nvSpPr>
        <p:spPr>
          <a:xfrm>
            <a:off x="9729028" y="25023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1004 (c)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7B34B-C0C0-4CC9-8045-F6C6AF03316B}"/>
              </a:ext>
            </a:extLst>
          </p:cNvPr>
          <p:cNvSpPr txBox="1"/>
          <p:nvPr/>
        </p:nvSpPr>
        <p:spPr>
          <a:xfrm>
            <a:off x="8206256" y="1669633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A1D0B-940F-44DC-B77D-D6CC9545DABC}"/>
              </a:ext>
            </a:extLst>
          </p:cNvPr>
          <p:cNvSpPr txBox="1"/>
          <p:nvPr/>
        </p:nvSpPr>
        <p:spPr>
          <a:xfrm>
            <a:off x="8218547" y="20506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EE479-C71C-4DC9-998A-A07E1B3943F9}"/>
              </a:ext>
            </a:extLst>
          </p:cNvPr>
          <p:cNvSpPr txBox="1"/>
          <p:nvPr/>
        </p:nvSpPr>
        <p:spPr>
          <a:xfrm>
            <a:off x="8193961" y="248662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-100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39205-AA36-40CC-A341-55AF4A39269C}"/>
              </a:ext>
            </a:extLst>
          </p:cNvPr>
          <p:cNvSpPr txBox="1"/>
          <p:nvPr/>
        </p:nvSpPr>
        <p:spPr>
          <a:xfrm>
            <a:off x="9731483" y="414183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3D942-464F-4A0E-850C-234671F70CAF}"/>
              </a:ext>
            </a:extLst>
          </p:cNvPr>
          <p:cNvSpPr txBox="1"/>
          <p:nvPr/>
        </p:nvSpPr>
        <p:spPr>
          <a:xfrm>
            <a:off x="9751150" y="45523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EC99DE-545B-46A1-A303-35AC77FD7900}"/>
              </a:ext>
            </a:extLst>
          </p:cNvPr>
          <p:cNvSpPr txBox="1"/>
          <p:nvPr/>
        </p:nvSpPr>
        <p:spPr>
          <a:xfrm>
            <a:off x="9756070" y="499970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C882F5-4095-4252-881A-3897DB720EA7}"/>
              </a:ext>
            </a:extLst>
          </p:cNvPr>
          <p:cNvSpPr/>
          <p:nvPr/>
        </p:nvSpPr>
        <p:spPr>
          <a:xfrm>
            <a:off x="8003542" y="4156276"/>
            <a:ext cx="15534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HK" dirty="0">
                <a:sym typeface="Wingdings" panose="05000000000000000000" pitchFamily="2" charset="2"/>
              </a:rPr>
              <a:t>LDR R1, 1000</a:t>
            </a:r>
            <a:endParaRPr lang="en-HK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43FCA5-A923-4982-BAD4-D93E13CA4250}"/>
              </a:ext>
            </a:extLst>
          </p:cNvPr>
          <p:cNvSpPr txBox="1"/>
          <p:nvPr/>
        </p:nvSpPr>
        <p:spPr>
          <a:xfrm>
            <a:off x="9751150" y="5401285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669516-DA35-4056-896C-8572D871E60B}"/>
              </a:ext>
            </a:extLst>
          </p:cNvPr>
          <p:cNvSpPr/>
          <p:nvPr/>
        </p:nvSpPr>
        <p:spPr>
          <a:xfrm>
            <a:off x="8047786" y="4541733"/>
            <a:ext cx="1659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LDR R3, 1002</a:t>
            </a:r>
            <a:endParaRPr lang="en-H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D7E4B-726D-4759-BCD2-2AEB1C040299}"/>
              </a:ext>
            </a:extLst>
          </p:cNvPr>
          <p:cNvSpPr/>
          <p:nvPr/>
        </p:nvSpPr>
        <p:spPr>
          <a:xfrm>
            <a:off x="7905135" y="4969587"/>
            <a:ext cx="189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ADD R2, R1, R3</a:t>
            </a:r>
            <a:endParaRPr lang="en-HK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AC3FC3-2255-4BBF-9F8B-7F1854DBEB31}"/>
              </a:ext>
            </a:extLst>
          </p:cNvPr>
          <p:cNvSpPr/>
          <p:nvPr/>
        </p:nvSpPr>
        <p:spPr>
          <a:xfrm>
            <a:off x="8012737" y="5353971"/>
            <a:ext cx="150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STR R2, 1004</a:t>
            </a:r>
            <a:endParaRPr lang="en-H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63DB6-5884-4679-80B6-84068C58CC87}"/>
              </a:ext>
            </a:extLst>
          </p:cNvPr>
          <p:cNvSpPr/>
          <p:nvPr/>
        </p:nvSpPr>
        <p:spPr>
          <a:xfrm>
            <a:off x="1986723" y="1625713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D5D4A-0303-4BED-8303-039FDFF2F14D}"/>
              </a:ext>
            </a:extLst>
          </p:cNvPr>
          <p:cNvSpPr/>
          <p:nvPr/>
        </p:nvSpPr>
        <p:spPr>
          <a:xfrm>
            <a:off x="1986724" y="2036209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548422-18E7-439D-8166-125C2E466F43}"/>
              </a:ext>
            </a:extLst>
          </p:cNvPr>
          <p:cNvSpPr/>
          <p:nvPr/>
        </p:nvSpPr>
        <p:spPr>
          <a:xfrm>
            <a:off x="1979350" y="244916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4CEADB-9EEF-4ED1-9452-48D1CDA4A986}"/>
              </a:ext>
            </a:extLst>
          </p:cNvPr>
          <p:cNvSpPr/>
          <p:nvPr/>
        </p:nvSpPr>
        <p:spPr>
          <a:xfrm>
            <a:off x="1979350" y="286703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9" name="Plaque 38">
            <a:extLst>
              <a:ext uri="{FF2B5EF4-FFF2-40B4-BE49-F238E27FC236}">
                <a16:creationId xmlns:a16="http://schemas.microsoft.com/office/drawing/2014/main" id="{D73153D8-FA3E-469B-BCFE-1F5125B45A37}"/>
              </a:ext>
            </a:extLst>
          </p:cNvPr>
          <p:cNvSpPr/>
          <p:nvPr/>
        </p:nvSpPr>
        <p:spPr>
          <a:xfrm>
            <a:off x="2197510" y="3583858"/>
            <a:ext cx="1268361" cy="957875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C6AA97-135C-4108-B90C-409766FF0F07}"/>
              </a:ext>
            </a:extLst>
          </p:cNvPr>
          <p:cNvSpPr/>
          <p:nvPr/>
        </p:nvSpPr>
        <p:spPr>
          <a:xfrm>
            <a:off x="2072756" y="504660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248789-5641-460B-996E-96914791BE6E}"/>
              </a:ext>
            </a:extLst>
          </p:cNvPr>
          <p:cNvSpPr/>
          <p:nvPr/>
        </p:nvSpPr>
        <p:spPr>
          <a:xfrm>
            <a:off x="2072756" y="546447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CE17DD-2E3D-47B0-BE31-6114EE7DDCC2}"/>
              </a:ext>
            </a:extLst>
          </p:cNvPr>
          <p:cNvSpPr txBox="1"/>
          <p:nvPr/>
        </p:nvSpPr>
        <p:spPr>
          <a:xfrm>
            <a:off x="1442264" y="16512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3429D5-6692-437C-982A-77C136B53EB0}"/>
              </a:ext>
            </a:extLst>
          </p:cNvPr>
          <p:cNvSpPr txBox="1"/>
          <p:nvPr/>
        </p:nvSpPr>
        <p:spPr>
          <a:xfrm>
            <a:off x="1461931" y="206170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38ED1-7238-431E-ABC1-B95EF61CF83C}"/>
              </a:ext>
            </a:extLst>
          </p:cNvPr>
          <p:cNvSpPr txBox="1"/>
          <p:nvPr/>
        </p:nvSpPr>
        <p:spPr>
          <a:xfrm>
            <a:off x="1466851" y="250907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B7E931-9608-470E-B30F-9C4ECE307B03}"/>
              </a:ext>
            </a:extLst>
          </p:cNvPr>
          <p:cNvSpPr txBox="1"/>
          <p:nvPr/>
        </p:nvSpPr>
        <p:spPr>
          <a:xfrm>
            <a:off x="1461931" y="29106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E9F053-D9F0-48F1-915A-640B4A8D953B}"/>
              </a:ext>
            </a:extLst>
          </p:cNvPr>
          <p:cNvSpPr txBox="1"/>
          <p:nvPr/>
        </p:nvSpPr>
        <p:spPr>
          <a:xfrm>
            <a:off x="1531931" y="5112461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IR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7988D-5F18-4BBE-A078-4189745CFB50}"/>
              </a:ext>
            </a:extLst>
          </p:cNvPr>
          <p:cNvSpPr txBox="1"/>
          <p:nvPr/>
        </p:nvSpPr>
        <p:spPr>
          <a:xfrm>
            <a:off x="1551598" y="55229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FC2E1D-8DAC-44D9-9A0E-49548E74F571}"/>
              </a:ext>
            </a:extLst>
          </p:cNvPr>
          <p:cNvSpPr txBox="1"/>
          <p:nvPr/>
        </p:nvSpPr>
        <p:spPr>
          <a:xfrm>
            <a:off x="2537952" y="5488544"/>
            <a:ext cx="779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5000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C7842AC-46FE-44A2-8D3F-AF4D83384E02}"/>
              </a:ext>
            </a:extLst>
          </p:cNvPr>
          <p:cNvCxnSpPr/>
          <p:nvPr/>
        </p:nvCxnSpPr>
        <p:spPr>
          <a:xfrm flipH="1">
            <a:off x="3756538" y="4326504"/>
            <a:ext cx="4148597" cy="926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A808C146-072A-4BDB-8C75-925205CBEEB9}"/>
              </a:ext>
            </a:extLst>
          </p:cNvPr>
          <p:cNvSpPr/>
          <p:nvPr/>
        </p:nvSpPr>
        <p:spPr>
          <a:xfrm>
            <a:off x="2112036" y="5082851"/>
            <a:ext cx="15534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HK" dirty="0">
                <a:sym typeface="Wingdings" panose="05000000000000000000" pitchFamily="2" charset="2"/>
              </a:rPr>
              <a:t>LDR R1, 1000</a:t>
            </a:r>
            <a:endParaRPr lang="en-HK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0B86B80-8C1B-41CE-B34F-989ECCDDC5D1}"/>
              </a:ext>
            </a:extLst>
          </p:cNvPr>
          <p:cNvCxnSpPr>
            <a:cxnSpLocks/>
            <a:stCxn id="6" idx="1"/>
            <a:endCxn id="33" idx="3"/>
          </p:cNvCxnSpPr>
          <p:nvPr/>
        </p:nvCxnSpPr>
        <p:spPr>
          <a:xfrm flipH="1">
            <a:off x="3658212" y="1850923"/>
            <a:ext cx="4246923" cy="391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13D5EC1-DA89-4E8E-B61B-A9ED21855835}"/>
              </a:ext>
            </a:extLst>
          </p:cNvPr>
          <p:cNvSpPr txBox="1"/>
          <p:nvPr/>
        </p:nvSpPr>
        <p:spPr>
          <a:xfrm>
            <a:off x="2247153" y="2065705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0167BBE-A72B-450C-A7CE-2A62234EDDCE}"/>
              </a:ext>
            </a:extLst>
          </p:cNvPr>
          <p:cNvCxnSpPr>
            <a:cxnSpLocks/>
          </p:cNvCxnSpPr>
          <p:nvPr/>
        </p:nvCxnSpPr>
        <p:spPr>
          <a:xfrm flipH="1">
            <a:off x="3700002" y="2003323"/>
            <a:ext cx="4246923" cy="3917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4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8F83-25E6-40DC-9B84-42D98D30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ABBB-E7B6-4758-BA01-C6E63C4A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B114-2AE3-400D-8A76-82802582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CD07C-4F85-457B-A346-61E396E36FBB}"/>
              </a:ext>
            </a:extLst>
          </p:cNvPr>
          <p:cNvSpPr/>
          <p:nvPr/>
        </p:nvSpPr>
        <p:spPr>
          <a:xfrm>
            <a:off x="7905135" y="1644445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0E5CD-1BE6-4B04-9C99-93A1DD07D634}"/>
              </a:ext>
            </a:extLst>
          </p:cNvPr>
          <p:cNvSpPr/>
          <p:nvPr/>
        </p:nvSpPr>
        <p:spPr>
          <a:xfrm>
            <a:off x="7905136" y="2054941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82EF8-B0BC-4A41-AD85-6451D02BC235}"/>
              </a:ext>
            </a:extLst>
          </p:cNvPr>
          <p:cNvSpPr/>
          <p:nvPr/>
        </p:nvSpPr>
        <p:spPr>
          <a:xfrm>
            <a:off x="7905136" y="246789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6B320-41F4-45E2-9C07-E95429975433}"/>
              </a:ext>
            </a:extLst>
          </p:cNvPr>
          <p:cNvSpPr/>
          <p:nvPr/>
        </p:nvSpPr>
        <p:spPr>
          <a:xfrm>
            <a:off x="7905136" y="288576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E6635-4AA3-49FD-BC1A-B17710D1C5C3}"/>
              </a:ext>
            </a:extLst>
          </p:cNvPr>
          <p:cNvSpPr/>
          <p:nvPr/>
        </p:nvSpPr>
        <p:spPr>
          <a:xfrm>
            <a:off x="7905135" y="3298721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48AB3-72DE-4889-89B0-436A8B23A859}"/>
              </a:ext>
            </a:extLst>
          </p:cNvPr>
          <p:cNvSpPr/>
          <p:nvPr/>
        </p:nvSpPr>
        <p:spPr>
          <a:xfrm>
            <a:off x="7905135" y="3709217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111C8-E7AA-438F-A473-35ECA081BBE2}"/>
              </a:ext>
            </a:extLst>
          </p:cNvPr>
          <p:cNvSpPr/>
          <p:nvPr/>
        </p:nvSpPr>
        <p:spPr>
          <a:xfrm>
            <a:off x="7905135" y="412217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ECB35-2CC2-42A3-A1E2-AD772695C543}"/>
              </a:ext>
            </a:extLst>
          </p:cNvPr>
          <p:cNvSpPr/>
          <p:nvPr/>
        </p:nvSpPr>
        <p:spPr>
          <a:xfrm>
            <a:off x="7905135" y="454004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7D824-7B49-4CCC-B0D9-832CC038DF8B}"/>
              </a:ext>
            </a:extLst>
          </p:cNvPr>
          <p:cNvSpPr/>
          <p:nvPr/>
        </p:nvSpPr>
        <p:spPr>
          <a:xfrm>
            <a:off x="7905136" y="4949313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3D12D-E3E2-4956-94AC-11A059237DA7}"/>
              </a:ext>
            </a:extLst>
          </p:cNvPr>
          <p:cNvSpPr/>
          <p:nvPr/>
        </p:nvSpPr>
        <p:spPr>
          <a:xfrm>
            <a:off x="7905136" y="5359809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CA0223-00FC-44C7-A890-A9C0EC254268}"/>
              </a:ext>
            </a:extLst>
          </p:cNvPr>
          <p:cNvSpPr/>
          <p:nvPr/>
        </p:nvSpPr>
        <p:spPr>
          <a:xfrm>
            <a:off x="7905136" y="5772764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D6160-0B63-4DCC-963A-8D7453784FF3}"/>
              </a:ext>
            </a:extLst>
          </p:cNvPr>
          <p:cNvSpPr txBox="1"/>
          <p:nvPr/>
        </p:nvSpPr>
        <p:spPr>
          <a:xfrm>
            <a:off x="9704441" y="164444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1000 (a)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C29D6-B05E-48D2-A7C6-A6DA06098FE5}"/>
              </a:ext>
            </a:extLst>
          </p:cNvPr>
          <p:cNvSpPr txBox="1"/>
          <p:nvPr/>
        </p:nvSpPr>
        <p:spPr>
          <a:xfrm>
            <a:off x="9724108" y="205494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1002 (b)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1D1294-CD7C-4FBF-8A50-62D61CEA3490}"/>
              </a:ext>
            </a:extLst>
          </p:cNvPr>
          <p:cNvSpPr txBox="1"/>
          <p:nvPr/>
        </p:nvSpPr>
        <p:spPr>
          <a:xfrm>
            <a:off x="9729028" y="25023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1004 (c)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7B34B-C0C0-4CC9-8045-F6C6AF03316B}"/>
              </a:ext>
            </a:extLst>
          </p:cNvPr>
          <p:cNvSpPr txBox="1"/>
          <p:nvPr/>
        </p:nvSpPr>
        <p:spPr>
          <a:xfrm>
            <a:off x="8206256" y="1669633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A1D0B-940F-44DC-B77D-D6CC9545DABC}"/>
              </a:ext>
            </a:extLst>
          </p:cNvPr>
          <p:cNvSpPr txBox="1"/>
          <p:nvPr/>
        </p:nvSpPr>
        <p:spPr>
          <a:xfrm>
            <a:off x="8218547" y="20506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EE479-C71C-4DC9-998A-A07E1B3943F9}"/>
              </a:ext>
            </a:extLst>
          </p:cNvPr>
          <p:cNvSpPr txBox="1"/>
          <p:nvPr/>
        </p:nvSpPr>
        <p:spPr>
          <a:xfrm>
            <a:off x="8193961" y="248662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-100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39205-AA36-40CC-A341-55AF4A39269C}"/>
              </a:ext>
            </a:extLst>
          </p:cNvPr>
          <p:cNvSpPr txBox="1"/>
          <p:nvPr/>
        </p:nvSpPr>
        <p:spPr>
          <a:xfrm>
            <a:off x="9731483" y="414183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3D942-464F-4A0E-850C-234671F70CAF}"/>
              </a:ext>
            </a:extLst>
          </p:cNvPr>
          <p:cNvSpPr txBox="1"/>
          <p:nvPr/>
        </p:nvSpPr>
        <p:spPr>
          <a:xfrm>
            <a:off x="9751150" y="45523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EC99DE-545B-46A1-A303-35AC77FD7900}"/>
              </a:ext>
            </a:extLst>
          </p:cNvPr>
          <p:cNvSpPr txBox="1"/>
          <p:nvPr/>
        </p:nvSpPr>
        <p:spPr>
          <a:xfrm>
            <a:off x="9756070" y="499970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C882F5-4095-4252-881A-3897DB720EA7}"/>
              </a:ext>
            </a:extLst>
          </p:cNvPr>
          <p:cNvSpPr/>
          <p:nvPr/>
        </p:nvSpPr>
        <p:spPr>
          <a:xfrm>
            <a:off x="8003542" y="4156276"/>
            <a:ext cx="15534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HK" dirty="0">
                <a:sym typeface="Wingdings" panose="05000000000000000000" pitchFamily="2" charset="2"/>
              </a:rPr>
              <a:t>LDR R1, 1000</a:t>
            </a:r>
            <a:endParaRPr lang="en-HK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43FCA5-A923-4982-BAD4-D93E13CA4250}"/>
              </a:ext>
            </a:extLst>
          </p:cNvPr>
          <p:cNvSpPr txBox="1"/>
          <p:nvPr/>
        </p:nvSpPr>
        <p:spPr>
          <a:xfrm>
            <a:off x="9751150" y="5401285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669516-DA35-4056-896C-8572D871E60B}"/>
              </a:ext>
            </a:extLst>
          </p:cNvPr>
          <p:cNvSpPr/>
          <p:nvPr/>
        </p:nvSpPr>
        <p:spPr>
          <a:xfrm>
            <a:off x="8047786" y="4541733"/>
            <a:ext cx="1659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LDR R3, 1002</a:t>
            </a:r>
            <a:endParaRPr lang="en-H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D7E4B-726D-4759-BCD2-2AEB1C040299}"/>
              </a:ext>
            </a:extLst>
          </p:cNvPr>
          <p:cNvSpPr/>
          <p:nvPr/>
        </p:nvSpPr>
        <p:spPr>
          <a:xfrm>
            <a:off x="7905135" y="4969587"/>
            <a:ext cx="189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ADD R2, R1, R3</a:t>
            </a:r>
            <a:endParaRPr lang="en-HK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AC3FC3-2255-4BBF-9F8B-7F1854DBEB31}"/>
              </a:ext>
            </a:extLst>
          </p:cNvPr>
          <p:cNvSpPr/>
          <p:nvPr/>
        </p:nvSpPr>
        <p:spPr>
          <a:xfrm>
            <a:off x="8012737" y="5353971"/>
            <a:ext cx="150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STR R2, 1004</a:t>
            </a:r>
            <a:endParaRPr lang="en-H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63DB6-5884-4679-80B6-84068C58CC87}"/>
              </a:ext>
            </a:extLst>
          </p:cNvPr>
          <p:cNvSpPr/>
          <p:nvPr/>
        </p:nvSpPr>
        <p:spPr>
          <a:xfrm>
            <a:off x="1986723" y="1625713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D5D4A-0303-4BED-8303-039FDFF2F14D}"/>
              </a:ext>
            </a:extLst>
          </p:cNvPr>
          <p:cNvSpPr/>
          <p:nvPr/>
        </p:nvSpPr>
        <p:spPr>
          <a:xfrm>
            <a:off x="1986724" y="2036209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548422-18E7-439D-8166-125C2E466F43}"/>
              </a:ext>
            </a:extLst>
          </p:cNvPr>
          <p:cNvSpPr/>
          <p:nvPr/>
        </p:nvSpPr>
        <p:spPr>
          <a:xfrm>
            <a:off x="1979350" y="244916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4CEADB-9EEF-4ED1-9452-48D1CDA4A986}"/>
              </a:ext>
            </a:extLst>
          </p:cNvPr>
          <p:cNvSpPr/>
          <p:nvPr/>
        </p:nvSpPr>
        <p:spPr>
          <a:xfrm>
            <a:off x="1979350" y="286703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9" name="Plaque 38">
            <a:extLst>
              <a:ext uri="{FF2B5EF4-FFF2-40B4-BE49-F238E27FC236}">
                <a16:creationId xmlns:a16="http://schemas.microsoft.com/office/drawing/2014/main" id="{D73153D8-FA3E-469B-BCFE-1F5125B45A37}"/>
              </a:ext>
            </a:extLst>
          </p:cNvPr>
          <p:cNvSpPr/>
          <p:nvPr/>
        </p:nvSpPr>
        <p:spPr>
          <a:xfrm>
            <a:off x="2197510" y="3583858"/>
            <a:ext cx="1268361" cy="957875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C6AA97-135C-4108-B90C-409766FF0F07}"/>
              </a:ext>
            </a:extLst>
          </p:cNvPr>
          <p:cNvSpPr/>
          <p:nvPr/>
        </p:nvSpPr>
        <p:spPr>
          <a:xfrm>
            <a:off x="2072756" y="504660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248789-5641-460B-996E-96914791BE6E}"/>
              </a:ext>
            </a:extLst>
          </p:cNvPr>
          <p:cNvSpPr/>
          <p:nvPr/>
        </p:nvSpPr>
        <p:spPr>
          <a:xfrm>
            <a:off x="2072756" y="546447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CE17DD-2E3D-47B0-BE31-6114EE7DDCC2}"/>
              </a:ext>
            </a:extLst>
          </p:cNvPr>
          <p:cNvSpPr txBox="1"/>
          <p:nvPr/>
        </p:nvSpPr>
        <p:spPr>
          <a:xfrm>
            <a:off x="1442264" y="16512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3429D5-6692-437C-982A-77C136B53EB0}"/>
              </a:ext>
            </a:extLst>
          </p:cNvPr>
          <p:cNvSpPr txBox="1"/>
          <p:nvPr/>
        </p:nvSpPr>
        <p:spPr>
          <a:xfrm>
            <a:off x="1461931" y="206170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38ED1-7238-431E-ABC1-B95EF61CF83C}"/>
              </a:ext>
            </a:extLst>
          </p:cNvPr>
          <p:cNvSpPr txBox="1"/>
          <p:nvPr/>
        </p:nvSpPr>
        <p:spPr>
          <a:xfrm>
            <a:off x="1466851" y="250907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B7E931-9608-470E-B30F-9C4ECE307B03}"/>
              </a:ext>
            </a:extLst>
          </p:cNvPr>
          <p:cNvSpPr txBox="1"/>
          <p:nvPr/>
        </p:nvSpPr>
        <p:spPr>
          <a:xfrm>
            <a:off x="1461931" y="29106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E9F053-D9F0-48F1-915A-640B4A8D953B}"/>
              </a:ext>
            </a:extLst>
          </p:cNvPr>
          <p:cNvSpPr txBox="1"/>
          <p:nvPr/>
        </p:nvSpPr>
        <p:spPr>
          <a:xfrm>
            <a:off x="1531931" y="5112461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IR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7988D-5F18-4BBE-A078-4189745CFB50}"/>
              </a:ext>
            </a:extLst>
          </p:cNvPr>
          <p:cNvSpPr txBox="1"/>
          <p:nvPr/>
        </p:nvSpPr>
        <p:spPr>
          <a:xfrm>
            <a:off x="1551598" y="55229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FC2E1D-8DAC-44D9-9A0E-49548E74F571}"/>
              </a:ext>
            </a:extLst>
          </p:cNvPr>
          <p:cNvSpPr txBox="1"/>
          <p:nvPr/>
        </p:nvSpPr>
        <p:spPr>
          <a:xfrm>
            <a:off x="2537952" y="5488544"/>
            <a:ext cx="779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5002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C7842AC-46FE-44A2-8D3F-AF4D83384E02}"/>
              </a:ext>
            </a:extLst>
          </p:cNvPr>
          <p:cNvCxnSpPr>
            <a:cxnSpLocks/>
          </p:cNvCxnSpPr>
          <p:nvPr/>
        </p:nvCxnSpPr>
        <p:spPr>
          <a:xfrm flipH="1">
            <a:off x="3753856" y="4740388"/>
            <a:ext cx="4167799" cy="51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A808C146-072A-4BDB-8C75-925205CBEEB9}"/>
              </a:ext>
            </a:extLst>
          </p:cNvPr>
          <p:cNvSpPr/>
          <p:nvPr/>
        </p:nvSpPr>
        <p:spPr>
          <a:xfrm>
            <a:off x="2112036" y="5082851"/>
            <a:ext cx="15534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HK" dirty="0">
                <a:sym typeface="Wingdings" panose="05000000000000000000" pitchFamily="2" charset="2"/>
              </a:rPr>
              <a:t>LDR R3, 1002</a:t>
            </a:r>
            <a:endParaRPr lang="en-HK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0B86B80-8C1B-41CE-B34F-989ECCDDC5D1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3663132" y="2267001"/>
            <a:ext cx="4271500" cy="806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13D5EC1-DA89-4E8E-B61B-A9ED21855835}"/>
              </a:ext>
            </a:extLst>
          </p:cNvPr>
          <p:cNvSpPr txBox="1"/>
          <p:nvPr/>
        </p:nvSpPr>
        <p:spPr>
          <a:xfrm>
            <a:off x="2247153" y="2065705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0167BBE-A72B-450C-A7CE-2A62234EDDCE}"/>
              </a:ext>
            </a:extLst>
          </p:cNvPr>
          <p:cNvCxnSpPr>
            <a:cxnSpLocks/>
          </p:cNvCxnSpPr>
          <p:nvPr/>
        </p:nvCxnSpPr>
        <p:spPr>
          <a:xfrm flipH="1">
            <a:off x="3700002" y="2003323"/>
            <a:ext cx="4246923" cy="3917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B37E2B5-2EAE-4D51-AD15-050944A9A305}"/>
              </a:ext>
            </a:extLst>
          </p:cNvPr>
          <p:cNvSpPr txBox="1"/>
          <p:nvPr/>
        </p:nvSpPr>
        <p:spPr>
          <a:xfrm>
            <a:off x="2256569" y="2875387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342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8F83-25E6-40DC-9B84-42D98D30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ABBB-E7B6-4758-BA01-C6E63C4A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B114-2AE3-400D-8A76-82802582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CD07C-4F85-457B-A346-61E396E36FBB}"/>
              </a:ext>
            </a:extLst>
          </p:cNvPr>
          <p:cNvSpPr/>
          <p:nvPr/>
        </p:nvSpPr>
        <p:spPr>
          <a:xfrm>
            <a:off x="7905135" y="1644445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0E5CD-1BE6-4B04-9C99-93A1DD07D634}"/>
              </a:ext>
            </a:extLst>
          </p:cNvPr>
          <p:cNvSpPr/>
          <p:nvPr/>
        </p:nvSpPr>
        <p:spPr>
          <a:xfrm>
            <a:off x="7905136" y="2054941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82EF8-B0BC-4A41-AD85-6451D02BC235}"/>
              </a:ext>
            </a:extLst>
          </p:cNvPr>
          <p:cNvSpPr/>
          <p:nvPr/>
        </p:nvSpPr>
        <p:spPr>
          <a:xfrm>
            <a:off x="7905136" y="246789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6B320-41F4-45E2-9C07-E95429975433}"/>
              </a:ext>
            </a:extLst>
          </p:cNvPr>
          <p:cNvSpPr/>
          <p:nvPr/>
        </p:nvSpPr>
        <p:spPr>
          <a:xfrm>
            <a:off x="7905136" y="288576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E6635-4AA3-49FD-BC1A-B17710D1C5C3}"/>
              </a:ext>
            </a:extLst>
          </p:cNvPr>
          <p:cNvSpPr/>
          <p:nvPr/>
        </p:nvSpPr>
        <p:spPr>
          <a:xfrm>
            <a:off x="7905135" y="3298721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48AB3-72DE-4889-89B0-436A8B23A859}"/>
              </a:ext>
            </a:extLst>
          </p:cNvPr>
          <p:cNvSpPr/>
          <p:nvPr/>
        </p:nvSpPr>
        <p:spPr>
          <a:xfrm>
            <a:off x="7905135" y="3709217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111C8-E7AA-438F-A473-35ECA081BBE2}"/>
              </a:ext>
            </a:extLst>
          </p:cNvPr>
          <p:cNvSpPr/>
          <p:nvPr/>
        </p:nvSpPr>
        <p:spPr>
          <a:xfrm>
            <a:off x="7905135" y="412217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ECB35-2CC2-42A3-A1E2-AD772695C543}"/>
              </a:ext>
            </a:extLst>
          </p:cNvPr>
          <p:cNvSpPr/>
          <p:nvPr/>
        </p:nvSpPr>
        <p:spPr>
          <a:xfrm>
            <a:off x="7905135" y="454004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7D824-7B49-4CCC-B0D9-832CC038DF8B}"/>
              </a:ext>
            </a:extLst>
          </p:cNvPr>
          <p:cNvSpPr/>
          <p:nvPr/>
        </p:nvSpPr>
        <p:spPr>
          <a:xfrm>
            <a:off x="7905136" y="4949313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3D12D-E3E2-4956-94AC-11A059237DA7}"/>
              </a:ext>
            </a:extLst>
          </p:cNvPr>
          <p:cNvSpPr/>
          <p:nvPr/>
        </p:nvSpPr>
        <p:spPr>
          <a:xfrm>
            <a:off x="7905136" y="5359809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CA0223-00FC-44C7-A890-A9C0EC254268}"/>
              </a:ext>
            </a:extLst>
          </p:cNvPr>
          <p:cNvSpPr/>
          <p:nvPr/>
        </p:nvSpPr>
        <p:spPr>
          <a:xfrm>
            <a:off x="7905136" y="5772764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D6160-0B63-4DCC-963A-8D7453784FF3}"/>
              </a:ext>
            </a:extLst>
          </p:cNvPr>
          <p:cNvSpPr txBox="1"/>
          <p:nvPr/>
        </p:nvSpPr>
        <p:spPr>
          <a:xfrm>
            <a:off x="9704441" y="164444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1000 (a)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C29D6-B05E-48D2-A7C6-A6DA06098FE5}"/>
              </a:ext>
            </a:extLst>
          </p:cNvPr>
          <p:cNvSpPr txBox="1"/>
          <p:nvPr/>
        </p:nvSpPr>
        <p:spPr>
          <a:xfrm>
            <a:off x="9724108" y="205494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1002 (b)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1D1294-CD7C-4FBF-8A50-62D61CEA3490}"/>
              </a:ext>
            </a:extLst>
          </p:cNvPr>
          <p:cNvSpPr txBox="1"/>
          <p:nvPr/>
        </p:nvSpPr>
        <p:spPr>
          <a:xfrm>
            <a:off x="9729028" y="25023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1004 (c)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7B34B-C0C0-4CC9-8045-F6C6AF03316B}"/>
              </a:ext>
            </a:extLst>
          </p:cNvPr>
          <p:cNvSpPr txBox="1"/>
          <p:nvPr/>
        </p:nvSpPr>
        <p:spPr>
          <a:xfrm>
            <a:off x="8206256" y="1669633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A1D0B-940F-44DC-B77D-D6CC9545DABC}"/>
              </a:ext>
            </a:extLst>
          </p:cNvPr>
          <p:cNvSpPr txBox="1"/>
          <p:nvPr/>
        </p:nvSpPr>
        <p:spPr>
          <a:xfrm>
            <a:off x="8218547" y="20506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EE479-C71C-4DC9-998A-A07E1B3943F9}"/>
              </a:ext>
            </a:extLst>
          </p:cNvPr>
          <p:cNvSpPr txBox="1"/>
          <p:nvPr/>
        </p:nvSpPr>
        <p:spPr>
          <a:xfrm>
            <a:off x="8193961" y="248662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-100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39205-AA36-40CC-A341-55AF4A39269C}"/>
              </a:ext>
            </a:extLst>
          </p:cNvPr>
          <p:cNvSpPr txBox="1"/>
          <p:nvPr/>
        </p:nvSpPr>
        <p:spPr>
          <a:xfrm>
            <a:off x="9731483" y="414183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3D942-464F-4A0E-850C-234671F70CAF}"/>
              </a:ext>
            </a:extLst>
          </p:cNvPr>
          <p:cNvSpPr txBox="1"/>
          <p:nvPr/>
        </p:nvSpPr>
        <p:spPr>
          <a:xfrm>
            <a:off x="9751150" y="45523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EC99DE-545B-46A1-A303-35AC77FD7900}"/>
              </a:ext>
            </a:extLst>
          </p:cNvPr>
          <p:cNvSpPr txBox="1"/>
          <p:nvPr/>
        </p:nvSpPr>
        <p:spPr>
          <a:xfrm>
            <a:off x="9756070" y="499970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C882F5-4095-4252-881A-3897DB720EA7}"/>
              </a:ext>
            </a:extLst>
          </p:cNvPr>
          <p:cNvSpPr/>
          <p:nvPr/>
        </p:nvSpPr>
        <p:spPr>
          <a:xfrm>
            <a:off x="8003542" y="4156276"/>
            <a:ext cx="15534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HK" dirty="0">
                <a:sym typeface="Wingdings" panose="05000000000000000000" pitchFamily="2" charset="2"/>
              </a:rPr>
              <a:t>LDR R1, 1000</a:t>
            </a:r>
            <a:endParaRPr lang="en-HK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43FCA5-A923-4982-BAD4-D93E13CA4250}"/>
              </a:ext>
            </a:extLst>
          </p:cNvPr>
          <p:cNvSpPr txBox="1"/>
          <p:nvPr/>
        </p:nvSpPr>
        <p:spPr>
          <a:xfrm>
            <a:off x="9751150" y="5401285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669516-DA35-4056-896C-8572D871E60B}"/>
              </a:ext>
            </a:extLst>
          </p:cNvPr>
          <p:cNvSpPr/>
          <p:nvPr/>
        </p:nvSpPr>
        <p:spPr>
          <a:xfrm>
            <a:off x="8047786" y="4541733"/>
            <a:ext cx="1659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LDR R3, 1002</a:t>
            </a:r>
            <a:endParaRPr lang="en-H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D7E4B-726D-4759-BCD2-2AEB1C040299}"/>
              </a:ext>
            </a:extLst>
          </p:cNvPr>
          <p:cNvSpPr/>
          <p:nvPr/>
        </p:nvSpPr>
        <p:spPr>
          <a:xfrm>
            <a:off x="7905135" y="4969587"/>
            <a:ext cx="189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ADD R2, R1, R3</a:t>
            </a:r>
            <a:endParaRPr lang="en-HK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AC3FC3-2255-4BBF-9F8B-7F1854DBEB31}"/>
              </a:ext>
            </a:extLst>
          </p:cNvPr>
          <p:cNvSpPr/>
          <p:nvPr/>
        </p:nvSpPr>
        <p:spPr>
          <a:xfrm>
            <a:off x="8012737" y="5353971"/>
            <a:ext cx="150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STR R2, 1004</a:t>
            </a:r>
            <a:endParaRPr lang="en-H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63DB6-5884-4679-80B6-84068C58CC87}"/>
              </a:ext>
            </a:extLst>
          </p:cNvPr>
          <p:cNvSpPr/>
          <p:nvPr/>
        </p:nvSpPr>
        <p:spPr>
          <a:xfrm>
            <a:off x="1986723" y="1625713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D5D4A-0303-4BED-8303-039FDFF2F14D}"/>
              </a:ext>
            </a:extLst>
          </p:cNvPr>
          <p:cNvSpPr/>
          <p:nvPr/>
        </p:nvSpPr>
        <p:spPr>
          <a:xfrm>
            <a:off x="1986724" y="2036209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548422-18E7-439D-8166-125C2E466F43}"/>
              </a:ext>
            </a:extLst>
          </p:cNvPr>
          <p:cNvSpPr/>
          <p:nvPr/>
        </p:nvSpPr>
        <p:spPr>
          <a:xfrm>
            <a:off x="1979350" y="244916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4CEADB-9EEF-4ED1-9452-48D1CDA4A986}"/>
              </a:ext>
            </a:extLst>
          </p:cNvPr>
          <p:cNvSpPr/>
          <p:nvPr/>
        </p:nvSpPr>
        <p:spPr>
          <a:xfrm>
            <a:off x="1979350" y="286703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9" name="Plaque 38">
            <a:extLst>
              <a:ext uri="{FF2B5EF4-FFF2-40B4-BE49-F238E27FC236}">
                <a16:creationId xmlns:a16="http://schemas.microsoft.com/office/drawing/2014/main" id="{D73153D8-FA3E-469B-BCFE-1F5125B45A37}"/>
              </a:ext>
            </a:extLst>
          </p:cNvPr>
          <p:cNvSpPr/>
          <p:nvPr/>
        </p:nvSpPr>
        <p:spPr>
          <a:xfrm>
            <a:off x="2197510" y="3583858"/>
            <a:ext cx="1268361" cy="957875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C6AA97-135C-4108-B90C-409766FF0F07}"/>
              </a:ext>
            </a:extLst>
          </p:cNvPr>
          <p:cNvSpPr/>
          <p:nvPr/>
        </p:nvSpPr>
        <p:spPr>
          <a:xfrm>
            <a:off x="2072756" y="504660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248789-5641-460B-996E-96914791BE6E}"/>
              </a:ext>
            </a:extLst>
          </p:cNvPr>
          <p:cNvSpPr/>
          <p:nvPr/>
        </p:nvSpPr>
        <p:spPr>
          <a:xfrm>
            <a:off x="2072756" y="546447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CE17DD-2E3D-47B0-BE31-6114EE7DDCC2}"/>
              </a:ext>
            </a:extLst>
          </p:cNvPr>
          <p:cNvSpPr txBox="1"/>
          <p:nvPr/>
        </p:nvSpPr>
        <p:spPr>
          <a:xfrm>
            <a:off x="1442264" y="16512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3429D5-6692-437C-982A-77C136B53EB0}"/>
              </a:ext>
            </a:extLst>
          </p:cNvPr>
          <p:cNvSpPr txBox="1"/>
          <p:nvPr/>
        </p:nvSpPr>
        <p:spPr>
          <a:xfrm>
            <a:off x="1461931" y="206170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38ED1-7238-431E-ABC1-B95EF61CF83C}"/>
              </a:ext>
            </a:extLst>
          </p:cNvPr>
          <p:cNvSpPr txBox="1"/>
          <p:nvPr/>
        </p:nvSpPr>
        <p:spPr>
          <a:xfrm>
            <a:off x="1466851" y="250907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B7E931-9608-470E-B30F-9C4ECE307B03}"/>
              </a:ext>
            </a:extLst>
          </p:cNvPr>
          <p:cNvSpPr txBox="1"/>
          <p:nvPr/>
        </p:nvSpPr>
        <p:spPr>
          <a:xfrm>
            <a:off x="1461931" y="29106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E9F053-D9F0-48F1-915A-640B4A8D953B}"/>
              </a:ext>
            </a:extLst>
          </p:cNvPr>
          <p:cNvSpPr txBox="1"/>
          <p:nvPr/>
        </p:nvSpPr>
        <p:spPr>
          <a:xfrm>
            <a:off x="1531931" y="5112461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IR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7988D-5F18-4BBE-A078-4189745CFB50}"/>
              </a:ext>
            </a:extLst>
          </p:cNvPr>
          <p:cNvSpPr txBox="1"/>
          <p:nvPr/>
        </p:nvSpPr>
        <p:spPr>
          <a:xfrm>
            <a:off x="1551598" y="55229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FC2E1D-8DAC-44D9-9A0E-49548E74F571}"/>
              </a:ext>
            </a:extLst>
          </p:cNvPr>
          <p:cNvSpPr txBox="1"/>
          <p:nvPr/>
        </p:nvSpPr>
        <p:spPr>
          <a:xfrm>
            <a:off x="2537952" y="5488544"/>
            <a:ext cx="779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5004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C7842AC-46FE-44A2-8D3F-AF4D83384E02}"/>
              </a:ext>
            </a:extLst>
          </p:cNvPr>
          <p:cNvCxnSpPr>
            <a:cxnSpLocks/>
          </p:cNvCxnSpPr>
          <p:nvPr/>
        </p:nvCxnSpPr>
        <p:spPr>
          <a:xfrm flipH="1">
            <a:off x="3756540" y="5147170"/>
            <a:ext cx="4148596" cy="83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13D5EC1-DA89-4E8E-B61B-A9ED21855835}"/>
              </a:ext>
            </a:extLst>
          </p:cNvPr>
          <p:cNvSpPr txBox="1"/>
          <p:nvPr/>
        </p:nvSpPr>
        <p:spPr>
          <a:xfrm>
            <a:off x="2247153" y="2065705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0167BBE-A72B-450C-A7CE-2A62234EDDCE}"/>
              </a:ext>
            </a:extLst>
          </p:cNvPr>
          <p:cNvCxnSpPr>
            <a:cxnSpLocks/>
          </p:cNvCxnSpPr>
          <p:nvPr/>
        </p:nvCxnSpPr>
        <p:spPr>
          <a:xfrm flipH="1">
            <a:off x="3700002" y="2003323"/>
            <a:ext cx="4246923" cy="3917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B37E2B5-2EAE-4D51-AD15-050944A9A305}"/>
              </a:ext>
            </a:extLst>
          </p:cNvPr>
          <p:cNvSpPr txBox="1"/>
          <p:nvPr/>
        </p:nvSpPr>
        <p:spPr>
          <a:xfrm>
            <a:off x="2256569" y="2875387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20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C8C0BC-AC23-4AEE-B510-83864E44453E}"/>
              </a:ext>
            </a:extLst>
          </p:cNvPr>
          <p:cNvSpPr/>
          <p:nvPr/>
        </p:nvSpPr>
        <p:spPr>
          <a:xfrm>
            <a:off x="2069835" y="5032241"/>
            <a:ext cx="189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ADD R2, R1, R3</a:t>
            </a:r>
            <a:endParaRPr lang="en-HK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B17798-9FE9-42E6-9F70-C87827D80E8E}"/>
              </a:ext>
            </a:extLst>
          </p:cNvPr>
          <p:cNvGrpSpPr/>
          <p:nvPr/>
        </p:nvGrpSpPr>
        <p:grpSpPr>
          <a:xfrm>
            <a:off x="3465871" y="2242686"/>
            <a:ext cx="730964" cy="2000849"/>
            <a:chOff x="3465871" y="2242687"/>
            <a:chExt cx="730964" cy="1737762"/>
          </a:xfrm>
        </p:grpSpPr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467FD44E-450A-4911-B496-0BE4424BC3D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3658212" y="2242687"/>
              <a:ext cx="538623" cy="172139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FA4D134-54B5-4EDE-BD57-2D0383B253E6}"/>
                </a:ext>
              </a:extLst>
            </p:cNvPr>
            <p:cNvCxnSpPr/>
            <p:nvPr/>
          </p:nvCxnSpPr>
          <p:spPr>
            <a:xfrm flipH="1">
              <a:off x="3465871" y="3980449"/>
              <a:ext cx="709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E89450-F33D-4AF2-A7A7-7460456BF01E}"/>
              </a:ext>
            </a:extLst>
          </p:cNvPr>
          <p:cNvGrpSpPr/>
          <p:nvPr/>
        </p:nvGrpSpPr>
        <p:grpSpPr>
          <a:xfrm>
            <a:off x="3465871" y="3073512"/>
            <a:ext cx="619433" cy="875250"/>
            <a:chOff x="3465871" y="3073512"/>
            <a:chExt cx="619433" cy="875250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55E63D01-2092-4EA3-8F90-06383070B867}"/>
                </a:ext>
              </a:extLst>
            </p:cNvPr>
            <p:cNvCxnSpPr>
              <a:stCxn id="35" idx="3"/>
            </p:cNvCxnSpPr>
            <p:nvPr/>
          </p:nvCxnSpPr>
          <p:spPr>
            <a:xfrm>
              <a:off x="3650485" y="3073512"/>
              <a:ext cx="434819" cy="8752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5E3BFE4-C007-4045-BF01-5746AF73E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5871" y="3926460"/>
              <a:ext cx="5906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0B3EABB-07EA-4C20-975E-E273EF51C084}"/>
              </a:ext>
            </a:extLst>
          </p:cNvPr>
          <p:cNvGrpSpPr/>
          <p:nvPr/>
        </p:nvGrpSpPr>
        <p:grpSpPr>
          <a:xfrm>
            <a:off x="1186086" y="2509074"/>
            <a:ext cx="1011425" cy="1553722"/>
            <a:chOff x="1186086" y="2509074"/>
            <a:chExt cx="1011425" cy="1553722"/>
          </a:xfrm>
        </p:grpSpPr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0000C160-AC32-45B5-ABFF-8F22C95939AB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rot="10800000">
              <a:off x="1186086" y="2509074"/>
              <a:ext cx="1011425" cy="15537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C09A6B9-102C-4506-BDDE-0B2EF358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186086" y="2509074"/>
              <a:ext cx="7969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659F336-5C0C-4DFF-B16C-0CC25B0ADFAA}"/>
              </a:ext>
            </a:extLst>
          </p:cNvPr>
          <p:cNvSpPr txBox="1"/>
          <p:nvPr/>
        </p:nvSpPr>
        <p:spPr>
          <a:xfrm>
            <a:off x="2255583" y="2481415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995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8F83-25E6-40DC-9B84-42D98D30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ABBB-E7B6-4758-BA01-C6E63C4A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7B114-2AE3-400D-8A76-82802582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CD07C-4F85-457B-A346-61E396E36FBB}"/>
              </a:ext>
            </a:extLst>
          </p:cNvPr>
          <p:cNvSpPr/>
          <p:nvPr/>
        </p:nvSpPr>
        <p:spPr>
          <a:xfrm>
            <a:off x="7905135" y="1644445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0E5CD-1BE6-4B04-9C99-93A1DD07D634}"/>
              </a:ext>
            </a:extLst>
          </p:cNvPr>
          <p:cNvSpPr/>
          <p:nvPr/>
        </p:nvSpPr>
        <p:spPr>
          <a:xfrm>
            <a:off x="7905136" y="2054941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82EF8-B0BC-4A41-AD85-6451D02BC235}"/>
              </a:ext>
            </a:extLst>
          </p:cNvPr>
          <p:cNvSpPr/>
          <p:nvPr/>
        </p:nvSpPr>
        <p:spPr>
          <a:xfrm>
            <a:off x="7905136" y="246789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6B320-41F4-45E2-9C07-E95429975433}"/>
              </a:ext>
            </a:extLst>
          </p:cNvPr>
          <p:cNvSpPr/>
          <p:nvPr/>
        </p:nvSpPr>
        <p:spPr>
          <a:xfrm>
            <a:off x="7905136" y="2885766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E6635-4AA3-49FD-BC1A-B17710D1C5C3}"/>
              </a:ext>
            </a:extLst>
          </p:cNvPr>
          <p:cNvSpPr/>
          <p:nvPr/>
        </p:nvSpPr>
        <p:spPr>
          <a:xfrm>
            <a:off x="7905135" y="3298721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48AB3-72DE-4889-89B0-436A8B23A859}"/>
              </a:ext>
            </a:extLst>
          </p:cNvPr>
          <p:cNvSpPr/>
          <p:nvPr/>
        </p:nvSpPr>
        <p:spPr>
          <a:xfrm>
            <a:off x="7905135" y="3709217"/>
            <a:ext cx="1686237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111C8-E7AA-438F-A473-35ECA081BBE2}"/>
              </a:ext>
            </a:extLst>
          </p:cNvPr>
          <p:cNvSpPr/>
          <p:nvPr/>
        </p:nvSpPr>
        <p:spPr>
          <a:xfrm>
            <a:off x="7905135" y="412217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ECB35-2CC2-42A3-A1E2-AD772695C543}"/>
              </a:ext>
            </a:extLst>
          </p:cNvPr>
          <p:cNvSpPr/>
          <p:nvPr/>
        </p:nvSpPr>
        <p:spPr>
          <a:xfrm>
            <a:off x="7905135" y="4540042"/>
            <a:ext cx="1698531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7D824-7B49-4CCC-B0D9-832CC038DF8B}"/>
              </a:ext>
            </a:extLst>
          </p:cNvPr>
          <p:cNvSpPr/>
          <p:nvPr/>
        </p:nvSpPr>
        <p:spPr>
          <a:xfrm>
            <a:off x="7905136" y="4949313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3D12D-E3E2-4956-94AC-11A059237DA7}"/>
              </a:ext>
            </a:extLst>
          </p:cNvPr>
          <p:cNvSpPr/>
          <p:nvPr/>
        </p:nvSpPr>
        <p:spPr>
          <a:xfrm>
            <a:off x="7905136" y="5359809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CA0223-00FC-44C7-A890-A9C0EC254268}"/>
              </a:ext>
            </a:extLst>
          </p:cNvPr>
          <p:cNvSpPr/>
          <p:nvPr/>
        </p:nvSpPr>
        <p:spPr>
          <a:xfrm>
            <a:off x="7905136" y="5772764"/>
            <a:ext cx="1705904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D6160-0B63-4DCC-963A-8D7453784FF3}"/>
              </a:ext>
            </a:extLst>
          </p:cNvPr>
          <p:cNvSpPr txBox="1"/>
          <p:nvPr/>
        </p:nvSpPr>
        <p:spPr>
          <a:xfrm>
            <a:off x="9704441" y="164444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1000 (a)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C29D6-B05E-48D2-A7C6-A6DA06098FE5}"/>
              </a:ext>
            </a:extLst>
          </p:cNvPr>
          <p:cNvSpPr txBox="1"/>
          <p:nvPr/>
        </p:nvSpPr>
        <p:spPr>
          <a:xfrm>
            <a:off x="9724108" y="205494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1002 (b)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1D1294-CD7C-4FBF-8A50-62D61CEA3490}"/>
              </a:ext>
            </a:extLst>
          </p:cNvPr>
          <p:cNvSpPr txBox="1"/>
          <p:nvPr/>
        </p:nvSpPr>
        <p:spPr>
          <a:xfrm>
            <a:off x="9729028" y="25023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1004 (c)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97B34B-C0C0-4CC9-8045-F6C6AF03316B}"/>
              </a:ext>
            </a:extLst>
          </p:cNvPr>
          <p:cNvSpPr txBox="1"/>
          <p:nvPr/>
        </p:nvSpPr>
        <p:spPr>
          <a:xfrm>
            <a:off x="8206256" y="1669633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A1D0B-940F-44DC-B77D-D6CC9545DABC}"/>
              </a:ext>
            </a:extLst>
          </p:cNvPr>
          <p:cNvSpPr txBox="1"/>
          <p:nvPr/>
        </p:nvSpPr>
        <p:spPr>
          <a:xfrm>
            <a:off x="8218547" y="20506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DEE479-C71C-4DC9-998A-A07E1B3943F9}"/>
              </a:ext>
            </a:extLst>
          </p:cNvPr>
          <p:cNvSpPr txBox="1"/>
          <p:nvPr/>
        </p:nvSpPr>
        <p:spPr>
          <a:xfrm>
            <a:off x="8193961" y="248662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-100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39205-AA36-40CC-A341-55AF4A39269C}"/>
              </a:ext>
            </a:extLst>
          </p:cNvPr>
          <p:cNvSpPr txBox="1"/>
          <p:nvPr/>
        </p:nvSpPr>
        <p:spPr>
          <a:xfrm>
            <a:off x="9731483" y="4141838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3D942-464F-4A0E-850C-234671F70CAF}"/>
              </a:ext>
            </a:extLst>
          </p:cNvPr>
          <p:cNvSpPr txBox="1"/>
          <p:nvPr/>
        </p:nvSpPr>
        <p:spPr>
          <a:xfrm>
            <a:off x="9751150" y="455233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EC99DE-545B-46A1-A303-35AC77FD7900}"/>
              </a:ext>
            </a:extLst>
          </p:cNvPr>
          <p:cNvSpPr txBox="1"/>
          <p:nvPr/>
        </p:nvSpPr>
        <p:spPr>
          <a:xfrm>
            <a:off x="9756070" y="4999702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C882F5-4095-4252-881A-3897DB720EA7}"/>
              </a:ext>
            </a:extLst>
          </p:cNvPr>
          <p:cNvSpPr/>
          <p:nvPr/>
        </p:nvSpPr>
        <p:spPr>
          <a:xfrm>
            <a:off x="8003542" y="4156276"/>
            <a:ext cx="15534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HK" dirty="0">
                <a:sym typeface="Wingdings" panose="05000000000000000000" pitchFamily="2" charset="2"/>
              </a:rPr>
              <a:t>LDR R1, 1000</a:t>
            </a:r>
            <a:endParaRPr lang="en-HK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43FCA5-A923-4982-BAD4-D93E13CA4250}"/>
              </a:ext>
            </a:extLst>
          </p:cNvPr>
          <p:cNvSpPr txBox="1"/>
          <p:nvPr/>
        </p:nvSpPr>
        <p:spPr>
          <a:xfrm>
            <a:off x="9751150" y="5401285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5006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669516-DA35-4056-896C-8572D871E60B}"/>
              </a:ext>
            </a:extLst>
          </p:cNvPr>
          <p:cNvSpPr/>
          <p:nvPr/>
        </p:nvSpPr>
        <p:spPr>
          <a:xfrm>
            <a:off x="8047786" y="4541733"/>
            <a:ext cx="1659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LDR R3, 1002</a:t>
            </a:r>
            <a:endParaRPr lang="en-H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D7E4B-726D-4759-BCD2-2AEB1C040299}"/>
              </a:ext>
            </a:extLst>
          </p:cNvPr>
          <p:cNvSpPr/>
          <p:nvPr/>
        </p:nvSpPr>
        <p:spPr>
          <a:xfrm>
            <a:off x="7905135" y="4969587"/>
            <a:ext cx="189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ADD R2, R1, R3</a:t>
            </a:r>
            <a:endParaRPr lang="en-HK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AC3FC3-2255-4BBF-9F8B-7F1854DBEB31}"/>
              </a:ext>
            </a:extLst>
          </p:cNvPr>
          <p:cNvSpPr/>
          <p:nvPr/>
        </p:nvSpPr>
        <p:spPr>
          <a:xfrm>
            <a:off x="8012737" y="5353971"/>
            <a:ext cx="150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STR R2, 1004</a:t>
            </a:r>
            <a:endParaRPr lang="en-H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63DB6-5884-4679-80B6-84068C58CC87}"/>
              </a:ext>
            </a:extLst>
          </p:cNvPr>
          <p:cNvSpPr/>
          <p:nvPr/>
        </p:nvSpPr>
        <p:spPr>
          <a:xfrm>
            <a:off x="1986723" y="1625713"/>
            <a:ext cx="1671489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D5D4A-0303-4BED-8303-039FDFF2F14D}"/>
              </a:ext>
            </a:extLst>
          </p:cNvPr>
          <p:cNvSpPr/>
          <p:nvPr/>
        </p:nvSpPr>
        <p:spPr>
          <a:xfrm>
            <a:off x="1986724" y="2036209"/>
            <a:ext cx="1671488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548422-18E7-439D-8166-125C2E466F43}"/>
              </a:ext>
            </a:extLst>
          </p:cNvPr>
          <p:cNvSpPr/>
          <p:nvPr/>
        </p:nvSpPr>
        <p:spPr>
          <a:xfrm>
            <a:off x="1979350" y="244916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4CEADB-9EEF-4ED1-9452-48D1CDA4A986}"/>
              </a:ext>
            </a:extLst>
          </p:cNvPr>
          <p:cNvSpPr/>
          <p:nvPr/>
        </p:nvSpPr>
        <p:spPr>
          <a:xfrm>
            <a:off x="1979350" y="2867034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9" name="Plaque 38">
            <a:extLst>
              <a:ext uri="{FF2B5EF4-FFF2-40B4-BE49-F238E27FC236}">
                <a16:creationId xmlns:a16="http://schemas.microsoft.com/office/drawing/2014/main" id="{D73153D8-FA3E-469B-BCFE-1F5125B45A37}"/>
              </a:ext>
            </a:extLst>
          </p:cNvPr>
          <p:cNvSpPr/>
          <p:nvPr/>
        </p:nvSpPr>
        <p:spPr>
          <a:xfrm>
            <a:off x="2197510" y="3583858"/>
            <a:ext cx="1268361" cy="957875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C6AA97-135C-4108-B90C-409766FF0F07}"/>
              </a:ext>
            </a:extLst>
          </p:cNvPr>
          <p:cNvSpPr/>
          <p:nvPr/>
        </p:nvSpPr>
        <p:spPr>
          <a:xfrm>
            <a:off x="2072756" y="504660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248789-5641-460B-996E-96914791BE6E}"/>
              </a:ext>
            </a:extLst>
          </p:cNvPr>
          <p:cNvSpPr/>
          <p:nvPr/>
        </p:nvSpPr>
        <p:spPr>
          <a:xfrm>
            <a:off x="2072756" y="5464472"/>
            <a:ext cx="1683782" cy="412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CE17DD-2E3D-47B0-BE31-6114EE7DDCC2}"/>
              </a:ext>
            </a:extLst>
          </p:cNvPr>
          <p:cNvSpPr txBox="1"/>
          <p:nvPr/>
        </p:nvSpPr>
        <p:spPr>
          <a:xfrm>
            <a:off x="1442264" y="1651210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3429D5-6692-437C-982A-77C136B53EB0}"/>
              </a:ext>
            </a:extLst>
          </p:cNvPr>
          <p:cNvSpPr txBox="1"/>
          <p:nvPr/>
        </p:nvSpPr>
        <p:spPr>
          <a:xfrm>
            <a:off x="1461931" y="2061706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38ED1-7238-431E-ABC1-B95EF61CF83C}"/>
              </a:ext>
            </a:extLst>
          </p:cNvPr>
          <p:cNvSpPr txBox="1"/>
          <p:nvPr/>
        </p:nvSpPr>
        <p:spPr>
          <a:xfrm>
            <a:off x="1466851" y="2509074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B7E931-9608-470E-B30F-9C4ECE307B03}"/>
              </a:ext>
            </a:extLst>
          </p:cNvPr>
          <p:cNvSpPr txBox="1"/>
          <p:nvPr/>
        </p:nvSpPr>
        <p:spPr>
          <a:xfrm>
            <a:off x="1461931" y="29106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R3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E9F053-D9F0-48F1-915A-640B4A8D953B}"/>
              </a:ext>
            </a:extLst>
          </p:cNvPr>
          <p:cNvSpPr txBox="1"/>
          <p:nvPr/>
        </p:nvSpPr>
        <p:spPr>
          <a:xfrm>
            <a:off x="1531931" y="5112461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IR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7988D-5F18-4BBE-A078-4189745CFB50}"/>
              </a:ext>
            </a:extLst>
          </p:cNvPr>
          <p:cNvSpPr txBox="1"/>
          <p:nvPr/>
        </p:nvSpPr>
        <p:spPr>
          <a:xfrm>
            <a:off x="1551598" y="5522957"/>
            <a:ext cx="11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PC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FC2E1D-8DAC-44D9-9A0E-49548E74F571}"/>
              </a:ext>
            </a:extLst>
          </p:cNvPr>
          <p:cNvSpPr txBox="1"/>
          <p:nvPr/>
        </p:nvSpPr>
        <p:spPr>
          <a:xfrm>
            <a:off x="2537952" y="5488544"/>
            <a:ext cx="779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5006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C7842AC-46FE-44A2-8D3F-AF4D83384E02}"/>
              </a:ext>
            </a:extLst>
          </p:cNvPr>
          <p:cNvCxnSpPr>
            <a:cxnSpLocks/>
          </p:cNvCxnSpPr>
          <p:nvPr/>
        </p:nvCxnSpPr>
        <p:spPr>
          <a:xfrm flipH="1" flipV="1">
            <a:off x="3756540" y="5230469"/>
            <a:ext cx="4148595" cy="351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13D5EC1-DA89-4E8E-B61B-A9ED21855835}"/>
              </a:ext>
            </a:extLst>
          </p:cNvPr>
          <p:cNvSpPr txBox="1"/>
          <p:nvPr/>
        </p:nvSpPr>
        <p:spPr>
          <a:xfrm>
            <a:off x="2247153" y="2065705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10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0167BBE-A72B-450C-A7CE-2A62234EDDCE}"/>
              </a:ext>
            </a:extLst>
          </p:cNvPr>
          <p:cNvCxnSpPr>
            <a:cxnSpLocks/>
          </p:cNvCxnSpPr>
          <p:nvPr/>
        </p:nvCxnSpPr>
        <p:spPr>
          <a:xfrm flipH="1">
            <a:off x="3700002" y="2003323"/>
            <a:ext cx="4246923" cy="3917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B37E2B5-2EAE-4D51-AD15-050944A9A305}"/>
              </a:ext>
            </a:extLst>
          </p:cNvPr>
          <p:cNvSpPr txBox="1"/>
          <p:nvPr/>
        </p:nvSpPr>
        <p:spPr>
          <a:xfrm>
            <a:off x="2256569" y="2875387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20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59F336-5C0C-4DFF-B16C-0CC25B0ADFAA}"/>
              </a:ext>
            </a:extLst>
          </p:cNvPr>
          <p:cNvSpPr txBox="1"/>
          <p:nvPr/>
        </p:nvSpPr>
        <p:spPr>
          <a:xfrm>
            <a:off x="2255583" y="2481415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30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FFEF77-7328-46C7-803F-ED57FB46F2F4}"/>
              </a:ext>
            </a:extLst>
          </p:cNvPr>
          <p:cNvSpPr/>
          <p:nvPr/>
        </p:nvSpPr>
        <p:spPr>
          <a:xfrm>
            <a:off x="2150299" y="5055823"/>
            <a:ext cx="150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>
                <a:sym typeface="Wingdings" panose="05000000000000000000" pitchFamily="2" charset="2"/>
              </a:rPr>
              <a:t>STR R2, 1004</a:t>
            </a:r>
            <a:endParaRPr lang="en-HK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D81410-C394-493F-9ED9-2B1A1A21FD56}"/>
              </a:ext>
            </a:extLst>
          </p:cNvPr>
          <p:cNvSpPr txBox="1"/>
          <p:nvPr/>
        </p:nvSpPr>
        <p:spPr>
          <a:xfrm>
            <a:off x="8216047" y="2486628"/>
            <a:ext cx="1120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HK" dirty="0"/>
              <a:t>30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381928-70C1-497F-AC13-8B49690F0AFD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3663132" y="2655642"/>
            <a:ext cx="4234630" cy="1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/>
      <p:bldP spid="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DB4D-E2A2-44E2-A148-93902C6D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B539-C83D-46ED-B4E9-54F4AA08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Write down the instructions for </a:t>
            </a:r>
            <a:r>
              <a:rPr lang="en-HK" i="1" dirty="0"/>
              <a:t>d</a:t>
            </a:r>
            <a:r>
              <a:rPr lang="en-HK" dirty="0"/>
              <a:t> </a:t>
            </a:r>
            <a:r>
              <a:rPr lang="en-HK" dirty="0">
                <a:sym typeface="Wingdings" panose="05000000000000000000" pitchFamily="2" charset="2"/>
              </a:rPr>
              <a:t> (</a:t>
            </a:r>
            <a:r>
              <a:rPr lang="en-HK" i="1" dirty="0">
                <a:sym typeface="Wingdings" panose="05000000000000000000" pitchFamily="2" charset="2"/>
              </a:rPr>
              <a:t>a</a:t>
            </a:r>
            <a:r>
              <a:rPr lang="en-HK" dirty="0">
                <a:sym typeface="Wingdings" panose="05000000000000000000" pitchFamily="2" charset="2"/>
              </a:rPr>
              <a:t> + </a:t>
            </a:r>
            <a:r>
              <a:rPr lang="en-HK" i="1" dirty="0">
                <a:sym typeface="Wingdings" panose="05000000000000000000" pitchFamily="2" charset="2"/>
              </a:rPr>
              <a:t>b</a:t>
            </a:r>
            <a:r>
              <a:rPr lang="en-HK" dirty="0">
                <a:sym typeface="Wingdings" panose="05000000000000000000" pitchFamily="2" charset="2"/>
              </a:rPr>
              <a:t>) × </a:t>
            </a:r>
            <a:r>
              <a:rPr lang="en-HK" i="1" dirty="0">
                <a:sym typeface="Wingdings" panose="05000000000000000000" pitchFamily="2" charset="2"/>
              </a:rPr>
              <a:t>c</a:t>
            </a:r>
            <a:r>
              <a:rPr lang="en-HK" dirty="0">
                <a:sym typeface="Wingdings" panose="05000000000000000000" pitchFamily="2" charset="2"/>
              </a:rPr>
              <a:t>, assuming </a:t>
            </a:r>
            <a:r>
              <a:rPr lang="en-HK" i="1" dirty="0">
                <a:sym typeface="Wingdings" panose="05000000000000000000" pitchFamily="2" charset="2"/>
              </a:rPr>
              <a:t>a</a:t>
            </a:r>
            <a:r>
              <a:rPr lang="en-HK" dirty="0">
                <a:sym typeface="Wingdings" panose="05000000000000000000" pitchFamily="2" charset="2"/>
              </a:rPr>
              <a:t>, </a:t>
            </a:r>
            <a:r>
              <a:rPr lang="en-HK" i="1" dirty="0">
                <a:sym typeface="Wingdings" panose="05000000000000000000" pitchFamily="2" charset="2"/>
              </a:rPr>
              <a:t>b</a:t>
            </a:r>
            <a:r>
              <a:rPr lang="en-HK" dirty="0">
                <a:sym typeface="Wingdings" panose="05000000000000000000" pitchFamily="2" charset="2"/>
              </a:rPr>
              <a:t>, and </a:t>
            </a:r>
            <a:r>
              <a:rPr lang="en-HK" i="1" dirty="0">
                <a:sym typeface="Wingdings" panose="05000000000000000000" pitchFamily="2" charset="2"/>
              </a:rPr>
              <a:t>c</a:t>
            </a:r>
            <a:r>
              <a:rPr lang="en-HK" dirty="0">
                <a:sym typeface="Wingdings" panose="05000000000000000000" pitchFamily="2" charset="2"/>
              </a:rPr>
              <a:t> are integers.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8DA4C-36A5-4723-A8AA-A38F37E4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8B754274-6FE4-472A-8C73-E9C064A46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Instruction Processing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D5C6166F-9481-42A7-8CD7-E51CC5E5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438401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Decode instruction</a:t>
            </a:r>
          </a:p>
        </p:txBody>
      </p:sp>
      <p:sp>
        <p:nvSpPr>
          <p:cNvPr id="16389" name="Line 18">
            <a:extLst>
              <a:ext uri="{FF2B5EF4-FFF2-40B4-BE49-F238E27FC236}">
                <a16:creationId xmlns:a16="http://schemas.microsoft.com/office/drawing/2014/main" id="{48FA2EA2-45C5-4F0B-8319-89CD13020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2057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0" name="Line 19">
            <a:extLst>
              <a:ext uri="{FF2B5EF4-FFF2-40B4-BE49-F238E27FC236}">
                <a16:creationId xmlns:a16="http://schemas.microsoft.com/office/drawing/2014/main" id="{7EC2D0D6-B948-469D-BA3F-282230FF0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2895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1" name="Line 20">
            <a:extLst>
              <a:ext uri="{FF2B5EF4-FFF2-40B4-BE49-F238E27FC236}">
                <a16:creationId xmlns:a16="http://schemas.microsoft.com/office/drawing/2014/main" id="{0E5E810F-6B5E-4FEF-9268-1EB2E89A7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3733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2" name="Line 21">
            <a:extLst>
              <a:ext uri="{FF2B5EF4-FFF2-40B4-BE49-F238E27FC236}">
                <a16:creationId xmlns:a16="http://schemas.microsoft.com/office/drawing/2014/main" id="{79ABB8EC-32B0-47C3-9994-50D250B28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4572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3" name="Line 22">
            <a:extLst>
              <a:ext uri="{FF2B5EF4-FFF2-40B4-BE49-F238E27FC236}">
                <a16:creationId xmlns:a16="http://schemas.microsoft.com/office/drawing/2014/main" id="{9E487EB8-3ABD-4FBE-85FB-C5A40B299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5410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4" name="Text Box 6">
            <a:extLst>
              <a:ext uri="{FF2B5EF4-FFF2-40B4-BE49-F238E27FC236}">
                <a16:creationId xmlns:a16="http://schemas.microsoft.com/office/drawing/2014/main" id="{6D43EBDE-76E2-47C9-A2EB-9A23CA55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276601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Evaluate address</a:t>
            </a:r>
          </a:p>
        </p:txBody>
      </p:sp>
      <p:sp>
        <p:nvSpPr>
          <p:cNvPr id="16395" name="Text Box 7">
            <a:extLst>
              <a:ext uri="{FF2B5EF4-FFF2-40B4-BE49-F238E27FC236}">
                <a16:creationId xmlns:a16="http://schemas.microsoft.com/office/drawing/2014/main" id="{2A885DD4-07F9-4E8C-AABA-C92A6028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4114801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Fetch operands from memory</a:t>
            </a:r>
          </a:p>
        </p:txBody>
      </p:sp>
      <p:sp>
        <p:nvSpPr>
          <p:cNvPr id="16396" name="Text Box 8">
            <a:extLst>
              <a:ext uri="{FF2B5EF4-FFF2-40B4-BE49-F238E27FC236}">
                <a16:creationId xmlns:a16="http://schemas.microsoft.com/office/drawing/2014/main" id="{3F2EC651-061F-4784-8810-29D3A9AA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4953001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Execute operation</a:t>
            </a:r>
          </a:p>
        </p:txBody>
      </p:sp>
      <p:sp>
        <p:nvSpPr>
          <p:cNvPr id="16397" name="Line 25">
            <a:extLst>
              <a:ext uri="{FF2B5EF4-FFF2-40B4-BE49-F238E27FC236}">
                <a16:creationId xmlns:a16="http://schemas.microsoft.com/office/drawing/2014/main" id="{41B47F79-0A8B-4D70-9249-22B8EC266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62484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8" name="Line 26">
            <a:extLst>
              <a:ext uri="{FF2B5EF4-FFF2-40B4-BE49-F238E27FC236}">
                <a16:creationId xmlns:a16="http://schemas.microsoft.com/office/drawing/2014/main" id="{C3100044-C616-4ED3-ACFB-FB7A57F556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9900" y="65532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399" name="Line 27">
            <a:extLst>
              <a:ext uri="{FF2B5EF4-FFF2-40B4-BE49-F238E27FC236}">
                <a16:creationId xmlns:a16="http://schemas.microsoft.com/office/drawing/2014/main" id="{EDD48FA0-55EC-4866-ADB1-727FF373B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0" y="12954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400" name="Line 28">
            <a:extLst>
              <a:ext uri="{FF2B5EF4-FFF2-40B4-BE49-F238E27FC236}">
                <a16:creationId xmlns:a16="http://schemas.microsoft.com/office/drawing/2014/main" id="{43993A1C-DA25-4AEC-8F03-76AF335E6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1295400"/>
            <a:ext cx="838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401" name="Line 29">
            <a:extLst>
              <a:ext uri="{FF2B5EF4-FFF2-40B4-BE49-F238E27FC236}">
                <a16:creationId xmlns:a16="http://schemas.microsoft.com/office/drawing/2014/main" id="{20595825-12F6-4B86-AE09-228008AF6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12954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16402" name="Text Box 9">
            <a:extLst>
              <a:ext uri="{FF2B5EF4-FFF2-40B4-BE49-F238E27FC236}">
                <a16:creationId xmlns:a16="http://schemas.microsoft.com/office/drawing/2014/main" id="{EE0455BA-2A53-4F4F-B830-133C662A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5791201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Store result</a:t>
            </a:r>
          </a:p>
        </p:txBody>
      </p:sp>
      <p:sp>
        <p:nvSpPr>
          <p:cNvPr id="16403" name="Text Box 4">
            <a:extLst>
              <a:ext uri="{FF2B5EF4-FFF2-40B4-BE49-F238E27FC236}">
                <a16:creationId xmlns:a16="http://schemas.microsoft.com/office/drawing/2014/main" id="{517F8DF3-4980-495F-9C60-8BB0741F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1600201"/>
            <a:ext cx="434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Fetch instruction from memory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D9F23-C862-4BCA-B0DE-47E8112D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022EC2C-E8A0-441B-AC42-9A9C2799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Instruction Processing: FETCH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D2A9F3C-E00D-4A15-B970-05F6E331C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Load next instruction (at address stored in PC) </a:t>
            </a:r>
            <a:br>
              <a:rPr lang="en-US" altLang="en-US" dirty="0"/>
            </a:br>
            <a:r>
              <a:rPr lang="en-US" altLang="en-US" dirty="0"/>
              <a:t>from memory into Instruction Register (IR).</a:t>
            </a:r>
          </a:p>
          <a:p>
            <a:pPr lvl="1"/>
            <a:r>
              <a:rPr lang="en-US" altLang="en-US" dirty="0"/>
              <a:t>Load contents of PC into MAR.</a:t>
            </a:r>
          </a:p>
          <a:p>
            <a:pPr lvl="1"/>
            <a:r>
              <a:rPr lang="en-US" altLang="en-US" dirty="0"/>
              <a:t>Send “read” signal to memory.</a:t>
            </a:r>
          </a:p>
          <a:p>
            <a:pPr lvl="1"/>
            <a:r>
              <a:rPr lang="en-US" altLang="en-US" dirty="0"/>
              <a:t>Read contents of MDR, store in IR.</a:t>
            </a:r>
          </a:p>
          <a:p>
            <a:endParaRPr lang="en-US" altLang="en-US" dirty="0"/>
          </a:p>
          <a:p>
            <a:r>
              <a:rPr lang="en-US" altLang="en-US" dirty="0"/>
              <a:t>Then increment PC, so that it points to </a:t>
            </a:r>
            <a:br>
              <a:rPr lang="en-US" altLang="en-US" dirty="0"/>
            </a:br>
            <a:r>
              <a:rPr lang="en-US" altLang="en-US" dirty="0"/>
              <a:t>the next instruction in sequence.</a:t>
            </a:r>
          </a:p>
          <a:p>
            <a:pPr lvl="1"/>
            <a:r>
              <a:rPr lang="en-US" altLang="en-US" dirty="0"/>
              <a:t>PC becomes PC+1.</a:t>
            </a:r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570F28D8-2D74-4A6A-9591-2EEF06FCB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D49D462A-4DC9-4983-A056-4207ED8B3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EA25C946-5A83-4E5E-B87C-0FDE34A5C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id="{093A6461-F660-4997-8DA5-995FDC707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0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842C2CA7-65B8-4FE8-B3B1-6BBDFA913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D55E868E-BA59-4C4B-9CA9-9B0AA63B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EA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EE2A4F1B-A328-4896-A16B-41DD682F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9624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OP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064376B5-5A2A-4C86-A6A0-171A864D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006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EX</a:t>
            </a:r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1A7FB16A-C5CE-4ED6-BA1A-CC425423C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id="{65F48804-4884-48FE-AA43-C94CCD7668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0BDD9E13-3216-4D90-A276-003CFD8C09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6D6CE4B6-DECB-424C-8CC0-517FBE80D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E427FB67-74D7-41C8-AD7E-7D0E9FD6D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662CD819-3579-477A-BF98-FE2D0CA7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38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DBA230BB-923B-48CF-8C2A-B3D309FAD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47801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524" name="Text Box 4">
            <a:extLst>
              <a:ext uri="{FF2B5EF4-FFF2-40B4-BE49-F238E27FC236}">
                <a16:creationId xmlns:a16="http://schemas.microsoft.com/office/drawing/2014/main" id="{CE2E08EA-AA40-4225-98DF-93014F2E2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2860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9610C-4DD0-4A86-AD22-78CC486B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135F55EC-F577-4168-9C0E-D30299808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Instruction Processing: DECODE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FDEC498-6EC0-46AD-9749-EE60A0A0C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First identify the opcode.</a:t>
            </a:r>
          </a:p>
          <a:p>
            <a:pPr lvl="1"/>
            <a:r>
              <a:rPr lang="en-US" altLang="en-US" dirty="0"/>
              <a:t>E.g., in the first four bits of instruction.</a:t>
            </a:r>
          </a:p>
          <a:p>
            <a:pPr lvl="1"/>
            <a:r>
              <a:rPr lang="en-US" altLang="en-US" dirty="0"/>
              <a:t>A 4-to-16 decoder asserts a control line corresponding</a:t>
            </a:r>
            <a:br>
              <a:rPr lang="en-US" altLang="en-US" dirty="0"/>
            </a:br>
            <a:r>
              <a:rPr lang="en-US" altLang="en-US" dirty="0"/>
              <a:t>to the desired opcode.</a:t>
            </a:r>
          </a:p>
          <a:p>
            <a:endParaRPr lang="en-US" altLang="en-US" dirty="0"/>
          </a:p>
          <a:p>
            <a:r>
              <a:rPr lang="en-US" altLang="en-US" dirty="0"/>
              <a:t>Depending on opcode, identify other operands </a:t>
            </a:r>
            <a:br>
              <a:rPr lang="en-US" altLang="en-US" dirty="0"/>
            </a:br>
            <a:r>
              <a:rPr lang="en-US" altLang="en-US" dirty="0"/>
              <a:t>from the remaining bits.</a:t>
            </a:r>
          </a:p>
          <a:p>
            <a:pPr lvl="1"/>
            <a:r>
              <a:rPr lang="en-US" altLang="en-US" dirty="0"/>
              <a:t>Example:</a:t>
            </a:r>
          </a:p>
          <a:p>
            <a:pPr lvl="2"/>
            <a:r>
              <a:rPr lang="en-US" altLang="en-US" dirty="0"/>
              <a:t>for LDR, last six bits is offset</a:t>
            </a:r>
          </a:p>
          <a:p>
            <a:pPr lvl="2"/>
            <a:r>
              <a:rPr lang="en-US" altLang="en-US" dirty="0"/>
              <a:t>for ADD, last three bits is source operand #2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E84A4C8C-CEB8-4E2D-8C9B-58CC7AD10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651FA3A2-910E-4308-BD38-C2C44AD7A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113B99F0-3242-4B70-BB78-4133509C4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5A9B03D5-0157-4A89-AC18-6A543A9D6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0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CEA43F25-ACF8-43CC-9D92-F250F3C41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F23FE099-DCC9-4580-8C44-A3EE351A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EA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25F00982-A018-401B-A553-291C54DAA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9624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OP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01F0EE70-2F9D-4BD1-9BC0-31D3ACFE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006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EX</a:t>
            </a:r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CFED768C-E6E5-41EC-8A5D-4B6E2934B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4CC2D12F-29F1-4C11-89AD-FE4DD3A74B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6A15822F-F56F-4667-AE1A-ABE6474BAB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03E92F22-A5FE-4107-B679-968B5C61C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1C567087-2625-43EB-BA71-DB42FBFD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8FF613E3-87A0-41D7-AA82-B4197A41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38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C467C458-F9B3-45C8-86AC-29710A819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47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29BE1828-3262-4A2B-982D-6C8F9AD8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286001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CFCD22-C9E4-42CB-BD01-D8AFCCA1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D709E80-ECB2-4AF0-BA12-2A46920A8A9B}"/>
              </a:ext>
            </a:extLst>
          </p:cNvPr>
          <p:cNvCxnSpPr>
            <a:stCxn id="8" idx="2"/>
          </p:cNvCxnSpPr>
          <p:nvPr/>
        </p:nvCxnSpPr>
        <p:spPr>
          <a:xfrm flipH="1">
            <a:off x="3731342" y="2024394"/>
            <a:ext cx="28881" cy="3430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2805187-BA6D-416A-AFA9-99ADD3A3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233916"/>
            <a:ext cx="11656240" cy="1226177"/>
          </a:xfrm>
        </p:spPr>
        <p:txBody>
          <a:bodyPr/>
          <a:lstStyle/>
          <a:p>
            <a:r>
              <a:rPr lang="en-HK" dirty="0"/>
              <a:t>From C programs to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B049-11EF-4812-B335-46AF42BE8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924E3-3EDD-4C60-8358-63E08E3F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CE81BC0-00A2-4981-AB63-DCC2C7C58E67}"/>
              </a:ext>
            </a:extLst>
          </p:cNvPr>
          <p:cNvSpPr txBox="1">
            <a:spLocks noChangeArrowheads="1"/>
          </p:cNvSpPr>
          <p:nvPr/>
        </p:nvSpPr>
        <p:spPr>
          <a:xfrm>
            <a:off x="6608241" y="2202533"/>
            <a:ext cx="3848100" cy="8969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2C6157B-8519-4BEB-A459-1AA147F04E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79934" y="5550383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Image" r:id="rId3" imgW="3492063" imgH="2400000" progId="">
                  <p:embed/>
                </p:oleObj>
              </mc:Choice>
              <mc:Fallback>
                <p:oleObj name="Image" r:id="rId3" imgW="3492063" imgH="2400000" progId="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72C6157B-8519-4BEB-A459-1AA147F04E8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9934" y="5550383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466DA99-5766-46D7-98D4-B849795CE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823" y="1495275"/>
            <a:ext cx="2590800" cy="529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tx1"/>
                </a:solidFill>
              </a:rPr>
              <a:t>High Level Language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Program (e.g., 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5A6EF0-DD18-4D34-9387-0A66B4A4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823" y="2441426"/>
            <a:ext cx="2800350" cy="529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Language Program (e.g., MIPS)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22D35-A352-4A6E-954D-9F8BF1AC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623" y="3355825"/>
            <a:ext cx="2590800" cy="529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D8242-5B6A-4C44-8C38-8D3140AE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718" y="4373436"/>
            <a:ext cx="4557250" cy="544354"/>
          </a:xfrm>
          <a:prstGeom prst="rect">
            <a:avLst/>
          </a:prstGeom>
          <a:solidFill>
            <a:schemeClr val="bg1"/>
          </a:solidFill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Description</a:t>
            </a:r>
            <a:br>
              <a:rPr lang="en-US" sz="1800" b="1" dirty="0">
                <a:solidFill>
                  <a:srgbClr val="3366FF"/>
                </a:solidFill>
              </a:rPr>
            </a:br>
            <a:r>
              <a:rPr lang="en-US" sz="1800" b="1" dirty="0">
                <a:solidFill>
                  <a:srgbClr val="3366FF"/>
                </a:solidFill>
              </a:rPr>
              <a:t>(e.g.,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0A6FC66-8A44-4DD1-8282-4B27DC40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73" y="2136600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85BFAAE-2196-4BDE-ACB9-490E9C8E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073" y="305100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91850D4-FBE5-447B-BAF2-0F0858CE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93" y="4080955"/>
            <a:ext cx="2920180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9F9A0350-4E0F-4584-B4C1-3FE5ED8C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241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EF02CC1D-947A-470D-92A3-81A81083C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241" y="4299143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2CEADCB1-DE33-4996-BC54-78B70EAA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265" y="3125449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C358E577-E937-43EA-91D4-A2F9EB11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123" y="3876503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20A08E27-E72F-4083-B684-256FD2CB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544" y="5455379"/>
            <a:ext cx="3708400" cy="544354"/>
          </a:xfrm>
          <a:prstGeom prst="rect">
            <a:avLst/>
          </a:prstGeom>
          <a:solidFill>
            <a:schemeClr val="bg1"/>
          </a:solidFill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92E67AFA-3909-498E-8D60-F60FC850D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8" y="5043932"/>
            <a:ext cx="3291347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5" name="Picture 35" descr="Picture 1">
            <a:extLst>
              <a:ext uri="{FF2B5EF4-FFF2-40B4-BE49-F238E27FC236}">
                <a16:creationId xmlns:a16="http://schemas.microsoft.com/office/drawing/2014/main" id="{29BEDFA9-45F3-4CEF-8C52-AE5F90F3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4827" y="413394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6">
            <a:extLst>
              <a:ext uri="{FF2B5EF4-FFF2-40B4-BE49-F238E27FC236}">
                <a16:creationId xmlns:a16="http://schemas.microsoft.com/office/drawing/2014/main" id="{50ADF0D3-FB11-446A-834D-43FB92EE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849" y="5291689"/>
            <a:ext cx="304800" cy="33655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14E68-C052-4B43-938C-2BEB4441AEFB}"/>
              </a:ext>
            </a:extLst>
          </p:cNvPr>
          <p:cNvSpPr txBox="1"/>
          <p:nvPr/>
        </p:nvSpPr>
        <p:spPr>
          <a:xfrm>
            <a:off x="8335293" y="2184443"/>
            <a:ext cx="2599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Anything can be represented</a:t>
            </a:r>
            <a:br>
              <a:rPr lang="en-US" sz="1600" dirty="0"/>
            </a:br>
            <a:r>
              <a:rPr lang="en-US" sz="1600" dirty="0"/>
              <a:t>as a </a:t>
            </a:r>
            <a:r>
              <a:rPr lang="en-US" sz="1600" i="1" dirty="0"/>
              <a:t>number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i.e., data or instructions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BFF307-40D0-4898-972D-923CC9DEAD6D}"/>
              </a:ext>
            </a:extLst>
          </p:cNvPr>
          <p:cNvSpPr/>
          <p:nvPr/>
        </p:nvSpPr>
        <p:spPr>
          <a:xfrm>
            <a:off x="8200103" y="5184058"/>
            <a:ext cx="501445" cy="44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8F0778-DD05-4E54-8E04-81ED48199EEC}"/>
              </a:ext>
            </a:extLst>
          </p:cNvPr>
          <p:cNvSpPr/>
          <p:nvPr/>
        </p:nvSpPr>
        <p:spPr>
          <a:xfrm>
            <a:off x="744793" y="6351716"/>
            <a:ext cx="5147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/>
              <a:t>Source: Slides by K. </a:t>
            </a:r>
            <a:r>
              <a:rPr lang="en-HK" sz="1200" dirty="0" err="1"/>
              <a:t>Asanovic</a:t>
            </a:r>
            <a:r>
              <a:rPr lang="en-HK" sz="1200" dirty="0"/>
              <a:t> &amp; V. </a:t>
            </a:r>
            <a:r>
              <a:rPr lang="en-HK" sz="1200" dirty="0" err="1"/>
              <a:t>Stojanovic</a:t>
            </a:r>
            <a:r>
              <a:rPr lang="en-HK" sz="1200" dirty="0"/>
              <a:t> for CS61C at UC/</a:t>
            </a:r>
            <a:r>
              <a:rPr lang="en-HK" sz="1200" dirty="0" err="1"/>
              <a:t>Berlekey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36528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F8FC8D3D-FDB0-4863-8E73-F4A0F2C9E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968" y="254949"/>
            <a:ext cx="11656240" cy="1226177"/>
          </a:xfrm>
        </p:spPr>
        <p:txBody>
          <a:bodyPr/>
          <a:lstStyle/>
          <a:p>
            <a:r>
              <a:rPr lang="en-US" altLang="en-US" dirty="0"/>
              <a:t>Instruction Processing: EVALUATE ADDRESS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4F83FE7-9749-4BC6-AEBE-0C687B519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instructions that require memory access,</a:t>
            </a:r>
            <a:br>
              <a:rPr lang="en-US" altLang="en-US" dirty="0"/>
            </a:br>
            <a:r>
              <a:rPr lang="en-US" altLang="en-US" dirty="0"/>
              <a:t>compute address used for access.</a:t>
            </a:r>
          </a:p>
          <a:p>
            <a:endParaRPr lang="en-US" altLang="en-US" dirty="0"/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dirty="0"/>
              <a:t>add offset to base register (as in LDR)</a:t>
            </a:r>
          </a:p>
          <a:p>
            <a:pPr lvl="1"/>
            <a:r>
              <a:rPr lang="en-US" altLang="en-US" dirty="0"/>
              <a:t>add offset to PC (or to part of PC)</a:t>
            </a:r>
          </a:p>
          <a:p>
            <a:pPr lvl="1"/>
            <a:r>
              <a:rPr lang="en-US" altLang="en-US" dirty="0"/>
              <a:t>add offset to zero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1C764C29-5527-4D4D-B06A-33C336800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2A4D232A-15AE-4F1E-9AEE-EFF97CD18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9DD42C33-51C8-4DF8-BCEF-FF19F2B00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ABB72BE4-0AFE-4A63-B627-C5EF218A6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0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3C1D5BD8-82A4-42EE-B258-BC4E7ED95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C564B654-C7E3-485A-BA21-129C0578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1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EA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40720F89-9113-4B14-B84C-E22CFE7B9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9624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OP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4971E021-6153-4D20-8115-AC006E64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006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EX</a:t>
            </a:r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59C7A382-725B-4121-867A-ADE234027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78958DCE-D273-477E-AD3E-5A0A3A2DE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DF24C2B4-889A-4124-A46D-3FA5ACF52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68" name="Line 16">
            <a:extLst>
              <a:ext uri="{FF2B5EF4-FFF2-40B4-BE49-F238E27FC236}">
                <a16:creationId xmlns:a16="http://schemas.microsoft.com/office/drawing/2014/main" id="{FABD7DBB-171A-44B7-AD70-F68E24748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69" name="Line 17">
            <a:extLst>
              <a:ext uri="{FF2B5EF4-FFF2-40B4-BE49-F238E27FC236}">
                <a16:creationId xmlns:a16="http://schemas.microsoft.com/office/drawing/2014/main" id="{D8AA2AC6-FF0E-4BFF-A6F1-27828B21A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56839656-5D8A-4674-92FB-6F8E8BAC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38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FCB344CF-C436-4A19-A581-2AC0BCF2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47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67248BAD-0C30-4A8B-B70E-054AC7BC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2860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F4154-680B-4275-9666-1EA64002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18C48E61-D39D-46B8-B434-4CA0A77D1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968" y="232464"/>
            <a:ext cx="11656240" cy="1226177"/>
          </a:xfrm>
        </p:spPr>
        <p:txBody>
          <a:bodyPr/>
          <a:lstStyle/>
          <a:p>
            <a:r>
              <a:rPr lang="en-US" altLang="en-US" dirty="0"/>
              <a:t>Instruction Processing: FETCH OPERANDS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96EC30E-8FBA-4C6D-A666-4F7E9050B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Obtain source operands needed to </a:t>
            </a:r>
            <a:br>
              <a:rPr lang="en-US" altLang="en-US" dirty="0"/>
            </a:br>
            <a:r>
              <a:rPr lang="en-US" altLang="en-US" dirty="0"/>
              <a:t>perform operation.</a:t>
            </a:r>
          </a:p>
          <a:p>
            <a:endParaRPr lang="en-US" altLang="en-US" dirty="0"/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dirty="0"/>
              <a:t>load data from memory (LDR)</a:t>
            </a:r>
          </a:p>
          <a:p>
            <a:pPr lvl="1"/>
            <a:r>
              <a:rPr lang="en-US" altLang="en-US" dirty="0"/>
              <a:t>read data from register file (ADD)</a:t>
            </a: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A2031755-9E74-4362-967C-7561E15ED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3DD904FA-04A1-44F1-BE53-3A455A257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7DF06989-11EC-4F71-A914-80524C782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5EF4CE11-CF07-42C0-A3DB-3AC49BF7D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0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5A35B9D3-35DD-4E47-9E92-EFE0DBD60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830F4BEE-E8D5-47D9-B949-2BDB6F950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EA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E2EAD377-6074-4D01-AB2A-8548FF36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962401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BF0F04D4-B244-47DA-A70C-E1C5ADFCC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006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EX</a:t>
            </a:r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F1210EF1-A6CB-40B8-9E89-E2E3674E6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64588444-F111-411A-90E4-5515A65A18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91" name="Line 15">
            <a:extLst>
              <a:ext uri="{FF2B5EF4-FFF2-40B4-BE49-F238E27FC236}">
                <a16:creationId xmlns:a16="http://schemas.microsoft.com/office/drawing/2014/main" id="{D54F4A37-7B9C-4503-985B-34BBFE9C9F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92" name="Line 16">
            <a:extLst>
              <a:ext uri="{FF2B5EF4-FFF2-40B4-BE49-F238E27FC236}">
                <a16:creationId xmlns:a16="http://schemas.microsoft.com/office/drawing/2014/main" id="{05AF8852-F55B-4B7A-B2DA-43F57E96C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F537DDE5-24FC-441F-9B84-45A38E3B9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B81062C9-56BE-462D-9C26-2E776F44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38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D3C361DC-205D-4D92-B196-A5AD7006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47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B032C8B7-5EC2-4AF3-9FD1-3F99E4614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2860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5EFDFF-733F-48D5-85FE-C4148611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41E67AAE-1B03-4E55-8C69-F696CBA5D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Instruction Processing: EXECUTE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A20DF8B-269D-4500-84D9-5ED944252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Perform the operation, </a:t>
            </a:r>
            <a:br>
              <a:rPr lang="en-US" altLang="en-US" dirty="0"/>
            </a:br>
            <a:r>
              <a:rPr lang="en-US" altLang="en-US" dirty="0"/>
              <a:t>using the source operands.</a:t>
            </a:r>
          </a:p>
          <a:p>
            <a:endParaRPr lang="en-US" altLang="en-US" dirty="0"/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dirty="0"/>
              <a:t>send operands to ALU and assert ADD signal</a:t>
            </a:r>
          </a:p>
          <a:p>
            <a:pPr lvl="1"/>
            <a:r>
              <a:rPr lang="en-US" altLang="en-US" dirty="0"/>
              <a:t>do nothing (e.g., for loads and stores)</a:t>
            </a: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6BCE9770-D3F1-4889-8F6B-3563A08F3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4D95AD8E-DC13-4A73-8854-B24727AD5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B55004AB-AC0F-4FAC-AFBC-22A791058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id="{1F249963-4449-4BBA-9406-2EDC2146E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0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31007473-21A9-4ECD-94E5-3DE625356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934B1EC6-79D2-479B-AC90-CAA70C67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EA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665273F5-74A3-43DB-97D3-914EEAE4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9624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OP</a:t>
            </a: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41B75DE9-6AAC-4CCA-ACD6-E179C1AF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00601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EX</a:t>
            </a:r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E7A00171-B49D-4390-9CA6-9AA34D692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14" name="Line 14">
            <a:extLst>
              <a:ext uri="{FF2B5EF4-FFF2-40B4-BE49-F238E27FC236}">
                <a16:creationId xmlns:a16="http://schemas.microsoft.com/office/drawing/2014/main" id="{31BA1618-894A-4E0E-9AC0-CDFA31EE9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15" name="Line 15">
            <a:extLst>
              <a:ext uri="{FF2B5EF4-FFF2-40B4-BE49-F238E27FC236}">
                <a16:creationId xmlns:a16="http://schemas.microsoft.com/office/drawing/2014/main" id="{DDC15E52-2AAA-40BD-95A3-618AC799C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DAAD5EEC-7F69-463E-99A2-7FB50F1D5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17" name="Line 17">
            <a:extLst>
              <a:ext uri="{FF2B5EF4-FFF2-40B4-BE49-F238E27FC236}">
                <a16:creationId xmlns:a16="http://schemas.microsoft.com/office/drawing/2014/main" id="{DED6FD7F-08C5-4940-A9A2-7E145EEA9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F65615C1-8E11-43D1-A4D4-14AF5A78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38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0BB74B0F-3D6F-40FF-8DDE-BD942EE7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47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8E9DEE3F-2EE8-451E-838B-51BADFC57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2860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8D1D9-C296-4286-8E6B-E9FA9D2E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F8D07B6E-8260-422C-A383-FBCF26D04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Instruction Processing: STORE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AABD038-201D-4308-80CB-5BF0AC6BD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Write results to destination.</a:t>
            </a:r>
            <a:br>
              <a:rPr lang="en-US" altLang="en-US" dirty="0"/>
            </a:br>
            <a:r>
              <a:rPr lang="en-US" altLang="en-US" dirty="0"/>
              <a:t>(register or memory)</a:t>
            </a:r>
          </a:p>
          <a:p>
            <a:endParaRPr lang="en-US" altLang="en-US" dirty="0"/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dirty="0"/>
              <a:t>result of ADD is placed in destination register</a:t>
            </a:r>
          </a:p>
          <a:p>
            <a:pPr lvl="1"/>
            <a:r>
              <a:rPr lang="en-US" altLang="en-US" dirty="0"/>
              <a:t>result of memory load is placed in destination register</a:t>
            </a:r>
          </a:p>
          <a:p>
            <a:pPr lvl="1"/>
            <a:r>
              <a:rPr lang="en-US" altLang="en-US" dirty="0"/>
              <a:t>for store (STR) instruction, data is stored to memory</a:t>
            </a:r>
          </a:p>
          <a:p>
            <a:pPr lvl="2"/>
            <a:r>
              <a:rPr lang="en-US" altLang="en-US" dirty="0"/>
              <a:t>write address to MAR, data to MDR</a:t>
            </a:r>
          </a:p>
          <a:p>
            <a:pPr lvl="2"/>
            <a:r>
              <a:rPr lang="en-US" altLang="en-US" dirty="0"/>
              <a:t>assert WRITE signal to memory</a:t>
            </a:r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B193A2FD-B431-45CC-A1AE-C04C063F2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9050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CB561BF4-02BD-4E7B-BE63-CD914F9DC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743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76F2CCA4-83B1-46C4-B56D-F380CF8D7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81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F0467DB0-B45A-4AE5-857D-056E6C967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0563" y="4419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B157C3B0-4DF2-4148-B713-43AD6E781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850" y="52578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EA48E2EA-368D-4342-B441-51BDCEB1F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EA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D2D49981-CE9C-4C51-B6D3-D6530C788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9624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OP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9598DCFD-7E07-4763-A41F-5481FA8AF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006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EX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13ED232B-F374-4A40-8A46-D5EA6A8BB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6096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8CCF3DB3-CF78-41A2-A870-25A4D4EF97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64008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E8412350-1C9B-4F2C-87D6-4DE357822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1143000"/>
            <a:ext cx="0" cy="525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E3F69F79-2646-4A5A-83A1-F4947BC21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1430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7CF62D42-3645-417C-A553-ABAA58BF0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1143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CAE904FB-A854-4913-ABB0-F2F7E841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38801"/>
            <a:ext cx="6858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A5D27BA2-8C52-4079-A90F-7826E0CE7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478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29664E5E-8FDE-499C-9102-1A481F46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286001"/>
            <a:ext cx="68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4FC16-A832-43A2-93E6-2AC90FAD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20425F2B-8EB6-4A5B-9181-7BB0B1BA5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the Sequence of Instructions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BCCC952-30BD-44C6-A59F-4F705C707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In the FETCH phase,</a:t>
            </a:r>
            <a:br>
              <a:rPr lang="en-US" altLang="en-US" dirty="0"/>
            </a:br>
            <a:r>
              <a:rPr lang="en-US" altLang="en-US" dirty="0"/>
              <a:t>we incremented the Program Counter by 1.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if we don’t want to always execute the instruction</a:t>
            </a:r>
            <a:br>
              <a:rPr lang="en-US" altLang="en-US" dirty="0"/>
            </a:br>
            <a:r>
              <a:rPr lang="en-US" altLang="en-US" dirty="0"/>
              <a:t>that follows this one?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examples: loop, if-then, function call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Need special instructions that change the contents </a:t>
            </a:r>
            <a:br>
              <a:rPr lang="en-US" altLang="en-US" dirty="0"/>
            </a:br>
            <a:r>
              <a:rPr lang="en-US" altLang="en-US" dirty="0"/>
              <a:t>of the PC.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These are called </a:t>
            </a:r>
            <a:r>
              <a:rPr lang="en-US" altLang="en-US" dirty="0">
                <a:solidFill>
                  <a:srgbClr val="CE0000"/>
                </a:solidFill>
              </a:rPr>
              <a:t>jumps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CE0000"/>
                </a:solidFill>
              </a:rPr>
              <a:t>branches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jumps are unconditional -- they always change the PC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branches are conditional -- they change the PC only if</a:t>
            </a:r>
            <a:br>
              <a:rPr lang="en-US" altLang="en-US" dirty="0"/>
            </a:br>
            <a:r>
              <a:rPr lang="en-US" altLang="en-US" dirty="0"/>
              <a:t>some condition is true (e.g., the contents of a register is zero)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866A2E-048A-4568-AD1D-58DDDB41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9CD33631-5FCD-4790-8C41-BC73B51FE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JUMP (JMPR) Instruction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0E223A0-387D-4512-85DB-EF930C464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Set the PC to the value obtained by adding an offset</a:t>
            </a:r>
            <a:br>
              <a:rPr lang="en-US" altLang="en-US"/>
            </a:br>
            <a:r>
              <a:rPr lang="en-US" altLang="en-US"/>
              <a:t>to a register.  This becomes the address of the next instruction to fetch.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876CDB96-428E-4783-9C85-08EFCA6F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19206"/>
            <a:ext cx="57775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i="1"/>
              <a:t>“Add the value of 6 to the contents of R3,</a:t>
            </a:r>
            <a:br>
              <a:rPr lang="en-US" altLang="en-US" i="1"/>
            </a:br>
            <a:r>
              <a:rPr lang="en-US" altLang="en-US" i="1"/>
              <a:t>and load the result into the PC.”</a:t>
            </a:r>
          </a:p>
        </p:txBody>
      </p:sp>
      <p:pic>
        <p:nvPicPr>
          <p:cNvPr id="28678" name="Picture 7" descr="C:\Documents and Settings\Greg Byrd\My Documents\ece206\mh-slides\ch04\ch04-20.jpg">
            <a:extLst>
              <a:ext uri="{FF2B5EF4-FFF2-40B4-BE49-F238E27FC236}">
                <a16:creationId xmlns:a16="http://schemas.microsoft.com/office/drawing/2014/main" id="{B40E4724-8853-4668-B2E2-0A57D3E7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09405"/>
            <a:ext cx="7315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5BC6A-D9E9-46CB-8D47-CC518C40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E837E40D-0229-4BCA-8775-3D9D64056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Instruction Processing Summary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1860016-CAFC-412E-A50E-81B656B67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Instructions look just like data -- it’s all interpretation.</a:t>
            </a:r>
          </a:p>
          <a:p>
            <a:r>
              <a:rPr lang="en-US" altLang="en-US" dirty="0"/>
              <a:t>Three basic kinds of instructions:</a:t>
            </a:r>
          </a:p>
          <a:p>
            <a:pPr lvl="1"/>
            <a:r>
              <a:rPr lang="en-US" altLang="en-US" dirty="0"/>
              <a:t>computational instructions (ADD, AND, …)</a:t>
            </a:r>
          </a:p>
          <a:p>
            <a:pPr lvl="1"/>
            <a:r>
              <a:rPr lang="en-US" altLang="en-US" dirty="0"/>
              <a:t>data movement instructions (LD, ST, …)</a:t>
            </a:r>
          </a:p>
          <a:p>
            <a:pPr lvl="1"/>
            <a:r>
              <a:rPr lang="en-US" altLang="en-US" dirty="0"/>
              <a:t>control instructions (JMP, </a:t>
            </a:r>
            <a:r>
              <a:rPr lang="en-US" altLang="en-US" dirty="0" err="1"/>
              <a:t>BRnz</a:t>
            </a:r>
            <a:r>
              <a:rPr lang="en-US" altLang="en-US" dirty="0"/>
              <a:t>, …)</a:t>
            </a:r>
          </a:p>
          <a:p>
            <a:r>
              <a:rPr lang="en-US" altLang="en-US" dirty="0"/>
              <a:t>Six basic phases of instruction processing:</a:t>
            </a:r>
          </a:p>
          <a:p>
            <a:r>
              <a:rPr lang="en-US" altLang="en-US" dirty="0"/>
              <a:t>	</a:t>
            </a:r>
            <a:r>
              <a:rPr lang="en-US" altLang="en-US" sz="3200" dirty="0">
                <a:solidFill>
                  <a:schemeClr val="accent2"/>
                </a:solidFill>
              </a:rPr>
              <a:t>F </a:t>
            </a:r>
            <a:r>
              <a:rPr lang="en-US" altLang="en-US" sz="3200" dirty="0">
                <a:solidFill>
                  <a:schemeClr val="accent2"/>
                </a:solidFill>
                <a:sym typeface="Symbol" panose="05050102010706020507" pitchFamily="18" charset="2"/>
              </a:rPr>
              <a:t> D  EA  OP  EX  S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ym typeface="Symbol" panose="05050102010706020507" pitchFamily="18" charset="2"/>
              </a:rPr>
              <a:t>not all phases are needed by every instruction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phases may take variable number of machine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91127-45EE-40A1-ABE4-24823602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E00323A6-45F8-4AEB-A885-1E946D97D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Driving Force: The Clock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73A6E1-202C-4A5B-BE18-595B7FBD9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clock is a signal that keeps the control unit moving.</a:t>
            </a:r>
          </a:p>
          <a:p>
            <a:pPr lvl="1"/>
            <a:r>
              <a:rPr lang="en-US" altLang="en-US" dirty="0"/>
              <a:t>At each clock “tick,” control unit moves to the next</a:t>
            </a:r>
            <a:br>
              <a:rPr lang="en-US" altLang="en-US" dirty="0"/>
            </a:br>
            <a:r>
              <a:rPr lang="en-US" altLang="en-US" dirty="0"/>
              <a:t>machine cycle -- may be next instruction or</a:t>
            </a:r>
            <a:br>
              <a:rPr lang="en-US" altLang="en-US" dirty="0"/>
            </a:br>
            <a:r>
              <a:rPr lang="en-US" altLang="en-US" dirty="0"/>
              <a:t>next phase of current instruction.</a:t>
            </a:r>
          </a:p>
          <a:p>
            <a:r>
              <a:rPr lang="en-US" altLang="en-US" dirty="0"/>
              <a:t>Clock generator circuit:</a:t>
            </a:r>
          </a:p>
          <a:p>
            <a:pPr lvl="1"/>
            <a:r>
              <a:rPr lang="en-US" altLang="en-US" dirty="0"/>
              <a:t>Based on crystal oscillator</a:t>
            </a:r>
          </a:p>
          <a:p>
            <a:pPr lvl="1"/>
            <a:r>
              <a:rPr lang="en-US" altLang="en-US" dirty="0"/>
              <a:t>Generates regular sequence of “0” and “1” logic levels</a:t>
            </a:r>
          </a:p>
          <a:p>
            <a:pPr lvl="1"/>
            <a:r>
              <a:rPr lang="en-US" altLang="en-US" dirty="0"/>
              <a:t>Clock cycle (or machine cycle) -- rising edge to rising edge</a:t>
            </a:r>
          </a:p>
          <a:p>
            <a:endParaRPr lang="en-US" altLang="en-US" dirty="0"/>
          </a:p>
        </p:txBody>
      </p:sp>
      <p:sp>
        <p:nvSpPr>
          <p:cNvPr id="31749" name="Line 4">
            <a:extLst>
              <a:ext uri="{FF2B5EF4-FFF2-40B4-BE49-F238E27FC236}">
                <a16:creationId xmlns:a16="http://schemas.microsoft.com/office/drawing/2014/main" id="{F713B1C3-9B72-4352-8EC3-77962395C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633801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0" name="Line 5">
            <a:extLst>
              <a:ext uri="{FF2B5EF4-FFF2-40B4-BE49-F238E27FC236}">
                <a16:creationId xmlns:a16="http://schemas.microsoft.com/office/drawing/2014/main" id="{EDFF4B17-8613-4E52-B879-AFC79F4B2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338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1" name="Line 6">
            <a:extLst>
              <a:ext uri="{FF2B5EF4-FFF2-40B4-BE49-F238E27FC236}">
                <a16:creationId xmlns:a16="http://schemas.microsoft.com/office/drawing/2014/main" id="{F9179B3E-68BA-4240-9187-F01FBB520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6338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2" name="Line 7">
            <a:extLst>
              <a:ext uri="{FF2B5EF4-FFF2-40B4-BE49-F238E27FC236}">
                <a16:creationId xmlns:a16="http://schemas.microsoft.com/office/drawing/2014/main" id="{1F423433-0A6F-4DB9-BB38-969BAA06B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6338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3" name="Line 8">
            <a:extLst>
              <a:ext uri="{FF2B5EF4-FFF2-40B4-BE49-F238E27FC236}">
                <a16:creationId xmlns:a16="http://schemas.microsoft.com/office/drawing/2014/main" id="{84D65431-13EF-47EA-BAC4-2DFCE4FA6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6338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4" name="Line 9">
            <a:extLst>
              <a:ext uri="{FF2B5EF4-FFF2-40B4-BE49-F238E27FC236}">
                <a16:creationId xmlns:a16="http://schemas.microsoft.com/office/drawing/2014/main" id="{D98A2F7D-1A66-49AB-B53D-779106A35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1766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5" name="Line 10">
            <a:extLst>
              <a:ext uri="{FF2B5EF4-FFF2-40B4-BE49-F238E27FC236}">
                <a16:creationId xmlns:a16="http://schemas.microsoft.com/office/drawing/2014/main" id="{7B84D666-685A-44A9-9B31-E11EB5147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766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6" name="Line 11">
            <a:extLst>
              <a:ext uri="{FF2B5EF4-FFF2-40B4-BE49-F238E27FC236}">
                <a16:creationId xmlns:a16="http://schemas.microsoft.com/office/drawing/2014/main" id="{1E0D01D3-2DF2-41B1-99A0-282EBEE6E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1766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7" name="Line 12">
            <a:extLst>
              <a:ext uri="{FF2B5EF4-FFF2-40B4-BE49-F238E27FC236}">
                <a16:creationId xmlns:a16="http://schemas.microsoft.com/office/drawing/2014/main" id="{D2CF577A-9D19-40D6-86A1-73B5F6738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17660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8" name="Line 13">
            <a:extLst>
              <a:ext uri="{FF2B5EF4-FFF2-40B4-BE49-F238E27FC236}">
                <a16:creationId xmlns:a16="http://schemas.microsoft.com/office/drawing/2014/main" id="{458F97C5-7C26-4AC6-87C5-DD96767F2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5176601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CB1486C8-26B7-40C8-8DC1-396F8AA32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41860597-2ECD-42A2-8415-2700C63F7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DA1D6361-F75E-43BA-90FA-158D4F5EF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46AE2CC5-10EE-4AE5-80B6-9C5AAD431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FDB146E0-EA20-4E6B-9F56-7FD64DA2B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0FB19426-95B0-4D0F-8670-D4CBBFF24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BD078786-C401-41A9-B0AB-131795A3F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6" name="Line 22">
            <a:extLst>
              <a:ext uri="{FF2B5EF4-FFF2-40B4-BE49-F238E27FC236}">
                <a16:creationId xmlns:a16="http://schemas.microsoft.com/office/drawing/2014/main" id="{0AF9C4BF-6715-415C-9A89-46F5D8286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01BC4B44-6059-4663-A059-5B9146E90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5176601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AA875F99-D09D-41EE-8442-E87075BB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92452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Franklin Gothic Book" panose="020B0503020102020204" pitchFamily="34" charset="0"/>
              </a:rPr>
              <a:t>“1”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EEAE2ACF-1912-4D09-AC2D-6E5B7A34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05202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Franklin Gothic Book" panose="020B0503020102020204" pitchFamily="34" charset="0"/>
              </a:rPr>
              <a:t>“0”</a:t>
            </a: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DE0E9478-3821-4682-BB68-D3046401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956" y="5786201"/>
            <a:ext cx="845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i="1">
                <a:latin typeface="Franklin Gothic Book" panose="020B0503020102020204" pitchFamily="34" charset="0"/>
              </a:rPr>
              <a:t>time</a:t>
            </a:r>
            <a:r>
              <a:rPr lang="en-US" altLang="en-US" sz="1800" i="1">
                <a:latin typeface="Franklin Gothic Book" panose="020B0503020102020204" pitchFamily="34" charset="0"/>
                <a:sym typeface="Symbol" panose="05050102010706020507" pitchFamily="18" charset="2"/>
              </a:rPr>
              <a:t></a:t>
            </a:r>
            <a:endParaRPr lang="en-US" altLang="en-US" sz="1800" i="1">
              <a:latin typeface="Franklin Gothic Book" panose="020B0503020102020204" pitchFamily="34" charset="0"/>
            </a:endParaRPr>
          </a:p>
        </p:txBody>
      </p:sp>
      <p:sp>
        <p:nvSpPr>
          <p:cNvPr id="31771" name="Line 28">
            <a:extLst>
              <a:ext uri="{FF2B5EF4-FFF2-40B4-BE49-F238E27FC236}">
                <a16:creationId xmlns:a16="http://schemas.microsoft.com/office/drawing/2014/main" id="{AEC341E8-D39E-4708-8449-054FEE25B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66555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72" name="Line 29">
            <a:extLst>
              <a:ext uri="{FF2B5EF4-FFF2-40B4-BE49-F238E27FC236}">
                <a16:creationId xmlns:a16="http://schemas.microsoft.com/office/drawing/2014/main" id="{AA52CD34-E61D-4F75-BC9E-71229AA5E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786201"/>
            <a:ext cx="137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73" name="Line 30">
            <a:extLst>
              <a:ext uri="{FF2B5EF4-FFF2-40B4-BE49-F238E27FC236}">
                <a16:creationId xmlns:a16="http://schemas.microsoft.com/office/drawing/2014/main" id="{43A6FB52-DCE2-4337-B2A7-1C2B8FB57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67190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HK"/>
          </a:p>
        </p:txBody>
      </p:sp>
      <p:sp>
        <p:nvSpPr>
          <p:cNvPr id="31774" name="Text Box 31">
            <a:extLst>
              <a:ext uri="{FF2B5EF4-FFF2-40B4-BE49-F238E27FC236}">
                <a16:creationId xmlns:a16="http://schemas.microsoft.com/office/drawing/2014/main" id="{87BC4829-61F8-4B9D-B987-A08360DD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6" y="5786202"/>
            <a:ext cx="1109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accent2"/>
                </a:solidFill>
                <a:latin typeface="Franklin Gothic Book" panose="020B0503020102020204" pitchFamily="34" charset="0"/>
              </a:rPr>
              <a:t>Machine</a:t>
            </a:r>
          </a:p>
          <a:p>
            <a:r>
              <a:rPr lang="en-US" altLang="en-US" sz="2000">
                <a:solidFill>
                  <a:schemeClr val="accent2"/>
                </a:solidFill>
                <a:latin typeface="Franklin Gothic Book" panose="020B0503020102020204" pitchFamily="34" charset="0"/>
              </a:rPr>
              <a:t>Cycle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836DCE-75BB-4331-A25E-E9275B5B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3A723F67-5AB9-44BC-82EB-FECD84632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Stopping the Clock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96DED0-5875-4492-8FCD-9959FE00C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968" y="1652396"/>
            <a:ext cx="11656240" cy="4527755"/>
          </a:xfrm>
        </p:spPr>
        <p:txBody>
          <a:bodyPr/>
          <a:lstStyle/>
          <a:p>
            <a:r>
              <a:rPr lang="en-US" altLang="en-US" dirty="0"/>
              <a:t>Control unit will repeat instruction processing sequence</a:t>
            </a:r>
            <a:br>
              <a:rPr lang="en-US" altLang="en-US" dirty="0"/>
            </a:br>
            <a:r>
              <a:rPr lang="en-US" altLang="en-US" dirty="0"/>
              <a:t>as long as clock is running.</a:t>
            </a:r>
          </a:p>
          <a:p>
            <a:pPr lvl="1"/>
            <a:r>
              <a:rPr lang="en-US" altLang="en-US" b="0" dirty="0"/>
              <a:t>If not processing instructions from your application,</a:t>
            </a:r>
            <a:br>
              <a:rPr lang="en-US" altLang="en-US" b="0" dirty="0"/>
            </a:br>
            <a:r>
              <a:rPr lang="en-US" altLang="en-US" b="0" dirty="0"/>
              <a:t>then it is processing instructions from the Operating System (OS).</a:t>
            </a:r>
          </a:p>
          <a:p>
            <a:pPr lvl="1"/>
            <a:r>
              <a:rPr lang="en-US" altLang="en-US" b="0" dirty="0"/>
              <a:t>The OS is a special program that manages processor</a:t>
            </a:r>
            <a:br>
              <a:rPr lang="en-US" altLang="en-US" b="0" dirty="0"/>
            </a:br>
            <a:r>
              <a:rPr lang="en-US" altLang="en-US" b="0" dirty="0"/>
              <a:t>and other resources.</a:t>
            </a:r>
          </a:p>
          <a:p>
            <a:endParaRPr lang="en-US" altLang="en-US" dirty="0"/>
          </a:p>
          <a:p>
            <a:r>
              <a:rPr lang="en-US" altLang="en-US" dirty="0"/>
              <a:t>To stop the computer:</a:t>
            </a:r>
          </a:p>
          <a:p>
            <a:pPr lvl="1"/>
            <a:r>
              <a:rPr lang="en-US" altLang="en-US" b="0" dirty="0"/>
              <a:t>AND the clock generator signal with ZERO</a:t>
            </a:r>
          </a:p>
          <a:p>
            <a:pPr lvl="1"/>
            <a:r>
              <a:rPr lang="en-US" altLang="en-US" b="0" dirty="0"/>
              <a:t>when control unit stops seeing the CLOCK signal, it stops processing</a:t>
            </a:r>
          </a:p>
        </p:txBody>
      </p:sp>
      <p:pic>
        <p:nvPicPr>
          <p:cNvPr id="34821" name="Picture 8" descr="C:\Documents and Settings\Greg Byrd\My Documents\ece206\mh-slides\ch04\ch04-24.jpg">
            <a:extLst>
              <a:ext uri="{FF2B5EF4-FFF2-40B4-BE49-F238E27FC236}">
                <a16:creationId xmlns:a16="http://schemas.microsoft.com/office/drawing/2014/main" id="{F2E993D5-69C9-40E9-B578-7CF895A2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51" y="3626292"/>
            <a:ext cx="4596985" cy="180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C8CD3-43DA-4AA6-89F8-DDFEE8A1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0867-2ECB-47AF-A2AF-1D905C13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Control unit state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1E60-2373-4455-B72C-BAD864920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control unit is a state machine.  Here is part of a</a:t>
            </a:r>
            <a:br>
              <a:rPr lang="en-US" altLang="en-US" dirty="0"/>
            </a:br>
            <a:r>
              <a:rPr lang="en-US" altLang="en-US" dirty="0"/>
              <a:t>simplified state diagram for an instruction set: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543B7-B350-4599-B8C1-D87B9555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 descr="C:\Documents and Settings\gbyrd\My Documents\ece206\mh-slides\ch04\ch04-22-lc3.jpg">
            <a:extLst>
              <a:ext uri="{FF2B5EF4-FFF2-40B4-BE49-F238E27FC236}">
                <a16:creationId xmlns:a16="http://schemas.microsoft.com/office/drawing/2014/main" id="{9D633968-9CFB-44B1-AAD8-A5B37BFE1B8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75" y="2691583"/>
            <a:ext cx="6259610" cy="38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C15934-3621-442A-812B-269E1DDE7C21}"/>
              </a:ext>
            </a:extLst>
          </p:cNvPr>
          <p:cNvSpPr/>
          <p:nvPr/>
        </p:nvSpPr>
        <p:spPr>
          <a:xfrm>
            <a:off x="2194560" y="2910177"/>
            <a:ext cx="1956021" cy="326202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6BADC-3F06-4CAF-AAE2-90286B24F542}"/>
              </a:ext>
            </a:extLst>
          </p:cNvPr>
          <p:cNvSpPr txBox="1"/>
          <p:nvPr/>
        </p:nvSpPr>
        <p:spPr>
          <a:xfrm>
            <a:off x="958132" y="2910177"/>
            <a:ext cx="123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fetch phase</a:t>
            </a:r>
          </a:p>
        </p:txBody>
      </p:sp>
    </p:spTree>
    <p:extLst>
      <p:ext uri="{BB962C8B-B14F-4D97-AF65-F5344CB8AC3E}">
        <p14:creationId xmlns:p14="http://schemas.microsoft.com/office/powerpoint/2010/main" val="25783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1B4D-B902-46D0-BEE9-031603C8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From C programs to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98DCA-DF52-4116-BFBF-39AFCB66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Compiler: </a:t>
            </a:r>
            <a:r>
              <a:rPr lang="en-HK" dirty="0">
                <a:solidFill>
                  <a:srgbClr val="FF0000"/>
                </a:solidFill>
              </a:rPr>
              <a:t>Source code </a:t>
            </a:r>
            <a:r>
              <a:rPr lang="en-HK" dirty="0">
                <a:sym typeface="Wingdings" panose="05000000000000000000" pitchFamily="2" charset="2"/>
              </a:rPr>
              <a:t> assembly language (may be skipped)  machine code</a:t>
            </a:r>
          </a:p>
          <a:p>
            <a:r>
              <a:rPr lang="en-HK" dirty="0">
                <a:sym typeface="Wingdings" panose="05000000000000000000" pitchFamily="2" charset="2"/>
              </a:rPr>
              <a:t>Assembler: </a:t>
            </a:r>
            <a:r>
              <a:rPr lang="en-HK" dirty="0">
                <a:solidFill>
                  <a:srgbClr val="FF0000"/>
                </a:solidFill>
                <a:sym typeface="Wingdings" panose="05000000000000000000" pitchFamily="2" charset="2"/>
              </a:rPr>
              <a:t>Assembly code </a:t>
            </a:r>
            <a:r>
              <a:rPr lang="en-HK" dirty="0">
                <a:sym typeface="Wingdings" panose="05000000000000000000" pitchFamily="2" charset="2"/>
              </a:rPr>
              <a:t> </a:t>
            </a:r>
            <a:r>
              <a:rPr lang="en-HK" dirty="0">
                <a:solidFill>
                  <a:srgbClr val="FF0000"/>
                </a:solidFill>
                <a:sym typeface="Wingdings" panose="05000000000000000000" pitchFamily="2" charset="2"/>
              </a:rPr>
              <a:t>machine code</a:t>
            </a:r>
          </a:p>
          <a:p>
            <a:r>
              <a:rPr lang="en-HK" dirty="0">
                <a:sym typeface="Wingdings" panose="05000000000000000000" pitchFamily="2" charset="2"/>
              </a:rPr>
              <a:t>Machine code consists of </a:t>
            </a:r>
            <a:r>
              <a:rPr lang="en-HK" dirty="0">
                <a:solidFill>
                  <a:srgbClr val="FF0000"/>
                </a:solidFill>
                <a:sym typeface="Wingdings" panose="05000000000000000000" pitchFamily="2" charset="2"/>
              </a:rPr>
              <a:t>instructions</a:t>
            </a:r>
            <a:r>
              <a:rPr lang="en-HK" dirty="0">
                <a:sym typeface="Wingdings" panose="05000000000000000000" pitchFamily="2" charset="2"/>
              </a:rPr>
              <a:t> understood by the CPU</a:t>
            </a:r>
          </a:p>
          <a:p>
            <a:r>
              <a:rPr lang="en-HK" dirty="0">
                <a:sym typeface="Wingdings" panose="05000000000000000000" pitchFamily="2" charset="2"/>
              </a:rPr>
              <a:t>Each instruction is executed by CPU</a:t>
            </a:r>
          </a:p>
          <a:p>
            <a:pPr lvl="1"/>
            <a:r>
              <a:rPr lang="en-HK" dirty="0">
                <a:sym typeface="Wingdings" panose="05000000000000000000" pitchFamily="2" charset="2"/>
              </a:rPr>
              <a:t>Data processing (arithmetic, logic)</a:t>
            </a:r>
          </a:p>
          <a:p>
            <a:pPr lvl="1"/>
            <a:r>
              <a:rPr lang="en-HK" dirty="0">
                <a:sym typeface="Wingdings" panose="05000000000000000000" pitchFamily="2" charset="2"/>
              </a:rPr>
              <a:t>Data storage</a:t>
            </a:r>
          </a:p>
          <a:p>
            <a:pPr lvl="1"/>
            <a:r>
              <a:rPr lang="en-HK" dirty="0">
                <a:sym typeface="Wingdings" panose="05000000000000000000" pitchFamily="2" charset="2"/>
              </a:rPr>
              <a:t>Data movement</a:t>
            </a:r>
          </a:p>
          <a:p>
            <a:pPr lvl="1"/>
            <a:r>
              <a:rPr lang="en-HK" dirty="0">
                <a:sym typeface="Wingdings" panose="05000000000000000000" pitchFamily="2" charset="2"/>
              </a:rPr>
              <a:t>Control/management</a:t>
            </a:r>
          </a:p>
          <a:p>
            <a:endParaRPr lang="en-HK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84F52-EDDE-49FE-975F-FABDB442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3859-C2A1-4F20-9D92-0D404F25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Computer Architecture and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B66F-9AAC-4EB7-AC4E-EBB5E8A9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TW" dirty="0">
                <a:solidFill>
                  <a:schemeClr val="accent1"/>
                </a:solidFill>
              </a:rPr>
              <a:t>Instruction set architecture </a:t>
            </a:r>
            <a:r>
              <a:rPr lang="en-GB" altLang="zh-TW" dirty="0"/>
              <a:t>(from Patterson and Hennessy)</a:t>
            </a:r>
            <a:r>
              <a:rPr lang="en-GB" altLang="zh-CN" dirty="0"/>
              <a:t>: </a:t>
            </a:r>
            <a:r>
              <a:rPr lang="en-US" altLang="zh-CN" dirty="0"/>
              <a:t>An abstract interface between the hardware and the lowest-level software that encompasses all the information necessary to write a machine language program that will run correctly, including instructions, registers, memory access, I/O, and so on.</a:t>
            </a:r>
            <a:endParaRPr lang="en-GB" altLang="zh-CN" dirty="0"/>
          </a:p>
          <a:p>
            <a:pPr lvl="1"/>
            <a:r>
              <a:rPr lang="en-GB" altLang="zh-CN" dirty="0"/>
              <a:t>E.g., </a:t>
            </a:r>
            <a:r>
              <a:rPr lang="en-GB" altLang="zh-TW" dirty="0"/>
              <a:t>Intel x86 family, ARM, MIPS</a:t>
            </a:r>
            <a:endParaRPr lang="en-GB" altLang="zh-CN" dirty="0"/>
          </a:p>
          <a:p>
            <a:r>
              <a:rPr lang="en-HK" dirty="0">
                <a:solidFill>
                  <a:schemeClr val="accent1"/>
                </a:solidFill>
              </a:rPr>
              <a:t>Microarchitecture</a:t>
            </a:r>
            <a:r>
              <a:rPr lang="en-HK" b="1" dirty="0"/>
              <a:t> </a:t>
            </a:r>
            <a:r>
              <a:rPr lang="en-GB" altLang="zh-TW" dirty="0"/>
              <a:t>(from Patterson and Hennessy):</a:t>
            </a:r>
            <a:r>
              <a:rPr lang="en-GB" altLang="zh-TW" dirty="0">
                <a:solidFill>
                  <a:srgbClr val="990033"/>
                </a:solidFill>
              </a:rPr>
              <a:t>  </a:t>
            </a:r>
            <a:r>
              <a:rPr lang="en-HK" dirty="0"/>
              <a:t>The organization of the processor, including the major functional units, their interconnection, and control.</a:t>
            </a:r>
          </a:p>
          <a:p>
            <a:pPr lvl="1"/>
            <a:r>
              <a:rPr lang="en-US" dirty="0"/>
              <a:t>(</a:t>
            </a:r>
            <a:r>
              <a:rPr lang="fr-FR" dirty="0"/>
              <a:t>IEEE/ACM Computer Science Curriculum 2008) </a:t>
            </a:r>
            <a:r>
              <a:rPr lang="en-US" dirty="0"/>
              <a:t>The internal implementation of a computer at the register and functional unit level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D4B56-0252-4D13-A508-D706B2B3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66F6-EE4F-4AF6-BF73-18E885C1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9970-E144-4F4B-B467-AA384EF4D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25353-9757-446B-85B8-DA6E2517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ADE244-786C-4325-8B39-A2157EC4EA5B}"/>
              </a:ext>
            </a:extLst>
          </p:cNvPr>
          <p:cNvGrpSpPr/>
          <p:nvPr/>
        </p:nvGrpSpPr>
        <p:grpSpPr>
          <a:xfrm>
            <a:off x="2243527" y="1434222"/>
            <a:ext cx="3048000" cy="3962400"/>
            <a:chOff x="609600" y="1676400"/>
            <a:chExt cx="3048000" cy="3962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ED6792-DBF1-47F3-B90F-5F5A83CF7269}"/>
                </a:ext>
              </a:extLst>
            </p:cNvPr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E65D73-1F2F-4798-AA10-089A338506DE}"/>
                </a:ext>
              </a:extLst>
            </p:cNvPr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480633-4216-4BE8-829B-F234F378D169}"/>
                </a:ext>
              </a:extLst>
            </p:cNvPr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034200-F87D-4821-9449-EB7D7DDD4DF7}"/>
                </a:ext>
              </a:extLst>
            </p:cNvPr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C684046-96CF-49DD-8EEF-803DC8094C40}"/>
                </a:ext>
              </a:extLst>
            </p:cNvPr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92DB304-1DA1-4A61-B42F-A18BB92A7DC1}"/>
              </a:ext>
            </a:extLst>
          </p:cNvPr>
          <p:cNvSpPr txBox="1">
            <a:spLocks/>
          </p:cNvSpPr>
          <p:nvPr/>
        </p:nvSpPr>
        <p:spPr>
          <a:xfrm>
            <a:off x="8187127" y="6416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2BEE54-20D8-483B-BEDA-A72911C4CE63}"/>
              </a:ext>
            </a:extLst>
          </p:cNvPr>
          <p:cNvGrpSpPr/>
          <p:nvPr/>
        </p:nvGrpSpPr>
        <p:grpSpPr>
          <a:xfrm>
            <a:off x="2548326" y="3263022"/>
            <a:ext cx="2367431" cy="1828800"/>
            <a:chOff x="914399" y="3505200"/>
            <a:chExt cx="2367431" cy="18288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4E6702-B66F-44B0-B328-D05EECE4D2AB}"/>
                </a:ext>
              </a:extLst>
            </p:cNvPr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PC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12A5EF-72AA-48AE-9F1E-FCDB8AAA4BC5}"/>
                </a:ext>
              </a:extLst>
            </p:cNvPr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977E159-D55D-406E-886A-A6C646F2444D}"/>
                  </a:ext>
                </a:extLst>
              </p:cNvPr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F9C075-A395-4064-AB29-ED411F169578}"/>
                  </a:ext>
                </a:extLst>
              </p:cNvPr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8B2626D-B4C9-4719-952A-F6AED1B74EFD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CA3889-D290-4EB6-9023-8AB3AA7A1D6F}"/>
                  </a:ext>
                </a:extLst>
              </p:cNvPr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7BC297-94AF-400A-AFA5-7CC35EC8748B}"/>
                  </a:ext>
                </a:extLst>
              </p:cNvPr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22FCF87-A350-4445-B97B-DA83196DCB10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82C30C-7A9C-418F-A05B-4C2BF93FD73D}"/>
                  </a:ext>
                </a:extLst>
              </p:cNvPr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EDFBC1A-9C24-4A5C-97D0-8FFE05BDA78C}"/>
                  </a:ext>
                </a:extLst>
              </p:cNvPr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D85457E-FF7F-41FD-9E39-9015FF470A77}"/>
                  </a:ext>
                </a:extLst>
              </p:cNvPr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142A850-2413-41E2-B67B-95CA43E45C56}"/>
                  </a:ext>
                </a:extLst>
              </p:cNvPr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6B7CD7-A439-4EF1-B254-3D8868F0EFAC}"/>
                </a:ext>
              </a:extLst>
            </p:cNvPr>
            <p:cNvGrpSpPr/>
            <p:nvPr/>
          </p:nvGrpSpPr>
          <p:grpSpPr>
            <a:xfrm>
              <a:off x="914400" y="4648200"/>
              <a:ext cx="2367430" cy="685800"/>
              <a:chOff x="4572000" y="3352800"/>
              <a:chExt cx="2367430" cy="685800"/>
            </a:xfrm>
          </p:grpSpPr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0F5DE172-6C6B-46DF-98CA-3F2FD6C91F7E}"/>
                  </a:ext>
                </a:extLst>
              </p:cNvPr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F4AB78D-3C77-4C18-85CB-F755B6A3895E}"/>
                  </a:ext>
                </a:extLst>
              </p:cNvPr>
              <p:cNvSpPr txBox="1"/>
              <p:nvPr/>
            </p:nvSpPr>
            <p:spPr>
              <a:xfrm>
                <a:off x="4572000" y="3352800"/>
                <a:ext cx="2367430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B8A8320-BD9A-481C-95D3-F52B599B6C43}"/>
              </a:ext>
            </a:extLst>
          </p:cNvPr>
          <p:cNvSpPr/>
          <p:nvPr/>
        </p:nvSpPr>
        <p:spPr>
          <a:xfrm>
            <a:off x="6434527" y="1281822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7A48A2-E314-4AF4-B15C-758A0B67DA97}"/>
              </a:ext>
            </a:extLst>
          </p:cNvPr>
          <p:cNvGrpSpPr/>
          <p:nvPr/>
        </p:nvGrpSpPr>
        <p:grpSpPr>
          <a:xfrm>
            <a:off x="8339527" y="1342307"/>
            <a:ext cx="1606446" cy="853915"/>
            <a:chOff x="6705600" y="1676400"/>
            <a:chExt cx="1524000" cy="762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B074C7-4223-42C0-87DB-7EE6D2D9AC32}"/>
                </a:ext>
              </a:extLst>
            </p:cNvPr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3B0C7D-60DF-457E-85A8-D2581CCB37D2}"/>
                </a:ext>
              </a:extLst>
            </p:cNvPr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0F2411-6C6B-4EE1-BB0F-734C4BC603B0}"/>
              </a:ext>
            </a:extLst>
          </p:cNvPr>
          <p:cNvGrpSpPr/>
          <p:nvPr/>
        </p:nvGrpSpPr>
        <p:grpSpPr>
          <a:xfrm>
            <a:off x="8339527" y="4569664"/>
            <a:ext cx="1606446" cy="826958"/>
            <a:chOff x="6705600" y="4811842"/>
            <a:chExt cx="1606446" cy="82695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16140B-307A-4285-9A2D-66DEA9D523AC}"/>
                </a:ext>
              </a:extLst>
            </p:cNvPr>
            <p:cNvSpPr/>
            <p:nvPr/>
          </p:nvSpPr>
          <p:spPr>
            <a:xfrm>
              <a:off x="7315199" y="4811842"/>
              <a:ext cx="996847" cy="826958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C386991-1916-48FB-9479-1753A179D780}"/>
                </a:ext>
              </a:extLst>
            </p:cNvPr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98FCAC-05BD-4204-AD6C-2774ADB50CD5}"/>
              </a:ext>
            </a:extLst>
          </p:cNvPr>
          <p:cNvGrpSpPr/>
          <p:nvPr/>
        </p:nvGrpSpPr>
        <p:grpSpPr>
          <a:xfrm>
            <a:off x="6586927" y="1739022"/>
            <a:ext cx="1524000" cy="3429000"/>
            <a:chOff x="4953000" y="1981200"/>
            <a:chExt cx="1524000" cy="3429000"/>
          </a:xfrm>
          <a:solidFill>
            <a:srgbClr val="92D050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FE86688-3EC3-451C-9B8B-E65C6DA3B98A}"/>
                </a:ext>
              </a:extLst>
            </p:cNvPr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4D763634-4246-40CF-8357-8FB5CC0AB61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19A8C5D7-B3F2-41ED-B914-8ED16BE412D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670A0F44-E548-4192-B353-BD9934C87965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68738DA0-07FB-46DC-83D4-80779193B2F5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8D77F37-439D-4356-984D-F0D44F475803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E89189A8-5020-4234-9829-1DDB75FC3B7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9707FAF0-B9B5-4437-9E96-820DFD0300E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5EA1A3CF-EDAC-4F87-A47C-B3FC4C8EB2F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D7C54F6D-90B3-4669-BECE-BC015498366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A118932-522D-434C-8F82-CEF44EFAB110}"/>
                </a:ext>
              </a:extLst>
            </p:cNvPr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A900304-B1AE-4A4A-AC5E-40CAC2650714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E9F1473-6FC3-42EA-9783-C7B909F983A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F28954FB-F8C2-47AF-BAA9-380DD434F46B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7A3D37B-4675-4111-BAC2-F9BF50231C8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5C4B322-629D-4427-8058-2432055555D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348C6FF-6814-41AD-A21A-8F6EECC7CB0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E20DA4E-89B1-4C6D-99D9-B30B91FEF8BC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F10D281-9FE3-4FD7-A37C-B7D07806967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F29D69AA-3EEA-42BC-B592-B6673CD77C2B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40A1E4-AC6A-4F7D-82EB-5027D22D9263}"/>
                </a:ext>
              </a:extLst>
            </p:cNvPr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1C2DF5A-B08E-4CEC-8348-2CE1B5285EC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F4BDC6D-6C3C-4C56-903E-606F8BAD57D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92D351E-ED61-42E5-8920-9635FDAB83D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21613458-6A37-4E16-B6B2-F83C8001DC5D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74F7496-54BC-4369-8076-D06036A3850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EE67A790-AFB0-497A-BE37-A4E8790E27E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3A7EA3B-FDC3-45D0-9855-5116DFA0A72A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BF751453-4B9C-4788-A226-0B40EFC59BFE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C11C47D7-1803-4726-9485-608D032A479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5A50D-9CC6-495C-A63C-33BFD80E7B66}"/>
                </a:ext>
              </a:extLst>
            </p:cNvPr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2728C9B-2120-40CD-8958-1D76D87CD0A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5D526C3C-1A4C-42F8-89B9-95D78B30789B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F73EC78D-F13B-4B62-8E2D-432BE10D3A03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7EF1749-DEC6-4173-B9BE-D83053B66AF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C29CD3F-6415-49AA-993C-D71CEEC1D76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BAFE80A-249F-4522-BE40-3C5A2FAAA57F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2D30B14E-D91D-4A1C-A68D-BB66EA2E092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90C6CD9D-6A64-4480-9FBD-A1A10F2A344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41A4CD-1D8F-4349-BDBB-5063CFFEFB3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70618A1-4D93-404F-B66B-3334F015E430}"/>
                </a:ext>
              </a:extLst>
            </p:cNvPr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E9F2163-C7B4-401E-ABA8-D9E477DBC7D0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A38558FE-9582-4163-9F9C-B34E50996A1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B2343C4-88E7-4119-8B97-40E7978C460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C733D55-CB7C-4377-97A0-A0A62019505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042C56E-E4EE-4FD0-91CC-16AECCB5ED9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D8E346D-935A-4904-A4E6-A537C3251EF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BB9F8347-7BD0-4508-A7C5-016BA0E7DB7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64540F25-C0FA-434E-8F87-934AEB94927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8DFDAD15-28E4-4A3F-841C-7A253D11BDE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3520399-726C-4504-B99D-A7688531BEF5}"/>
                </a:ext>
              </a:extLst>
            </p:cNvPr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3D3FEA6-C22F-4BA2-BF14-47E95A5BDA4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D84F3CB3-7C7A-4D5E-891C-5944F945F248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6A61FB2-7A5F-41E0-99EA-C2BE8B8E65C2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664EC797-EF1B-477D-ACAD-E889C45DF99A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F8C8ADC9-A87D-406D-A39E-2490147147E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04D3A6B-7FD7-4B30-B938-8B623C4DCA2A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FBD68B56-78E4-464D-9F7E-E45B1003F13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49B1E00-073A-4F89-B699-BD274385E71D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708FD37-CA41-471E-8792-5FEE0E12D201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C8D08F-D85E-4908-A9BA-FB80CD27678F}"/>
                </a:ext>
              </a:extLst>
            </p:cNvPr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E525192-7262-4AB3-8F39-9BE0A4A64B8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4F59322-5F7D-4EE9-9875-480E327A96C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D603F54-FEE5-4C3C-9FCD-A13ED3438811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E8BE3A0-7A49-46D9-BAEA-9249735F9A2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DF9C06D-B78A-47FD-856F-475A6BC188C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FC91A27-44A4-4136-99BB-BDB9FD15861B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44215909-AD2D-444B-ACF8-FDF0CFD6C84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566F600E-4B40-4690-AB6D-CD850DFE386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4EA0770-F3A3-42BC-8270-2492EB19B4C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0EE8CDC-F3DE-410E-AA1F-17C01AC78FD9}"/>
                </a:ext>
              </a:extLst>
            </p:cNvPr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2ABDC1E-9940-4007-8F19-CE00A849A5E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94F03C0-302D-433A-AE2F-75ED4E4577D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1865F5C-F00A-4711-9200-9B53EB84920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55041B2-85DE-4060-8E0F-18FA108FED3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2F2CAA2-511A-425A-A0EE-3468F89D894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7A3E3B27-FD81-4505-856A-F8AEDFB5213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1488E537-CE4A-4550-B6BF-EEB310C9201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32D04B46-B094-4C83-8085-EE213DFB4A0A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53A9240-F7B6-4E67-9A37-F0ABC46B2F1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F8442F-4C9E-4390-9B04-E356E1B0A795}"/>
                </a:ext>
              </a:extLst>
            </p:cNvPr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FF073D5-F940-41BA-AC45-6215FD839FD3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F434BF1-C34A-49FC-865E-C9278F13C099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4267037A-EA8E-43AD-B205-DC387D0072D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A276445-F6F8-4BFB-B05D-4CFAE9543E8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42017BE-0E67-49EE-B7CE-88800EF15524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FC75D910-8D85-4DC1-8C76-0B635BFF4A50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FED7874-07BB-412A-AFEF-70D9ACED9A54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DDE919D-24E2-4828-884C-E98B5755721D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13D3983-F863-40D9-93B7-5FB0B0B05EC7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64C8C3D-EAEC-4C5F-9743-47724F96F425}"/>
                </a:ext>
              </a:extLst>
            </p:cNvPr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52175A7-4BE2-4384-A7C7-DC2141E49588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1517CFE-9892-48DA-9C1C-ED5B375CDA57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EA8B78D-67CC-4616-B738-80C9DDB7BB30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CCA38BE-D945-4112-9D1D-97EB223B8D56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393E7BC-C419-4720-9248-7A671EEAC87E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8DF127E-D83D-4E5B-8F3B-5809320A282D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640CE68-3C75-4E6D-A9FC-FF253E733FD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334E24D-3643-4BBD-84CC-E15E119D46E3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6E89AD5-7884-4C30-B2BF-361FB352963E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86713DC-7A1A-490E-A67C-2B3BD2EEDFA2}"/>
                </a:ext>
              </a:extLst>
            </p:cNvPr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414949C-6365-44F6-9CE8-92808BD86276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C3CBC4-BE71-4885-8D86-42457E69DD35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E74F808-6E62-42D7-803D-9EB1D857B13F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7D13F60C-0441-4999-A390-C848CFD14A32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1E4A02A9-BD25-4BE6-952D-120C55BA3E00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52A594D-F1F1-4B2B-889A-E3862256FC19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DA44F69-B3DE-49E7-BC96-513C16D7A4FC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47E0F58-FC5A-4823-8820-AEDD6E0A8DC8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0392855C-3852-4ECD-BADD-7291CA8155A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6FC42AA-2C2C-4A4E-86E8-F472A59C1AE3}"/>
                </a:ext>
              </a:extLst>
            </p:cNvPr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BF20402-2A21-409A-9A04-AD2394A63D8A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0512E18-7748-4E8A-98DB-A0B30E48ED6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E07F733-13C8-4505-AF3A-ED326C23D796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6194D6A-C80B-4D25-BCA9-D41B8B71FD10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C889BFC-D3D6-40F9-B869-FECD2759EBDC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1F16CDC-EFE1-4DA3-92E6-1E89975FF5A2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F226579-3D31-4F1E-AA53-090617E0A66F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8900CA7-A9EF-4630-B4F1-4F0BECF26579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F6EA000-F8CD-462D-B11E-DE0BE67DF2D0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E222254-3EC9-4630-91BE-B6F1362AC470}"/>
                </a:ext>
              </a:extLst>
            </p:cNvPr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912B088-6AFE-493F-9DA2-AC5A0545577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9B279EE-301A-4EAF-AF1A-78FF86881BA0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F8A41FA-7638-4983-AE3B-3AA1A3E0232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85D3EB0-A544-421E-AAF2-F28B06F172F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1E284EB-7880-4EC1-A2C9-ACFEAA6C7809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F5129B5-8133-407D-9A74-EE2D6CAC2A5E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94AAA91-3353-4C6B-8B55-B9EED5196C0D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9F612E3-FFBE-4B37-BC8F-BEBB0150C6DF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DF2C778-D299-4E27-A9A9-09E8985E721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AE8337-2A45-4675-8BA0-86FA20CE56D1}"/>
                </a:ext>
              </a:extLst>
            </p:cNvPr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893BC54B-3877-4DD4-804F-9AE08ACAA05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782CC35-EDF4-4784-856D-78CC583EC6E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7DEDA52-5293-4955-8F9D-CDDE628166D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CB9A41A-A912-445B-AAC1-D2CD263FD44F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2307A5F-069B-4A22-9112-772F5EB0F861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6EF6858-D2C9-4C0E-8AE9-CA0784F9666C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A4FA541-837B-47BE-9B09-6C680640D181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BB29508-51A9-403B-AF3D-25CDA7D705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C212454-FAF5-45CA-B4D3-9D15FB504A4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CF42883-96C3-448A-B0AC-2EE64F3744C5}"/>
                </a:ext>
              </a:extLst>
            </p:cNvPr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2721862-B400-4AFB-AC97-946DBDFC70BE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8EFD7A2-54C8-4360-944B-826A3DE421CE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76F62AC-13B6-48AD-8446-A1797254C13D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C782BFA-C774-4345-807D-1B86AAD7AB18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C5FB77B-2EAE-43DE-9BC0-CAB41C981E98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7345049-C999-4856-8BDC-2021FB352C45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2C901DD-87DE-4581-87E4-038C62417AD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7BE35121-36FE-41B7-A947-660C89E8DE40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AC35260-F749-4A74-AFAB-1E951E04B635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39DF8D0-C8B4-4498-B72E-DA21D634DB45}"/>
                </a:ext>
              </a:extLst>
            </p:cNvPr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B5C16A2-7080-4F4C-BF84-AB959630005C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BA9605B-7531-41AA-8A47-CF2058EC7FCC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AC1C943-497C-4E35-B5F9-86D25A9AF07C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6501ADF-6423-48CB-9756-79D6B5923BF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C02AC04-6510-4B51-A5E2-5EE198ED13A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881BB22-D2D8-4FFB-8BC1-C12A67D197E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0D85558-20D9-42F6-BD77-7CFB633DE409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CFDD998-1537-4FCB-84DC-F5EDDCDB54CB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E4A00F-3D50-4102-9DA6-A9531727E4DF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5AB62B9-CC02-4FC3-9538-DC74E9B8CDEB}"/>
                </a:ext>
              </a:extLst>
            </p:cNvPr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6C2300B-ABAD-419A-92B0-AE4E76D9BD37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288303-1943-4ACC-8583-BFF47215D76D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ECE1871-5810-4876-BE5C-4F70C2E2857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5BA20D-28BA-493E-8A33-542F0A3235E2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00BF946-6004-4932-AA94-3B130892BAA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1EF346A-7D3B-47B4-9164-3DC8102149E3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4886B0E-AD53-4E34-A10A-AF887AAE8A25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9ECF04B-0243-4139-900A-E5ECDF0D00CC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FC46F74-AA57-42D7-B9DE-DC2C0916FFE4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47D09CC-ACE6-4531-A93A-74137A58361F}"/>
                </a:ext>
              </a:extLst>
            </p:cNvPr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6E9CA2F-5C36-455F-9D58-B7852746D01B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427D1B6-0A3B-4FFE-95FB-4F387F2ECBE4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4BA8BDE-BD17-4776-907F-BA9959CA4FA9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1AA0027-FA7B-43AA-A150-E915CCA7260C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D046122-9867-42F3-83A7-5D49C5F6001F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9CCA43C-4FC0-495D-89B3-D3FDDF9D20D8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CEC990E-C3B7-4F8B-889B-817938064E07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005A94E-7FD6-4AD4-891D-98D8C94D25B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D1387BC-3C3B-4385-A97D-F84ECE02A1E2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3C6A81B-AA52-4EFE-8B5C-17091C728389}"/>
                </a:ext>
              </a:extLst>
            </p:cNvPr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5A48BA7-7C38-4E5A-B2D5-C4DB3C0C312F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3C79D8-72D0-4295-8502-826E858FB6E3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D0B35C5-E819-4565-88AE-A81DCE04A2DE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DEE0F10-09E7-4DDD-BADA-7E3245DAEE17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EAC2783-C7C6-41D9-8F98-BE40F096B0D2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7E3D4E4-7EC9-4354-97EA-96EBADBF6F96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24C66B6-113C-4C91-BFE7-B0F53CC67A62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53FC06-D023-4DFF-9A48-B518BB5600E1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BF29B94-0DF0-4F37-A3FD-7457F046D6C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67A73D0-8FC5-42A1-8D49-AA46386EFBAB}"/>
                </a:ext>
              </a:extLst>
            </p:cNvPr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0E2A3D7-4149-4203-8905-20D2D92E0EB1}"/>
                  </a:ext>
                </a:extLst>
              </p:cNvPr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C970D85-3B27-4F33-B526-C06C4381067A}"/>
                  </a:ext>
                </a:extLst>
              </p:cNvPr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89F886-5F6F-4190-8B26-429DD0D3746A}"/>
                  </a:ext>
                </a:extLst>
              </p:cNvPr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35A295E-F413-461E-BC50-20E254BCEAD9}"/>
                  </a:ext>
                </a:extLst>
              </p:cNvPr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4901E66-AF73-4C16-AA4B-8100BB6B1DBE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1C0A5E6-AE33-4C5E-BB9C-B494A7B52997}"/>
                  </a:ext>
                </a:extLst>
              </p:cNvPr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705D69B-E41A-4176-AFD2-650AC5AAB9EB}"/>
                  </a:ext>
                </a:extLst>
              </p:cNvPr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00E65F9-BEF5-4008-897C-75C35A66BC57}"/>
                  </a:ext>
                </a:extLst>
              </p:cNvPr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BF3E36D-2427-4554-8126-39588EF3DC3D}"/>
                  </a:ext>
                </a:extLst>
              </p:cNvPr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CA2CC0-CF0B-479E-B933-699E5286353E}"/>
                </a:ext>
              </a:extLst>
            </p:cNvPr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E8823D3-C2AA-4E85-8499-7A68AB26C2FE}"/>
              </a:ext>
            </a:extLst>
          </p:cNvPr>
          <p:cNvGrpSpPr/>
          <p:nvPr/>
        </p:nvGrpSpPr>
        <p:grpSpPr>
          <a:xfrm>
            <a:off x="4377127" y="1586622"/>
            <a:ext cx="2854568" cy="4560332"/>
            <a:chOff x="2743200" y="1828800"/>
            <a:chExt cx="2854568" cy="4560332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61DEF25A-CA82-464F-A9AB-63765B25F9A3}"/>
                </a:ext>
              </a:extLst>
            </p:cNvPr>
            <p:cNvGrpSpPr/>
            <p:nvPr/>
          </p:nvGrpSpPr>
          <p:grpSpPr>
            <a:xfrm>
              <a:off x="3421500" y="1828800"/>
              <a:ext cx="1423437" cy="3465731"/>
              <a:chOff x="3421500" y="1828800"/>
              <a:chExt cx="1423437" cy="3465731"/>
            </a:xfrm>
          </p:grpSpPr>
          <p:cxnSp>
            <p:nvCxnSpPr>
              <p:cNvPr id="242" name="Straight Arrow Connector 241">
                <a:extLst>
                  <a:ext uri="{FF2B5EF4-FFF2-40B4-BE49-F238E27FC236}">
                    <a16:creationId xmlns:a16="http://schemas.microsoft.com/office/drawing/2014/main" id="{6375336D-85BB-4E0F-AFF1-BFE475A8A1F9}"/>
                  </a:ext>
                </a:extLst>
              </p:cNvPr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341ED707-75D6-4986-9CC3-7CDDA9623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1500" y="364136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17F8A628-96B0-4847-B7AE-AD01BAB9C279}"/>
                  </a:ext>
                </a:extLst>
              </p:cNvPr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B1C7045D-D2E0-4490-8F65-63640FAC9A74}"/>
                  </a:ext>
                </a:extLst>
              </p:cNvPr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5AD28D95-426D-4C99-815E-2C135EE05895}"/>
                  </a:ext>
                </a:extLst>
              </p:cNvPr>
              <p:cNvSpPr txBox="1"/>
              <p:nvPr/>
            </p:nvSpPr>
            <p:spPr>
              <a:xfrm>
                <a:off x="3581400" y="1828800"/>
                <a:ext cx="1263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Enable?</a:t>
                </a:r>
              </a:p>
              <a:p>
                <a:r>
                  <a:rPr lang="en-US" dirty="0"/>
                  <a:t>Read/Write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B25D9199-6270-4356-ACFC-80260B714D38}"/>
                  </a:ext>
                </a:extLst>
              </p:cNvPr>
              <p:cNvSpPr txBox="1"/>
              <p:nvPr/>
            </p:nvSpPr>
            <p:spPr>
              <a:xfrm>
                <a:off x="3657600" y="3276600"/>
                <a:ext cx="933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Address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B5C3DBB6-6B59-43D3-A2A3-9E5E42241DFC}"/>
                  </a:ext>
                </a:extLst>
              </p:cNvPr>
              <p:cNvSpPr txBox="1"/>
              <p:nvPr/>
            </p:nvSpPr>
            <p:spPr>
              <a:xfrm>
                <a:off x="3733800" y="3925669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Write Data</a:t>
                </a: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CBBEFCDB-0356-4A37-9B27-DCC51A254F86}"/>
                  </a:ext>
                </a:extLst>
              </p:cNvPr>
              <p:cNvSpPr txBox="1"/>
              <p:nvPr/>
            </p:nvSpPr>
            <p:spPr>
              <a:xfrm>
                <a:off x="3810000" y="4648200"/>
                <a:ext cx="8496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ReadData</a:t>
                </a:r>
                <a:endParaRPr lang="en-US" dirty="0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6A19C9EC-81D8-4AF8-A0E5-A853E162BBE2}"/>
                </a:ext>
              </a:extLst>
            </p:cNvPr>
            <p:cNvGrpSpPr/>
            <p:nvPr/>
          </p:nvGrpSpPr>
          <p:grpSpPr>
            <a:xfrm>
              <a:off x="2743200" y="5715000"/>
              <a:ext cx="2854568" cy="674132"/>
              <a:chOff x="2819400" y="5791200"/>
              <a:chExt cx="2854568" cy="674132"/>
            </a:xfrm>
          </p:grpSpPr>
          <p:sp>
            <p:nvSpPr>
              <p:cNvPr id="240" name="Left Brace 239">
                <a:extLst>
                  <a:ext uri="{FF2B5EF4-FFF2-40B4-BE49-F238E27FC236}">
                    <a16:creationId xmlns:a16="http://schemas.microsoft.com/office/drawing/2014/main" id="{C5FAC87B-8240-4EA5-AA90-56D6DB486863}"/>
                  </a:ext>
                </a:extLst>
              </p:cNvPr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16FFC83E-3C01-41B5-9EF9-214DEBB9AF1D}"/>
                  </a:ext>
                </a:extLst>
              </p:cNvPr>
              <p:cNvSpPr txBox="1"/>
              <p:nvPr/>
            </p:nvSpPr>
            <p:spPr>
              <a:xfrm>
                <a:off x="2819400" y="6096000"/>
                <a:ext cx="285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Processor-Memory Interface</a:t>
                </a:r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B51A880-DA89-4C9D-9654-28359BE0D4DB}"/>
              </a:ext>
            </a:extLst>
          </p:cNvPr>
          <p:cNvGrpSpPr/>
          <p:nvPr/>
        </p:nvGrpSpPr>
        <p:grpSpPr>
          <a:xfrm>
            <a:off x="7958527" y="5549022"/>
            <a:ext cx="2339102" cy="674132"/>
            <a:chOff x="6324600" y="5791200"/>
            <a:chExt cx="2339102" cy="674132"/>
          </a:xfrm>
        </p:grpSpPr>
        <p:sp>
          <p:nvSpPr>
            <p:cNvPr id="251" name="Left Brace 250">
              <a:extLst>
                <a:ext uri="{FF2B5EF4-FFF2-40B4-BE49-F238E27FC236}">
                  <a16:creationId xmlns:a16="http://schemas.microsoft.com/office/drawing/2014/main" id="{A56EDB46-1B7C-4955-9275-F05015D96D26}"/>
                </a:ext>
              </a:extLst>
            </p:cNvPr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4E4E18E1-E995-46CB-9D9D-A69804B80A86}"/>
                </a:ext>
              </a:extLst>
            </p:cNvPr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I/O-Memory Interfaces</a:t>
              </a:r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278627BD-CDA6-4994-AE80-2375D73C142E}"/>
              </a:ext>
            </a:extLst>
          </p:cNvPr>
          <p:cNvSpPr/>
          <p:nvPr/>
        </p:nvSpPr>
        <p:spPr>
          <a:xfrm>
            <a:off x="6599514" y="2359474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71838D37-181E-4FC3-93E9-FC5897409721}"/>
              </a:ext>
            </a:extLst>
          </p:cNvPr>
          <p:cNvSpPr/>
          <p:nvPr/>
        </p:nvSpPr>
        <p:spPr>
          <a:xfrm>
            <a:off x="6575516" y="4178696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D383729-7B1C-49E0-9097-0BAA1B21FDAF}"/>
              </a:ext>
            </a:extLst>
          </p:cNvPr>
          <p:cNvSpPr/>
          <p:nvPr/>
        </p:nvSpPr>
        <p:spPr>
          <a:xfrm>
            <a:off x="289073" y="6375012"/>
            <a:ext cx="5147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/>
              <a:t>Source: Slides by K. </a:t>
            </a:r>
            <a:r>
              <a:rPr lang="en-HK" sz="1200" dirty="0" err="1"/>
              <a:t>Asanovic</a:t>
            </a:r>
            <a:r>
              <a:rPr lang="en-HK" sz="1200" dirty="0"/>
              <a:t> &amp; V. </a:t>
            </a:r>
            <a:r>
              <a:rPr lang="en-HK" sz="1200" dirty="0" err="1"/>
              <a:t>Stojanovic</a:t>
            </a:r>
            <a:r>
              <a:rPr lang="en-HK" sz="1200" dirty="0"/>
              <a:t> for CS61C at UC/</a:t>
            </a:r>
            <a:r>
              <a:rPr lang="en-HK" sz="1200" dirty="0" err="1"/>
              <a:t>Berlekey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1279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3" grpId="0" animBg="1"/>
      <p:bldP spid="25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3A58-686D-4DCA-B3CB-79AEC4E7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39C11-64BF-4312-AC32-0E8AEAE3D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Read 3.1-3.3 in Stallings</a:t>
            </a:r>
          </a:p>
          <a:p>
            <a:r>
              <a:rPr lang="en-HK" dirty="0"/>
              <a:t>(Supplement) Read chapter 5 in </a:t>
            </a:r>
            <a:r>
              <a:rPr lang="de-DE" dirty="0"/>
              <a:t>M. Schneider and J. Gersting, </a:t>
            </a:r>
            <a:r>
              <a:rPr lang="de-DE" i="1" dirty="0"/>
              <a:t>Invitation to Computer Science</a:t>
            </a:r>
            <a:r>
              <a:rPr lang="de-DE" dirty="0"/>
              <a:t>, 5th edition, Course Technology, 2010 (available in the Internet).</a:t>
            </a:r>
          </a:p>
          <a:p>
            <a:r>
              <a:rPr lang="de-DE" dirty="0"/>
              <a:t>For your interests:</a:t>
            </a:r>
          </a:p>
          <a:p>
            <a:pPr lvl="1"/>
            <a:r>
              <a:rPr lang="en-US" dirty="0"/>
              <a:t>Intel, ARM: ‘Von Neuman Architecture’ Here to Stay, For Now, Says Bernstein</a:t>
            </a:r>
            <a:r>
              <a:rPr lang="en-HK" dirty="0"/>
              <a:t> (</a:t>
            </a:r>
            <a:r>
              <a:rPr lang="en-HK" dirty="0">
                <a:hlinkClick r:id="rId2"/>
              </a:rPr>
              <a:t>http://www.barrons.com/articles/intel-arm-von-neuman-architecture-here-to-stay-for-now-says-bernstein-1465242162</a:t>
            </a:r>
            <a:r>
              <a:rPr lang="en-HK" dirty="0"/>
              <a:t>)</a:t>
            </a:r>
          </a:p>
          <a:p>
            <a:pPr lvl="1"/>
            <a:r>
              <a:rPr lang="en-US" dirty="0"/>
              <a:t>Understanding the MAR and the MDR (</a:t>
            </a:r>
            <a:r>
              <a:rPr lang="en-US" dirty="0">
                <a:hlinkClick r:id="rId3"/>
              </a:rPr>
              <a:t>https://www.cs.umd.edu/class/sum2003/cmsc311/Notes/Overall/mar.html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AA930-EB28-44A8-A7EB-500D253F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326E-0266-4F1E-8996-EEE36E87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285B-F32C-4B4B-A5B2-46FCBDC81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This set of slides are prepared mainly based on</a:t>
            </a:r>
          </a:p>
          <a:p>
            <a:pPr lvl="1"/>
            <a:r>
              <a:rPr lang="en-HK" dirty="0"/>
              <a:t>Chapter 4 in Y. </a:t>
            </a:r>
            <a:r>
              <a:rPr lang="en-HK" dirty="0" err="1"/>
              <a:t>Patt</a:t>
            </a:r>
            <a:r>
              <a:rPr lang="en-HK" dirty="0"/>
              <a:t> and S. Patel, </a:t>
            </a:r>
            <a:r>
              <a:rPr lang="en-US" dirty="0"/>
              <a:t>Introduction to Computing Systems: From Bits and Gates to C and Beyond, second edition, McGraw Hill, 2004.</a:t>
            </a:r>
          </a:p>
          <a:p>
            <a:pPr lvl="1"/>
            <a:r>
              <a:rPr lang="en-US" dirty="0"/>
              <a:t>Chapter 5 in </a:t>
            </a:r>
            <a:r>
              <a:rPr lang="de-DE" dirty="0"/>
              <a:t>M. Schneider and J. Gersting, Invitation to Computer Science, 5th edition, Course Technology, 2010.</a:t>
            </a:r>
          </a:p>
          <a:p>
            <a:pPr lvl="1"/>
            <a:r>
              <a:rPr lang="en-US" altLang="en-US" dirty="0" err="1"/>
              <a:t>Yngvi</a:t>
            </a:r>
            <a:r>
              <a:rPr lang="en-US" altLang="en-US" dirty="0"/>
              <a:t> </a:t>
            </a:r>
            <a:r>
              <a:rPr lang="en-US" altLang="en-US" dirty="0" err="1"/>
              <a:t>Bjornsson</a:t>
            </a:r>
            <a:r>
              <a:rPr lang="en-US" altLang="en-US" dirty="0"/>
              <a:t>, Slides for CMPUT101 Introduction to Computing (Chapter 5.1-5.2).</a:t>
            </a:r>
          </a:p>
          <a:p>
            <a:pPr lvl="1"/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D5300-E074-4C8A-99E4-4ED60232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101-4AD1-4A87-86B4-1EB063404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9526C-D288-489A-A292-8FF60AF57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370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850A-C6EB-4324-89E6-8B3F3BBE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7250-1114-444F-884E-7C187D5FD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D46DB-A264-450A-8308-A392182F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E791A91-6225-4DF8-A750-001DC5665D9D}"/>
              </a:ext>
            </a:extLst>
          </p:cNvPr>
          <p:cNvSpPr txBox="1">
            <a:spLocks noChangeArrowheads="1"/>
          </p:cNvSpPr>
          <p:nvPr/>
        </p:nvSpPr>
        <p:spPr>
          <a:xfrm>
            <a:off x="421289" y="2851460"/>
            <a:ext cx="4740645" cy="17721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$t0,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$t1, 4($2)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$t0, 4($2)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19AE2A1-9A95-4027-90D4-6C6E7F66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89" y="1713086"/>
            <a:ext cx="4047471" cy="9358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=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v[k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v[k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v[k+1] = temp;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6FC72141-6D55-4FF0-998F-B9319902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14" y="4467550"/>
            <a:ext cx="7556555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2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2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2400" dirty="0">
                <a:latin typeface="Courier New" charset="0"/>
              </a:rPr>
              <a:t>0101 1000 0000 1001 1100 0110 1010 1111</a:t>
            </a:r>
            <a:r>
              <a:rPr lang="en-US" sz="2400" dirty="0">
                <a:latin typeface="Courier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0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694603D-CFF1-490E-9229-DA5EF5531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Stored Program Computer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4B9B194-B046-4A38-91EE-A77D5823E4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1943: ENIAC</a:t>
            </a:r>
          </a:p>
          <a:p>
            <a:pPr lvl="1"/>
            <a:r>
              <a:rPr lang="en-US" altLang="en-US" sz="1800" dirty="0" err="1"/>
              <a:t>Presper</a:t>
            </a:r>
            <a:r>
              <a:rPr lang="en-US" altLang="en-US" sz="1800" dirty="0"/>
              <a:t> Eckert and John Mauchly -- first general electronic computer.</a:t>
            </a:r>
          </a:p>
          <a:p>
            <a:pPr lvl="1"/>
            <a:r>
              <a:rPr lang="en-US" altLang="en-US" sz="1800" dirty="0"/>
              <a:t>Hard-wired program -- settings of dials and switches.</a:t>
            </a:r>
          </a:p>
          <a:p>
            <a:r>
              <a:rPr lang="en-US" altLang="en-US" sz="2000" dirty="0"/>
              <a:t>1944: Beginnings of EDVAC</a:t>
            </a:r>
          </a:p>
          <a:p>
            <a:pPr lvl="1"/>
            <a:r>
              <a:rPr lang="en-US" altLang="en-US" sz="1800" dirty="0"/>
              <a:t>Among other improvements, includes </a:t>
            </a:r>
            <a:r>
              <a:rPr lang="en-US" altLang="en-US" sz="1800" b="1" dirty="0"/>
              <a:t>program stored in memory</a:t>
            </a:r>
          </a:p>
          <a:p>
            <a:r>
              <a:rPr lang="en-US" altLang="en-US" sz="2000" dirty="0"/>
              <a:t>1945: John von Neumann</a:t>
            </a:r>
          </a:p>
          <a:p>
            <a:pPr lvl="1"/>
            <a:r>
              <a:rPr lang="en-US" altLang="en-US" sz="1800" dirty="0"/>
              <a:t>wrote a report on the stored program concept, </a:t>
            </a:r>
            <a:br>
              <a:rPr lang="en-US" altLang="en-US" sz="1800" dirty="0"/>
            </a:br>
            <a:r>
              <a:rPr lang="en-US" altLang="en-US" sz="1800" dirty="0"/>
              <a:t>known as the </a:t>
            </a:r>
            <a:r>
              <a:rPr lang="en-US" altLang="en-US" sz="1800" i="1" dirty="0"/>
              <a:t>First Draft of a Report on EDVAC</a:t>
            </a:r>
            <a:r>
              <a:rPr lang="en-US" altLang="en-US" sz="1800" dirty="0"/>
              <a:t> </a:t>
            </a:r>
          </a:p>
          <a:p>
            <a:r>
              <a:rPr lang="en-US" altLang="en-US" sz="2000" dirty="0"/>
              <a:t>The basic structure proposed in the draft became known</a:t>
            </a:r>
            <a:br>
              <a:rPr lang="en-US" altLang="en-US" sz="2000" dirty="0"/>
            </a:br>
            <a:r>
              <a:rPr lang="en-US" altLang="en-US" sz="2000" dirty="0"/>
              <a:t>as the “von Neumann machine” (or model).</a:t>
            </a:r>
          </a:p>
          <a:p>
            <a:pPr lvl="1"/>
            <a:r>
              <a:rPr lang="en-US" altLang="en-US" sz="1800" dirty="0"/>
              <a:t>a </a:t>
            </a:r>
            <a:r>
              <a:rPr lang="en-US" altLang="en-US" sz="1800" dirty="0">
                <a:solidFill>
                  <a:srgbClr val="FF0000"/>
                </a:solidFill>
              </a:rPr>
              <a:t>memory</a:t>
            </a:r>
            <a:r>
              <a:rPr lang="en-US" altLang="en-US" sz="1800" dirty="0"/>
              <a:t>, containing instructions and data</a:t>
            </a:r>
          </a:p>
          <a:p>
            <a:pPr lvl="1"/>
            <a:r>
              <a:rPr lang="en-US" altLang="en-US" sz="1800" dirty="0"/>
              <a:t>a </a:t>
            </a:r>
            <a:r>
              <a:rPr lang="en-US" altLang="en-US" sz="1800" dirty="0">
                <a:solidFill>
                  <a:srgbClr val="FF0000"/>
                </a:solidFill>
              </a:rPr>
              <a:t>processing unit</a:t>
            </a:r>
            <a:r>
              <a:rPr lang="en-US" altLang="en-US" sz="1800" dirty="0"/>
              <a:t>, for performing arithmetic and logical operations</a:t>
            </a:r>
          </a:p>
          <a:p>
            <a:pPr lvl="1"/>
            <a:r>
              <a:rPr lang="en-US" altLang="en-US" sz="1800" dirty="0"/>
              <a:t>a </a:t>
            </a:r>
            <a:r>
              <a:rPr lang="en-US" altLang="en-US" sz="1800" dirty="0">
                <a:solidFill>
                  <a:srgbClr val="FF0000"/>
                </a:solidFill>
              </a:rPr>
              <a:t>control unit</a:t>
            </a:r>
            <a:r>
              <a:rPr lang="en-US" altLang="en-US" sz="1800" dirty="0"/>
              <a:t>, for interpreting instructions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4F84C2-9C92-4A17-BEC6-4AE5E269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7A898-01DF-436E-A8F7-06A98BA8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903" y="310604"/>
            <a:ext cx="3081803" cy="2354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12DDE-A95B-4643-80A4-A762023C8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248" y="2765685"/>
            <a:ext cx="2527134" cy="32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59BEC-2FFA-4B3A-B920-B3842AE6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Stored-Program Computer</a:t>
            </a:r>
            <a:endParaRPr lang="en-H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C7DDB-94D1-4DF7-8DAB-BB1B40582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Instructions represented in binary, just like data</a:t>
            </a:r>
          </a:p>
          <a:p>
            <a:r>
              <a:rPr lang="en-US" altLang="en-US" sz="2800" dirty="0"/>
              <a:t>Instructions and data stored in memory</a:t>
            </a:r>
          </a:p>
          <a:p>
            <a:r>
              <a:rPr lang="en-US" altLang="en-US" sz="2800" dirty="0"/>
              <a:t>Programs can operate on programs</a:t>
            </a:r>
          </a:p>
          <a:p>
            <a:pPr lvl="1"/>
            <a:r>
              <a:rPr lang="en-US" altLang="en-US" sz="2400" dirty="0"/>
              <a:t>e.g., compilers, linkers, …</a:t>
            </a:r>
          </a:p>
          <a:p>
            <a:r>
              <a:rPr lang="en-US" altLang="en-US" sz="2800" dirty="0"/>
              <a:t>Binary compatibility allows compiled programs to work on different computers</a:t>
            </a:r>
          </a:p>
          <a:p>
            <a:pPr lvl="1"/>
            <a:r>
              <a:rPr lang="en-US" altLang="en-US" sz="2400" dirty="0"/>
              <a:t>Standardized ISAs</a:t>
            </a:r>
            <a:endParaRPr lang="en-AU" alt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5CBB5-8265-46F6-BF02-DC819ACD29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D691B-8A05-4F15-A7C0-A4EE5C61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 descr="f02-07-P374493">
            <a:extLst>
              <a:ext uri="{FF2B5EF4-FFF2-40B4-BE49-F238E27FC236}">
                <a16:creationId xmlns:a16="http://schemas.microsoft.com/office/drawing/2014/main" id="{7CD88EE5-D505-43AA-9A68-EB7770CD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08" y="653190"/>
            <a:ext cx="4045100" cy="535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AFBFF-F3F9-4159-A6BE-A60BA3E5EAC6}"/>
              </a:ext>
            </a:extLst>
          </p:cNvPr>
          <p:cNvSpPr/>
          <p:nvPr/>
        </p:nvSpPr>
        <p:spPr>
          <a:xfrm>
            <a:off x="6483094" y="6229199"/>
            <a:ext cx="5220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1200" dirty="0"/>
              <a:t>Source: David Patterson and John Hennessy, Computer Organization and Design, 5</a:t>
            </a:r>
            <a:r>
              <a:rPr lang="en-US" altLang="zh-TW" sz="1200" baseline="30000" dirty="0"/>
              <a:t>th</a:t>
            </a:r>
            <a:r>
              <a:rPr lang="en-US" altLang="zh-TW" sz="1200" dirty="0"/>
              <a:t> edition, Morgan Kaufman, 2014.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32230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24FC-C6D1-4DE6-A234-1F0490C7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Everything is now addressable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4368-E7FA-463D-9567-BAB176A70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Since all instructions and data are stored in memory, everything has a memory address: instructions, data words</a:t>
            </a:r>
          </a:p>
          <a:p>
            <a:pPr lvl="1">
              <a:spcAft>
                <a:spcPts val="0"/>
              </a:spcAft>
            </a:pPr>
            <a:r>
              <a:rPr lang="en-US" dirty="0"/>
              <a:t>both branches and jumps use these</a:t>
            </a:r>
          </a:p>
          <a:p>
            <a:pPr>
              <a:spcAft>
                <a:spcPts val="0"/>
              </a:spcAft>
            </a:pPr>
            <a:r>
              <a:rPr lang="en-US" dirty="0"/>
              <a:t>C pointers are just memory addresses: they can point to anything in memory</a:t>
            </a:r>
          </a:p>
          <a:p>
            <a:pPr lvl="1">
              <a:spcAft>
                <a:spcPts val="0"/>
              </a:spcAft>
            </a:pPr>
            <a:r>
              <a:rPr lang="en-US" dirty="0"/>
              <a:t>Unconstrained use of addresses can lead to nasty bugs; up to you in C; limited in Java by language design</a:t>
            </a:r>
          </a:p>
          <a:p>
            <a:pPr>
              <a:spcAft>
                <a:spcPts val="0"/>
              </a:spcAft>
            </a:pPr>
            <a:r>
              <a:rPr lang="en-US" dirty="0"/>
              <a:t>One register keeps address of instruction being executed:  </a:t>
            </a:r>
            <a:r>
              <a:rPr lang="en-US" dirty="0">
                <a:solidFill>
                  <a:srgbClr val="FF0000"/>
                </a:solidFill>
              </a:rPr>
              <a:t>Program Counter (PC)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86346-2E5D-4BB9-83C1-CC24597E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A10150A-FACB-450F-8F37-0C410050202B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11058</TotalTime>
  <Words>2864</Words>
  <Application>Microsoft Office PowerPoint</Application>
  <PresentationFormat>Widescreen</PresentationFormat>
  <Paragraphs>632</Paragraphs>
  <Slides>54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Courier</vt:lpstr>
      <vt:lpstr>DFKai-SB</vt:lpstr>
      <vt:lpstr>FZYaoTi</vt:lpstr>
      <vt:lpstr>Arial</vt:lpstr>
      <vt:lpstr>Arial Narrow</vt:lpstr>
      <vt:lpstr>Courier New</vt:lpstr>
      <vt:lpstr>Franklin Gothic Book</vt:lpstr>
      <vt:lpstr>Garamond</vt:lpstr>
      <vt:lpstr>Rockwell</vt:lpstr>
      <vt:lpstr>Rockwell Condensed</vt:lpstr>
      <vt:lpstr>Symbol</vt:lpstr>
      <vt:lpstr>Times</vt:lpstr>
      <vt:lpstr>Times New Roman</vt:lpstr>
      <vt:lpstr>Wingdings</vt:lpstr>
      <vt:lpstr>Wood Type</vt:lpstr>
      <vt:lpstr>Image</vt:lpstr>
      <vt:lpstr>2. The von neumann model</vt:lpstr>
      <vt:lpstr>Goals of this lecture</vt:lpstr>
      <vt:lpstr>Below Your Program</vt:lpstr>
      <vt:lpstr>From C programs to execution</vt:lpstr>
      <vt:lpstr>From C programs to execution</vt:lpstr>
      <vt:lpstr>An example</vt:lpstr>
      <vt:lpstr>The Stored Program Computer</vt:lpstr>
      <vt:lpstr>Stored-Program Computer</vt:lpstr>
      <vt:lpstr>Everything is now addressable</vt:lpstr>
      <vt:lpstr>instructions</vt:lpstr>
      <vt:lpstr>Example: Add instruction</vt:lpstr>
      <vt:lpstr>Example: LOAD (LDR) Instruction</vt:lpstr>
      <vt:lpstr>Example: STORE (STR) Instruction</vt:lpstr>
      <vt:lpstr>The von Neumann model</vt:lpstr>
      <vt:lpstr>Flow of Information </vt:lpstr>
      <vt:lpstr>The three elements</vt:lpstr>
      <vt:lpstr>Memory Subsystem</vt:lpstr>
      <vt:lpstr>RAM</vt:lpstr>
      <vt:lpstr>Memory Size / Speed</vt:lpstr>
      <vt:lpstr>Operations on Memory </vt:lpstr>
      <vt:lpstr>Structure of the Memory Subsystem</vt:lpstr>
      <vt:lpstr>Review questions</vt:lpstr>
      <vt:lpstr>Input/Output Subsystem</vt:lpstr>
      <vt:lpstr>I/O Controllers</vt:lpstr>
      <vt:lpstr>Structure of the I/O Subsystem</vt:lpstr>
      <vt:lpstr>The ALU Subsystem</vt:lpstr>
      <vt:lpstr>Structure of the ALU</vt:lpstr>
      <vt:lpstr>The Control Unit</vt:lpstr>
      <vt:lpstr>The fetch-decode-execute cycle</vt:lpstr>
      <vt:lpstr>Structure of the Control Unit</vt:lpstr>
      <vt:lpstr>A simple example</vt:lpstr>
      <vt:lpstr>A simple example</vt:lpstr>
      <vt:lpstr>A simple example</vt:lpstr>
      <vt:lpstr>A simple example</vt:lpstr>
      <vt:lpstr>A simple example</vt:lpstr>
      <vt:lpstr>Review questions</vt:lpstr>
      <vt:lpstr>Instruction Processing</vt:lpstr>
      <vt:lpstr>Instruction Processing: FETCH</vt:lpstr>
      <vt:lpstr>Instruction Processing: DECODE</vt:lpstr>
      <vt:lpstr>Instruction Processing: EVALUATE ADDRESS</vt:lpstr>
      <vt:lpstr>Instruction Processing: FETCH OPERANDS</vt:lpstr>
      <vt:lpstr>Instruction Processing: EXECUTE</vt:lpstr>
      <vt:lpstr>Instruction Processing: STORE</vt:lpstr>
      <vt:lpstr>Changing the Sequence of Instructions</vt:lpstr>
      <vt:lpstr>Example: JUMP (JMPR) Instruction</vt:lpstr>
      <vt:lpstr>Instruction Processing Summary</vt:lpstr>
      <vt:lpstr>Driving Force: The Clock</vt:lpstr>
      <vt:lpstr>Stopping the Clock</vt:lpstr>
      <vt:lpstr>Control unit state diagram</vt:lpstr>
      <vt:lpstr>Computer Architecture and organization</vt:lpstr>
      <vt:lpstr>Conclusions</vt:lpstr>
      <vt:lpstr>Reading</vt:lpstr>
      <vt:lpstr>acknowledgements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Course Introduction</dc:title>
  <dc:creator>Rocky Chang</dc:creator>
  <cp:lastModifiedBy>Rocky Chang</cp:lastModifiedBy>
  <cp:revision>324</cp:revision>
  <dcterms:created xsi:type="dcterms:W3CDTF">2017-08-25T07:41:56Z</dcterms:created>
  <dcterms:modified xsi:type="dcterms:W3CDTF">2017-09-12T00:14:33Z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