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pdf" ContentType="application/pd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9" r:id="rId1"/>
  </p:sldMasterIdLst>
  <p:notesMasterIdLst>
    <p:notesMasterId r:id="rId57"/>
  </p:notesMasterIdLst>
  <p:handoutMasterIdLst>
    <p:handoutMasterId r:id="rId58"/>
  </p:handoutMasterIdLst>
  <p:sldIdLst>
    <p:sldId id="261" r:id="rId2"/>
    <p:sldId id="291" r:id="rId3"/>
    <p:sldId id="292" r:id="rId4"/>
    <p:sldId id="301" r:id="rId5"/>
    <p:sldId id="295" r:id="rId6"/>
    <p:sldId id="296" r:id="rId7"/>
    <p:sldId id="297" r:id="rId8"/>
    <p:sldId id="298" r:id="rId9"/>
    <p:sldId id="304" r:id="rId10"/>
    <p:sldId id="300" r:id="rId11"/>
    <p:sldId id="299" r:id="rId12"/>
    <p:sldId id="313" r:id="rId13"/>
    <p:sldId id="302" r:id="rId14"/>
    <p:sldId id="303" r:id="rId15"/>
    <p:sldId id="271" r:id="rId16"/>
    <p:sldId id="305" r:id="rId17"/>
    <p:sldId id="286" r:id="rId18"/>
    <p:sldId id="309" r:id="rId19"/>
    <p:sldId id="310" r:id="rId20"/>
    <p:sldId id="311" r:id="rId21"/>
    <p:sldId id="308" r:id="rId22"/>
    <p:sldId id="293" r:id="rId23"/>
    <p:sldId id="312" r:id="rId24"/>
    <p:sldId id="274" r:id="rId25"/>
    <p:sldId id="275" r:id="rId26"/>
    <p:sldId id="281" r:id="rId27"/>
    <p:sldId id="282" r:id="rId28"/>
    <p:sldId id="283" r:id="rId29"/>
    <p:sldId id="287" r:id="rId30"/>
    <p:sldId id="284" r:id="rId31"/>
    <p:sldId id="277" r:id="rId32"/>
    <p:sldId id="278" r:id="rId33"/>
    <p:sldId id="289" r:id="rId34"/>
    <p:sldId id="279" r:id="rId35"/>
    <p:sldId id="285" r:id="rId36"/>
    <p:sldId id="288" r:id="rId37"/>
    <p:sldId id="294" r:id="rId38"/>
    <p:sldId id="322" r:id="rId39"/>
    <p:sldId id="323" r:id="rId40"/>
    <p:sldId id="324" r:id="rId41"/>
    <p:sldId id="325" r:id="rId42"/>
    <p:sldId id="335" r:id="rId43"/>
    <p:sldId id="334" r:id="rId44"/>
    <p:sldId id="338" r:id="rId45"/>
    <p:sldId id="339" r:id="rId46"/>
    <p:sldId id="340" r:id="rId47"/>
    <p:sldId id="342" r:id="rId48"/>
    <p:sldId id="327" r:id="rId49"/>
    <p:sldId id="328" r:id="rId50"/>
    <p:sldId id="336" r:id="rId51"/>
    <p:sldId id="337" r:id="rId52"/>
    <p:sldId id="333" r:id="rId53"/>
    <p:sldId id="343" r:id="rId54"/>
    <p:sldId id="341" r:id="rId55"/>
    <p:sldId id="280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706" autoAdjust="0"/>
  </p:normalViewPr>
  <p:slideViewPr>
    <p:cSldViewPr snapToGrid="0">
      <p:cViewPr>
        <p:scale>
          <a:sx n="61" d="100"/>
          <a:sy n="61" d="100"/>
        </p:scale>
        <p:origin x="165" y="27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"/>
    </p:cViewPr>
  </p:sorterViewPr>
  <p:notesViewPr>
    <p:cSldViewPr snapToGrid="0">
      <p:cViewPr varScale="1">
        <p:scale>
          <a:sx n="49" d="100"/>
          <a:sy n="49" d="100"/>
        </p:scale>
        <p:origin x="2733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9.xml"/><Relationship Id="rId2" Type="http://schemas.openxmlformats.org/officeDocument/2006/relationships/slide" Target="slides/slide48.xml"/><Relationship Id="rId1" Type="http://schemas.openxmlformats.org/officeDocument/2006/relationships/slide" Target="slides/slide5.xml"/><Relationship Id="rId4" Type="http://schemas.openxmlformats.org/officeDocument/2006/relationships/slide" Target="slides/slide5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04403-97C8-424F-9205-9E80F543074F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In everyday life we use a system based on decimal digits (0, 1, 2, 3, 4, 5, 6, 7, 8, 9) to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represent numbers, and refer to the system as the decimal system. Consider what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the number 83 means. It means eight tens plus three: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83 = (8 * 10) + 3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The number 4728 means four thousands, seven hundreds, two tens, plus eight: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4728 = (4 * 1000) + (7 * 100) + (2 * 10) + 8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The decimal system is said to have a </a:t>
            </a:r>
            <a:r>
              <a:rPr lang="en-US" sz="1200" b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base, </a:t>
            </a:r>
            <a:r>
              <a:rPr lang="en-US" sz="1200" b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or</a:t>
            </a:r>
            <a:r>
              <a:rPr lang="en-US" sz="1200" b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radix, of 10. </a:t>
            </a:r>
            <a:r>
              <a:rPr lang="en-US" sz="1200" b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This means that each digit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in the number is multiplied by 10 raised to a power corresponding to that digit’s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position: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83 = (8 *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(3 *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4728 = (4 *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3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(7 *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(2 *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(8 *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055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94A1F055-C684-4741-B3ED-488FA11C4B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C5BBF906-E54E-4374-A208-DA14CCB91F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49EBC-FFC1-471D-96B2-E3ACD1AB7EFC}" type="datetime3">
              <a:rPr lang="en-AU" altLang="en-US" smtClean="0">
                <a:latin typeface="Times New Roman" panose="02020603050405020304" pitchFamily="18" charset="0"/>
              </a:rPr>
              <a:pPr/>
              <a:t>1 September, 2017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81924" name="Rectangle 6">
            <a:extLst>
              <a:ext uri="{FF2B5EF4-FFF2-40B4-BE49-F238E27FC236}">
                <a16:creationId xmlns:a16="http://schemas.microsoft.com/office/drawing/2014/main" id="{CC176953-BA91-4E90-B60E-D7817DCB5F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3 — Arithmetic for Computers</a:t>
            </a:r>
          </a:p>
        </p:txBody>
      </p:sp>
      <p:sp>
        <p:nvSpPr>
          <p:cNvPr id="81925" name="Rectangle 7">
            <a:extLst>
              <a:ext uri="{FF2B5EF4-FFF2-40B4-BE49-F238E27FC236}">
                <a16:creationId xmlns:a16="http://schemas.microsoft.com/office/drawing/2014/main" id="{D6D40941-C63E-4C4D-BA30-C78A101DA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FC5147-4C9B-4A52-BF98-35FEB415D41C}" type="slidenum">
              <a:rPr lang="en-AU" altLang="en-US">
                <a:latin typeface="Times New Roman" panose="02020603050405020304" pitchFamily="18" charset="0"/>
              </a:rPr>
              <a:pPr/>
              <a:t>46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81926" name="Rectangle 2">
            <a:extLst>
              <a:ext uri="{FF2B5EF4-FFF2-40B4-BE49-F238E27FC236}">
                <a16:creationId xmlns:a16="http://schemas.microsoft.com/office/drawing/2014/main" id="{8475C430-5723-46AC-8F4C-B0002DA5B8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>
            <a:extLst>
              <a:ext uri="{FF2B5EF4-FFF2-40B4-BE49-F238E27FC236}">
                <a16:creationId xmlns:a16="http://schemas.microsoft.com/office/drawing/2014/main" id="{94726474-654F-4E4D-A9AF-CE2DCED1B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14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5C275D8-D0F2-4DB9-9766-321D2E1716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A0BB7A3B-B73F-4ACF-8A7C-EB6BBBE2DD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E7EB05-6ADE-46CB-A546-61280EE989E1}" type="datetime3">
              <a:rPr lang="en-AU" altLang="en-US" smtClean="0">
                <a:latin typeface="Times New Roman" panose="02020603050405020304" pitchFamily="18" charset="0"/>
              </a:rPr>
              <a:pPr/>
              <a:t>1 September, 2017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77828" name="Rectangle 6">
            <a:extLst>
              <a:ext uri="{FF2B5EF4-FFF2-40B4-BE49-F238E27FC236}">
                <a16:creationId xmlns:a16="http://schemas.microsoft.com/office/drawing/2014/main" id="{B99E645F-5DA2-4C13-9D9C-323744CE90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3 — Arithmetic for Computers</a:t>
            </a:r>
          </a:p>
        </p:txBody>
      </p:sp>
      <p:sp>
        <p:nvSpPr>
          <p:cNvPr id="77829" name="Rectangle 7">
            <a:extLst>
              <a:ext uri="{FF2B5EF4-FFF2-40B4-BE49-F238E27FC236}">
                <a16:creationId xmlns:a16="http://schemas.microsoft.com/office/drawing/2014/main" id="{4E6D8438-E857-4996-A366-BFE70BD9F1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04A9BF-168F-423C-BC1B-0D383C78A01D}" type="slidenum">
              <a:rPr lang="en-AU" altLang="en-US">
                <a:latin typeface="Times New Roman" panose="02020603050405020304" pitchFamily="18" charset="0"/>
              </a:rPr>
              <a:pPr/>
              <a:t>48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77830" name="Rectangle 2">
            <a:extLst>
              <a:ext uri="{FF2B5EF4-FFF2-40B4-BE49-F238E27FC236}">
                <a16:creationId xmlns:a16="http://schemas.microsoft.com/office/drawing/2014/main" id="{84DE2A0A-EF0A-4F5B-ADA7-FB30EC5A35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31" name="Rectangle 3">
            <a:extLst>
              <a:ext uri="{FF2B5EF4-FFF2-40B4-BE49-F238E27FC236}">
                <a16:creationId xmlns:a16="http://schemas.microsoft.com/office/drawing/2014/main" id="{100BF5D9-FBC2-4D2A-8EAC-B3C1179DC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544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320C217D-9398-4655-A8DE-1A369420BF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111BE0AC-FC4D-431E-BE6D-79BCAF61583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312817-A16E-4A42-BF3F-B09A240BB8E9}" type="datetime3">
              <a:rPr lang="en-AU" altLang="en-US" smtClean="0">
                <a:latin typeface="Times New Roman" panose="02020603050405020304" pitchFamily="18" charset="0"/>
              </a:rPr>
              <a:pPr/>
              <a:t>1 September, 2017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78852" name="Rectangle 6">
            <a:extLst>
              <a:ext uri="{FF2B5EF4-FFF2-40B4-BE49-F238E27FC236}">
                <a16:creationId xmlns:a16="http://schemas.microsoft.com/office/drawing/2014/main" id="{B5FB88A8-0290-4296-A62E-8349F84075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3 — Arithmetic for Computers</a:t>
            </a:r>
          </a:p>
        </p:txBody>
      </p:sp>
      <p:sp>
        <p:nvSpPr>
          <p:cNvPr id="78853" name="Rectangle 7">
            <a:extLst>
              <a:ext uri="{FF2B5EF4-FFF2-40B4-BE49-F238E27FC236}">
                <a16:creationId xmlns:a16="http://schemas.microsoft.com/office/drawing/2014/main" id="{D490C76F-6E0B-4F0B-8A7B-191EAB7FF2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0949B3-3D18-4DDF-B954-B08328136A4F}" type="slidenum">
              <a:rPr lang="en-AU" altLang="en-US">
                <a:latin typeface="Times New Roman" panose="02020603050405020304" pitchFamily="18" charset="0"/>
              </a:rPr>
              <a:pPr/>
              <a:t>49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78854" name="Rectangle 2">
            <a:extLst>
              <a:ext uri="{FF2B5EF4-FFF2-40B4-BE49-F238E27FC236}">
                <a16:creationId xmlns:a16="http://schemas.microsoft.com/office/drawing/2014/main" id="{EBF9307E-58A4-466A-9827-C2107A7107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5" name="Rectangle 3">
            <a:extLst>
              <a:ext uri="{FF2B5EF4-FFF2-40B4-BE49-F238E27FC236}">
                <a16:creationId xmlns:a16="http://schemas.microsoft.com/office/drawing/2014/main" id="{32ECDB83-669E-4B90-A6C7-45D09DADC9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382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18A3AFDB-10F7-484B-8791-0D7D9A1521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7145EB2-E241-4832-9910-937087CBA9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6C9544-2BD5-4F31-867D-B8E46D210CB9}" type="datetime3">
              <a:rPr lang="en-AU" altLang="en-US" smtClean="0">
                <a:latin typeface="Times New Roman" panose="02020603050405020304" pitchFamily="18" charset="0"/>
              </a:rPr>
              <a:pPr/>
              <a:t>1 September, 2017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83972" name="Rectangle 6">
            <a:extLst>
              <a:ext uri="{FF2B5EF4-FFF2-40B4-BE49-F238E27FC236}">
                <a16:creationId xmlns:a16="http://schemas.microsoft.com/office/drawing/2014/main" id="{58910038-F3A1-4381-85F6-3D7365A7B2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3 — Arithmetic for Computers</a:t>
            </a:r>
          </a:p>
        </p:txBody>
      </p:sp>
      <p:sp>
        <p:nvSpPr>
          <p:cNvPr id="83973" name="Rectangle 7">
            <a:extLst>
              <a:ext uri="{FF2B5EF4-FFF2-40B4-BE49-F238E27FC236}">
                <a16:creationId xmlns:a16="http://schemas.microsoft.com/office/drawing/2014/main" id="{A1CF843D-EE2F-4F38-9C74-9D71A34AE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F9E8DA-CB3E-4EA8-B851-5F99B99532F2}" type="slidenum">
              <a:rPr lang="en-AU" altLang="en-US">
                <a:latin typeface="Times New Roman" panose="02020603050405020304" pitchFamily="18" charset="0"/>
              </a:rPr>
              <a:pPr/>
              <a:t>52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83974" name="Rectangle 2">
            <a:extLst>
              <a:ext uri="{FF2B5EF4-FFF2-40B4-BE49-F238E27FC236}">
                <a16:creationId xmlns:a16="http://schemas.microsoft.com/office/drawing/2014/main" id="{B24B4ED5-00D8-4178-B178-807508A2CC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>
            <a:extLst>
              <a:ext uri="{FF2B5EF4-FFF2-40B4-BE49-F238E27FC236}">
                <a16:creationId xmlns:a16="http://schemas.microsoft.com/office/drawing/2014/main" id="{F8109113-1F40-4CC0-8FB6-6AFE57773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971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The same principle holds for decimal fractions, but negative powers of 10 are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used. Thus, the decimal fraction 0.256 stands for 2 tenths plus 5 hundredths plus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6 thousandths: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0.256 = (2 *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-1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(5 * 10-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(6 * 10-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3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</a:t>
            </a:r>
          </a:p>
          <a:p>
            <a:endParaRPr lang="en-US" sz="1200" kern="1200" baseline="0" dirty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 number with both an integer and fractional part has digits raised to both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positive and negative powers of 10: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442.256 = (4 *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(4 + 10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(2 *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(2 *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-1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(5 * 10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-2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+ (6 * 10-3)</a:t>
            </a:r>
          </a:p>
          <a:p>
            <a:endParaRPr lang="en-US" sz="1200" kern="1200" baseline="0" dirty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In any number, the leftmost digit is referred to as the </a:t>
            </a:r>
            <a:r>
              <a:rPr lang="en-US" sz="1200" b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most significant digit,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because it carries the highest value. The rightmost digit is called the </a:t>
            </a:r>
            <a:r>
              <a:rPr lang="en-US" sz="1200" b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least significant</a:t>
            </a:r>
          </a:p>
          <a:p>
            <a:r>
              <a:rPr lang="en-US" sz="1200" b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digit. </a:t>
            </a:r>
            <a:r>
              <a:rPr lang="en-US" sz="1200" b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In the preceding decimal number, the 4 on the left is the most significant digit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and the 6 on the right is the least significant digit.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245E4-CB43-F844-B5DA-3C7BAF45101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41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Table 9.1 shows the relationship between each digit position and the value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assigned to that position. Each position is weighted 10 times the value of the position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to the right and one-tenth the value of the position to the left. Thus, positions represent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successive powers of 10. If we number the positions as indicated in Table 9.1,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then position 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 </a:t>
            </a:r>
            <a:r>
              <a:rPr lang="en-US" sz="1200" i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 weighted by the value 10</a:t>
            </a:r>
            <a:r>
              <a:rPr lang="en-US" sz="1200" b="0" i="1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245E4-CB43-F844-B5DA-3C7BAF45101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40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In a positional number system, each number is represented by a string of digits in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which each digit position 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 </a:t>
            </a:r>
            <a:r>
              <a:rPr lang="en-US" sz="1200" i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has an associated weight 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</a:t>
            </a:r>
            <a:r>
              <a:rPr lang="en-US" sz="1200" i="1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, </a:t>
            </a:r>
            <a:r>
              <a:rPr lang="en-US" sz="1200" i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where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r </a:t>
            </a:r>
            <a:r>
              <a:rPr lang="en-US" sz="1200" i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 the radix, or base,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of the number system. The general form of a number in such a system with radix 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 </a:t>
            </a:r>
            <a:r>
              <a:rPr lang="en-US" sz="1200" i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(. . . 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3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.a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-1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-2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-3 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. . .)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where the value of any digit 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</a:t>
            </a:r>
            <a:r>
              <a:rPr lang="en-US" sz="1200" i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 an integer in the range 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i="1" u="sng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&lt; 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&lt; r. </a:t>
            </a:r>
            <a:r>
              <a:rPr lang="en-US" sz="1200" i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The dot between</a:t>
            </a:r>
          </a:p>
          <a:p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and a</a:t>
            </a:r>
            <a:r>
              <a:rPr lang="en-US" sz="1200" i="1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-1 </a:t>
            </a:r>
            <a:r>
              <a:rPr lang="en-US" sz="1200" i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 called the </a:t>
            </a:r>
            <a:r>
              <a:rPr lang="en-US" sz="1200" b="1" i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radix point.</a:t>
            </a:r>
          </a:p>
          <a:p>
            <a:endParaRPr lang="en-US" sz="1200" b="1" i="1" kern="1200" baseline="0" dirty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The decimal system, then, is a special case of a positional number system with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radix 10 and with digits in the range 0 through 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245E4-CB43-F844-B5DA-3C7BAF45101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71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As an example of another positional system, consider the system with base 7.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Table 9.2 shows the weighting value for positions –1 through 4. In each position, the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digit value ranges from 0 through 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245E4-CB43-F844-B5DA-3C7BAF45101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29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In the decimal system, 10 different digits are used to represent numbers with a base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of 10. In the binary system, we have only two digits, 1 and 0. Thus, numbers in the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binary system are represented to the base 2.</a:t>
            </a:r>
          </a:p>
          <a:p>
            <a:endParaRPr lang="en-US" sz="1200" kern="1200" baseline="0" dirty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To avoid confusion, we will sometimes put a subscript on a number to indicate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its base. For example, 83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10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and 4728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10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are numbers represented in decimal notation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or, more briefly, decimal numbers. The digits 1 and 0 in binary notation have the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same meaning as in decimal notation: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= 0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10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= 1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10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To represent larger numbers, as with decimal notation, each digit in a binary number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has a value depending on its position: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10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= (1 * 2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(0 * 2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= 2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10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11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= (1 * 2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(1 * 2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= 3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10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100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= (1 * 2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(0 * 2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+ (0 * 2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) = 4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10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and so on. Again, fractional values are represented with negative powers of the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radix: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1001.101 = 2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3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+ 2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+ 2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-1 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+ 2</a:t>
            </a:r>
            <a:r>
              <a:rPr lang="en-US" sz="1200" kern="1200" baseline="30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-3 </a:t>
            </a:r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= 9.625</a:t>
            </a:r>
            <a:r>
              <a:rPr lang="en-US" sz="1200" kern="1200" baseline="-2500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10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245E4-CB43-F844-B5DA-3C7BAF45101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9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Because of the inherent binary nature of digital computer components, all forms of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data within computers are represented by various binary codes. However, no matter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how convenient the binary system is for computers, it is exceedingly cumbersome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for human beings. Consequently, most computer professionals who must spend time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working with the actual raw data in the computer prefer a more compact notation.</a:t>
            </a:r>
          </a:p>
          <a:p>
            <a:endParaRPr lang="en-US" sz="1200" kern="1200" baseline="0" dirty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What notation to use? One possibility is the decimal notation. This is certainly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more compact than binary notation, but it is awkward because of the tediousness of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converting between base 2 and base 10.</a:t>
            </a:r>
          </a:p>
          <a:p>
            <a:endParaRPr lang="en-US" sz="1200" kern="1200" baseline="0" dirty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Instead, a notation known as hexadecimal has been adopted. Binary digits are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grouped into sets of four bits, called a </a:t>
            </a:r>
            <a:r>
              <a:rPr lang="en-US" sz="1200" b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nibble. </a:t>
            </a:r>
            <a:r>
              <a:rPr lang="en-US" sz="1200" b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Each possible combination of four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binary digits is given a symbol.</a:t>
            </a:r>
          </a:p>
          <a:p>
            <a:endParaRPr lang="en-US" sz="1200" kern="1200" baseline="0" dirty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Because 16 symbols are used, the notation is called </a:t>
            </a:r>
            <a:r>
              <a:rPr lang="en-US" sz="1200" b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hexadecimal, </a:t>
            </a:r>
            <a:r>
              <a:rPr lang="en-US" sz="1200" b="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and the 16 symbols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are the </a:t>
            </a:r>
            <a:r>
              <a:rPr lang="en-US" sz="1200" b="1" kern="1200" baseline="0" dirty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hexadecimal digits.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245E4-CB43-F844-B5DA-3C7BAF45101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64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F3913AEE-B9BE-491F-8D80-46C123B763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07E1BE2E-5FD4-45CE-9A50-E814BF870E2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ADAA0D-2EB7-45A9-AB51-14D407E194FB}" type="datetime3">
              <a:rPr lang="en-AU" altLang="en-US" smtClean="0">
                <a:latin typeface="Times New Roman" panose="02020603050405020304" pitchFamily="18" charset="0"/>
              </a:rPr>
              <a:pPr/>
              <a:t>1 September, 2017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75780" name="Rectangle 6">
            <a:extLst>
              <a:ext uri="{FF2B5EF4-FFF2-40B4-BE49-F238E27FC236}">
                <a16:creationId xmlns:a16="http://schemas.microsoft.com/office/drawing/2014/main" id="{28F8178A-CBF9-4173-930C-D8B168EFE9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3 — Arithmetic for Computers</a:t>
            </a:r>
          </a:p>
        </p:txBody>
      </p:sp>
      <p:sp>
        <p:nvSpPr>
          <p:cNvPr id="75781" name="Rectangle 7">
            <a:extLst>
              <a:ext uri="{FF2B5EF4-FFF2-40B4-BE49-F238E27FC236}">
                <a16:creationId xmlns:a16="http://schemas.microsoft.com/office/drawing/2014/main" id="{584AD661-DEA2-4972-961C-68E9CAD04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5D7BE-A480-4F5A-8E97-3DB220E009BD}" type="slidenum">
              <a:rPr lang="en-AU" altLang="en-US">
                <a:latin typeface="Times New Roman" panose="02020603050405020304" pitchFamily="18" charset="0"/>
              </a:rPr>
              <a:pPr/>
              <a:t>41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75782" name="Rectangle 2">
            <a:extLst>
              <a:ext uri="{FF2B5EF4-FFF2-40B4-BE49-F238E27FC236}">
                <a16:creationId xmlns:a16="http://schemas.microsoft.com/office/drawing/2014/main" id="{91DBDF93-E457-4E20-8859-997734A6D1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3" name="Rectangle 3">
            <a:extLst>
              <a:ext uri="{FF2B5EF4-FFF2-40B4-BE49-F238E27FC236}">
                <a16:creationId xmlns:a16="http://schemas.microsoft.com/office/drawing/2014/main" id="{9DA72623-0768-4AE1-AC6E-D19AE3EF7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905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3F856831-15D4-4075-9362-E7AE3E1269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44129D6-2653-4CE2-B2B8-2827D816A53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7FB123-F47A-4B9E-BD1C-B20E8A474A19}" type="datetime3">
              <a:rPr lang="en-AU" altLang="en-US" smtClean="0">
                <a:latin typeface="Times New Roman" panose="02020603050405020304" pitchFamily="18" charset="0"/>
              </a:rPr>
              <a:pPr/>
              <a:t>1 September, 2017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80900" name="Rectangle 6">
            <a:extLst>
              <a:ext uri="{FF2B5EF4-FFF2-40B4-BE49-F238E27FC236}">
                <a16:creationId xmlns:a16="http://schemas.microsoft.com/office/drawing/2014/main" id="{F0F94774-EB17-44A2-9564-01E6384690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3 — Arithmetic for Computers</a:t>
            </a:r>
          </a:p>
        </p:txBody>
      </p:sp>
      <p:sp>
        <p:nvSpPr>
          <p:cNvPr id="80901" name="Rectangle 7">
            <a:extLst>
              <a:ext uri="{FF2B5EF4-FFF2-40B4-BE49-F238E27FC236}">
                <a16:creationId xmlns:a16="http://schemas.microsoft.com/office/drawing/2014/main" id="{49D20A54-D5A8-42B5-B535-8E35C0625C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0E139C-E439-4236-B18F-29C291D4D981}" type="slidenum">
              <a:rPr lang="en-AU" altLang="en-US">
                <a:latin typeface="Times New Roman" panose="02020603050405020304" pitchFamily="18" charset="0"/>
              </a:rPr>
              <a:pPr/>
              <a:t>45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80902" name="Rectangle 2">
            <a:extLst>
              <a:ext uri="{FF2B5EF4-FFF2-40B4-BE49-F238E27FC236}">
                <a16:creationId xmlns:a16="http://schemas.microsoft.com/office/drawing/2014/main" id="{661173C8-0005-4956-8C78-6D94F6476B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3" name="Rectangle 3">
            <a:extLst>
              <a:ext uri="{FF2B5EF4-FFF2-40B4-BE49-F238E27FC236}">
                <a16:creationId xmlns:a16="http://schemas.microsoft.com/office/drawing/2014/main" id="{F45F177D-9613-4291-8B47-822229A8D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630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D867-E7C2-4924-8A29-83968470FF07}" type="datetime1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4B1815-6637-45FE-90CA-56F049C75EA0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12A57B-691B-4819-B1EF-A72D8B13F573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D37A89-7017-4ABA-9525-67C4EA4E558F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EEA86D-DAA8-46C2-A4DF-92F328305825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77F80B7-A4C9-490A-ABB7-0532CBC59E40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BDEA8D0-8118-4B29-A1B7-E61AF74813A3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AD413C8-60CD-4B2D-BE96-5AB487D63E6B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23CF422-0626-47DC-9D82-29A2E6E2D4BC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79EBC75-5C4C-40AA-A3D8-B53B3056D538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11EA4D8-DC81-45A2-8961-6BF53A00265C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510FD8C-F934-49A0-970A-EFC8370FD079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6E0D79E-1DBD-4CBD-A380-79808BCECED9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3D00827-EEC8-4CB0-86E8-974EE80A03B9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FDAE016-E5E5-4823-B309-9AC4B3058961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06BD079-2FB5-4183-ADE9-05A54F2F8B32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52E76A1-BFFE-4B70-A631-B03ACF4EB470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70F9C64-03F4-4601-8586-B770165CCC35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A7DFDD3-8B2A-4DB9-A206-5DB00F8D669F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122D5D28-2D90-49A6-8F45-8A65E7AD2FAE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36D35C7-A7EB-43A9-A7BC-020C80D7CF6E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96EB555-B42B-42AC-98D3-CDC6C7F64A99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DBE062FB-6B80-48B3-AD8C-E549CA68F29B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4A21FB15-1F2A-4916-87DE-AC7F128BF147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E1DDF8BD-838C-4289-AF5B-6BDCA2D280AB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2614D71A-D061-44CE-96DA-912186C7D01A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621A827C-1C7A-414F-8897-8375A9B01CB9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EBB71C06-6750-41E2-B5F4-5FF21E032B85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D7564B25-C7CA-4269-8F17-1419391D48A1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48BD3809-AECB-43F6-A036-45AFEAA34A72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5FC5ADAF-76DB-492B-8C7D-4365B404170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E4DAA5F8-C119-4EB0-9729-365FD010705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67773776-3DA9-4205-B259-6BF7194EF9E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2F0EF13-ABEC-4D29-8ABA-2A81BC3A54B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D57EEDF9-FE49-47C3-99F8-92CD429FA3F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6FF0B4A-8450-42F1-A1E8-E4196F32AB1C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D30B583-C0AF-40EB-A683-D2AC73253A74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54B31CCC-C31C-4B5B-889D-B2EF1ABBC2D8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E09BDF1-44FD-4315-997A-83AC6C4F1367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71B49990-71FC-432A-ACDB-697E9FCB400C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5FFF154B-6F5D-4AE2-95E5-ECD9335C2F20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8350D6E9-A120-421F-90DC-76509E448A91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F2BD728F-0A3D-477E-ABE8-86F314BBDFD8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C307B97E-B006-4924-9B0C-0A08FF7259F0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64DA0FDB-2771-4084-9D04-017E8A81C323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A12E1152-FEEF-4727-BC61-0ADBEE4F4803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CE5F5086-6FC9-4388-AA5B-6578A8E4CB1A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107229A7-E035-42F1-9FAF-8812BCE4E7B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7E9BBE6-978A-434E-ACED-22B8A32B89E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6F7F19BA-64A0-4E6B-A774-E8CE9A1548E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157B368F-E99C-4336-ACE4-A2655AC91A5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B70EF63-34A6-4F1F-9001-326D8DDFBEF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9FE81AE-F731-48CC-AB72-DB01EB3D13B0}"/>
              </a:ext>
            </a:extLst>
          </p:cNvPr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5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AE20-B51F-4DF9-BA26-1FA0A1DDE78F}" type="datetime1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5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7BBD-95D1-4C94-B1FD-9DCC03A10C72}" type="datetime1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7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6858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5384800" cy="46482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384800" cy="46482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CD35F66-A3BE-40B3-9BAA-34AAD805BFC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COMP2421 Lecture 2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0272318-5DC7-4DDB-A758-DE476C4F7E6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11BB1-7794-404D-A024-3131BBC3CF9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B7D9B9B-87B3-401A-835B-8BF15F8CAFD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543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68" y="322404"/>
            <a:ext cx="11656240" cy="122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1644445"/>
            <a:ext cx="11656240" cy="45277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F947-FF86-4A9B-AD8A-F2A77ACF92C4}" type="datetime1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4968" y="6272784"/>
            <a:ext cx="6327648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10F1246-4C62-4182-9E3B-28BEBF2BA26F}" type="datetime1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9C0C21-2C7F-4DF4-8913-536CE9FAABD2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2F81AE0-52CE-4B7B-92CF-3F0349B64B52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720F98B-6175-4538-8F7A-44BC9BCFD6CD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C95905B-5166-4AB4-9883-90578FA9C62A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AF77A44-FDFB-499F-AF20-EC53006C1068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545138D-57F7-47F1-BD3A-6BC5C5569A02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1C1DBB6-7E05-434C-9090-A1E4B20014D7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2068B51-708C-4935-AD6F-0E0D1B6C6EC2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9C40FAA-96CD-44D8-8A95-AF533041D11A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6768162-81F8-438A-B939-5021720B4145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1DC3829-36E2-48DA-BE58-84625BA92757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B4CFC72-ECDF-4873-A8AC-4C9CB5DA30EF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C5C56FC-5CCC-4DD6-A267-2AF3572BFF9D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7BD16AB-3ED5-42E7-94CB-A4A43590DD57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C62D55C-034D-47F8-A031-11940E070EEA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D7FDC44-B2E2-4FDC-A60B-FD4CAFE0DEAE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F088FA2-DFC5-4930-9006-939526E641ED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9945ACF-3A20-40D0-9E48-2488E03C2E58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A7DD927-BF4B-4A70-8921-01AAE9094EEC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BBF504C3-A0DC-4A28-A99A-BAC5F09F25A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230B1DC-386B-4C4E-9DA3-3F35C5BDE2A4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A9566D01-CE0B-4477-9E67-08A3FC089990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ACDA888-3197-4F4F-AD1A-0A590FB94970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A9A5587D-EF7D-4238-B20B-680950697525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CDD8E03E-8C2A-40D4-9118-E482BD8B08B8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8170DADC-48D6-4F4D-9B30-B90362C46CC7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D1380322-1C0F-4078-8408-7942FCA2F4B7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7E565D2F-6642-4E21-89DF-CDD75A87BDB8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28578CB5-3FCA-4384-B744-3BB045714A56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28B2A6AD-2A9E-41A8-B9A6-48624A69E3D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B1F05190-6966-49D4-800C-4934D809C5F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79C28F09-4EF4-406A-9557-80061CBDC6C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583F38F8-9053-41D0-AE65-09E09474EE2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4E890A18-7677-4F44-98E9-58A906DD530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8C36381-79D7-423F-9948-89A934E0E1D9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526EA17-52B3-4121-B6E1-0441C54B4C58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261ED61E-A1B4-441E-839E-1878D8419DB9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537D9146-CA85-4C3F-AF97-D4B8209B740A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41A8A8E-197C-4544-92A9-947AF013E715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65F0BE34-80BD-4E1E-BFB4-84FE0B0F9F64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546DC0F3-647E-4723-97F2-8A4CA1F0BF3A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099770F6-CC83-4368-A2D5-2B0910352559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452F1A1B-2A85-42A1-A915-8DC9F053D033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EE6922FB-62B7-4F99-9651-AD1286C2F5B3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C346E0E-E16A-4342-824C-545148E508E1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BE755AC4-2878-4038-93BB-7EE08705D2BF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31869C2-FD44-44F1-BFED-FDAFF9D3276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631C4298-6CFF-4B54-8BB2-ABF89BF32D7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C0893F3E-AEAD-40E7-A0F5-AFBE7FD3473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2B01750-BC5D-4222-929E-B2AA7C8C53F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47DF8078-7ACC-49B6-A3A3-A6E34212329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F1A626E-EF6B-4DFC-AD00-DA193F40B226}"/>
              </a:ext>
            </a:extLst>
          </p:cNvPr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15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3" y="372206"/>
            <a:ext cx="11651405" cy="9394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803" y="1564973"/>
            <a:ext cx="5538866" cy="44685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8511" y="1564972"/>
            <a:ext cx="5831170" cy="44685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34873-0467-4C75-806F-9AE7CC346B45}" type="datetime1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0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3C8F-2A5F-4B75-BEC2-D1FD3F1DEF08}" type="datetime1">
              <a:rPr lang="en-US" smtClean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7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19AA6-80EA-4A03-A1B2-8823C0C3592C}" type="datetime1">
              <a:rPr lang="en-US" smtClean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9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250E-0018-461C-85CE-341972A12520}" type="datetime1">
              <a:rPr lang="en-US" smtClean="0"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6082496-6B41-43F6-B78E-5AB41D899D4D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01CD138-361C-4CBD-B96D-71EC1D7BCD66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071CB9F-621F-4271-91D6-02FB863A1EED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33F5C22-4210-4E07-853E-4F503C9BDC44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43C23CE-B153-4817-84B3-E7A1D0E6E9E9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1F41920-1704-417F-8C17-5713EA67B4B1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A716497-72FA-4443-AC44-1B9C0F88050E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B1AA8FB-B206-4B29-BFB9-34B5F7666EE1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2A4DE85-D950-449F-9FC8-681CDD1222DB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0B87ACE-DED3-4203-A41D-D6766E0EEBAC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73ADA99-5325-4C58-9647-4994D05789F5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9E76410-C9E0-4340-9879-CFB457EE3F6C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71E7225-1ABB-4C50-8067-DC275CD997B4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0E6F1D4-F641-4852-8424-08024E69FE00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077F2C-9016-4BB6-9119-FE7A58265BAD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4BDFA4A-AE80-4678-A8D1-10CD42ECFD08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C9354FF-7DAA-44E4-B3B1-0B2A5F4CB7B7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B2D1AC5-9731-4C3E-8521-267058993DAD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7264E401-4D32-48F5-BD0C-214C3D357C49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FD36013D-316E-4D76-A720-44345F69B716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374157E-41DC-4599-B360-E81E35A95471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FDA910F1-0534-44BE-B1EB-2F7826CF1A4D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DE076ADC-1E1F-423C-94BA-FAD494D3F3FB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FD92F55D-1AFE-459B-B8FA-F011E249A270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E9213A0D-79BD-494E-9DC7-BECF8ADBC940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DF72B767-011F-4766-8E3C-2D451264306C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D8DA5AD3-E609-4E4F-8605-F74E7F605F4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AF6022E0-2A1F-43D4-9835-FCA635D75E5F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40071748-8BC1-455A-99B1-A0928170946E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FBA4A150-CB6D-45F6-832A-1C4B5D6B279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D68BF99B-FD41-4618-B7E5-7E42A9C0CB3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CAF55D6-8CA5-4AB5-93B5-115A8023984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EDD4683-292A-4104-8010-B970E60812A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703165D-8EE9-4F5E-900E-BD71189D577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558E5F9-DE8E-40F2-AC88-1A1B02D9F94E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A321EBE0-7152-4C06-826F-F469B99ECCCE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8281ABB-0EA3-4072-A11F-90C33C0BA613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8DB0571F-4527-4BE6-AD27-F60CEB5E774D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9599E98F-7DA3-436B-9EE5-F22A094EDE5F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65D16E78-E733-4FC1-B88C-A4670E30833B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35E562E9-55FA-4CC5-A4D3-3D0FEAD73A03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B329ADE3-6312-41FF-9160-64BAA96AA423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D4B2672-D2E2-4308-AD5C-917CF816ED8F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8677D8F4-8E3C-43CB-95E2-7379C82DC7B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E735AC23-ED51-4C57-A496-6D2B5EDB2D20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9A22CDBF-66A7-4499-B35E-23183C324591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8A965D1A-5D5A-4B91-AFE8-EF1DE2AFB0C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4E12ED8-F24E-4045-A66B-CD1006E41CE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A09EEBED-53FD-4A1D-A9BE-08D65B1F646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2CF790A9-0975-4EA4-9434-615982853A1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1492D26B-48F5-406D-B388-503B7BBAE5F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340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A1BA-5CD8-4898-95CF-234B08121E82}" type="datetime1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7DE6BC9-C2AF-4E87-842C-DF9B41F34233}"/>
              </a:ext>
            </a:extLst>
          </p:cNvPr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75A3C9F-740C-43E9-8280-499C08D28697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4A5DAF9-A127-42C2-BC68-922657D43D17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3694770-D61B-4833-B048-44CEEEA46DFD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BEC904E-BC93-4634-80EC-B8C61768DD64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2EE1503-8F25-4A60-B5C9-AC29D5C25F8C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F39747F-B9AD-428D-952B-79413EE91ECF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A3F0CAB-C54A-4F4F-81B3-AB70D69B1BF1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98A4FB-B224-4EA1-B331-F26182EAFA9F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F55206E-A771-4B31-B788-43E23E0F87C0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4DBED5C-9A66-4D4A-B9A0-9900890AF793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CF4A7F8-F055-4BC2-99F7-C29F296C2AB1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019CFBF-F25D-475D-A36D-7F3C5B9F17D3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879A8D5-17CB-4C08-BE88-3A076F99DA7E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A41A166-DDC7-41B7-A202-3C873F1AF2EE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BBF06F1-BD61-427A-8D66-95322CBA1A0F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B229049-2F0F-4F62-B7E0-A015A126638C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7FEE644F-4BF6-42C3-964C-9121E0E9F76A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876FA09-5164-4FE4-8588-879D42F58FDC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C568F27-2EB5-42BC-A7A1-80CB34D0D38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FCBA1B1-593F-4F38-8E8B-2ACEAD339D3E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1CFC7839-9151-4A17-AAC6-EAE7E0AA9D91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260E1E87-7AED-49A2-92C6-93BB1EEBC532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67D0A34F-428C-4B1E-8E33-B4338AACA967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92E966A5-6ABA-45CC-B956-8B1B4E9B4F5E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9B7F8DEC-78CE-4ADD-A1C9-3CB636FCB3B5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DDBC2031-A9B7-47DF-A6CB-1B4280EADBA9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961A4C17-6AA6-47EE-BF6E-30FC67D07463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53BA697C-9C3F-47C6-81BC-057D2192471C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E401E47-530C-4D35-9170-2242B000AB2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B52341F-B4AB-494E-8A32-88F2C2EAE63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93BA049-89CC-4D80-A2DD-6511AAB4041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A6602D15-6221-439E-B8B9-04432B198DC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527FC12-DC35-4F63-B9A8-785CBCBD033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61E02AD-2361-471B-8EAF-56A6723C1D26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CAA662B-6ED3-412C-9443-88EA59F46E50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4097D845-EF50-4F2A-9CDE-E2D4BC75B5E0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650FAF1C-64E3-4C6A-ACE3-863F8C5F54A9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D9129178-FC07-43D1-8B46-1ABF201A7438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ED4491-FBC9-4A3C-A49E-0D296AE4AB36}"/>
                  </a:ext>
                </a:extLst>
              </p:cNvPr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B5D28A3A-08E1-41E5-9198-114C8B447402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1A3B7C59-D2C7-4A7C-AA53-479E9A76E9E4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EE46F3DF-A83A-4FDB-BC11-3E780FDE5143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79B807CF-EB79-4BEF-A66A-59BB6106EE7E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9566525D-BDEC-44D4-9366-80B56A79B89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F40636CE-6A6C-4295-9922-8DFE7453D7A0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ABA26EBA-982B-4667-9BDD-D16110A367F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5A93FAAA-9FDE-420E-A626-8F0934991C0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3503750F-C0FC-4DF0-997B-BC943821771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016AA5A-2249-4B75-BBC0-30DB7A20D55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EDDB16B-22AF-4DBD-A7EB-78FD8065A52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0F25D957-8F75-4199-B247-CA48259BBD80}"/>
              </a:ext>
            </a:extLst>
          </p:cNvPr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1A97F78-7313-4502-9DCF-2CB1AFC7282F}"/>
              </a:ext>
            </a:extLst>
          </p:cNvPr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43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918-A2F6-4195-8D32-CFD1D2B88047}" type="datetime1">
              <a:rPr lang="en-US" smtClean="0"/>
              <a:t>8/31/2017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6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779EF40-B55C-4938-8528-4C9D94F1EE05}" type="datetime1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37CDE0-0C08-44B9-BBA4-4A82F44E1122}"/>
              </a:ext>
            </a:extLst>
          </p:cNvPr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FD2DEBB-E043-40BB-9FE5-D24791A94692}"/>
                </a:ext>
              </a:extLst>
            </p:cNvPr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3DA2C32-9B66-42F6-982D-9E0C86DC1597}"/>
                </a:ext>
              </a:extLst>
            </p:cNvPr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5735605-B25C-4C95-A2BC-891F38EAF6EF}"/>
                </a:ext>
              </a:extLst>
            </p:cNvPr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8D95A2D-9B0A-44ED-BEC5-6603388AD55C}"/>
                </a:ext>
              </a:extLst>
            </p:cNvPr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CCF83A0-E46B-4F29-B4BD-44533A0C8D21}"/>
                </a:ext>
              </a:extLst>
            </p:cNvPr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B05CCF5-FFCC-4D4F-9439-2D6B049A61DC}"/>
                </a:ext>
              </a:extLst>
            </p:cNvPr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C8087EA-724F-4EC9-8974-4A1A4503EDCD}"/>
                </a:ext>
              </a:extLst>
            </p:cNvPr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B15C055-2187-4A5B-9A48-94B27C52DFAE}"/>
                </a:ext>
              </a:extLst>
            </p:cNvPr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D32E2C8-CE09-49F2-8C63-3405FE838782}"/>
                </a:ext>
              </a:extLst>
            </p:cNvPr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BE3D7A5-2A62-4568-849B-3B6DDD05C5A6}"/>
                </a:ext>
              </a:extLst>
            </p:cNvPr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BC50CC1-5454-42EE-BE28-7BE695F6E625}"/>
                </a:ext>
              </a:extLst>
            </p:cNvPr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227199E-26EC-448E-9778-585DE48D79C6}"/>
                </a:ext>
              </a:extLst>
            </p:cNvPr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B6A7472-EACE-4350-A6B9-1BF6DC057EB7}"/>
                </a:ext>
              </a:extLst>
            </p:cNvPr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71DE8E8-71CA-4C26-A190-6378C3C11116}"/>
                </a:ext>
              </a:extLst>
            </p:cNvPr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AEC373F-9391-45B1-B3A8-C9B79619ADED}"/>
                </a:ext>
              </a:extLst>
            </p:cNvPr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DC91622-7B5D-4BE0-BD76-FB963332313C}"/>
                </a:ext>
              </a:extLst>
            </p:cNvPr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CEBECA6-681A-420A-8B35-CA4B2E397E96}"/>
                </a:ext>
              </a:extLst>
            </p:cNvPr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9F690461-30D7-49BF-8D1B-DF2801FDAB85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94396CAF-C029-4120-A7BB-BB38B851346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A749525-6499-49EA-B33D-0EA8C8779B5C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F181A53-511F-43FF-BC47-50B1369B87DD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568D3CB7-82A1-4BA7-BB2F-83733B428A00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56B7BD1A-E114-4283-9F6D-C7682AD9B899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69FE327B-BDAC-47BE-A958-BCFC8C2DADD9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787716F7-AD46-439D-96A9-E3E530DF52CA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24EDE8C4-1A61-4BAF-B91A-0882147C3652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DDFB456D-6A68-4465-823E-94A7A1C24F96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5DE058D4-A081-4A4D-A431-59FACBB6FEFE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2B87959-D6BC-4011-B012-CE7EAEEA077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988A4C26-B0F9-4041-B2A7-BC952CA144B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8165D14-C3FD-42D7-94E2-9ED01CFCEA7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9C19BCE-A06D-4542-9A42-8F532AAA926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21B1619-9B18-4E35-A93A-9B141AA9FFC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97879B36-B5A2-4D3E-A0CF-55D0189B2BFA}"/>
                </a:ext>
              </a:extLst>
            </p:cNvPr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98AB7E1-C1C2-49A2-8186-C09EA5F5D815}"/>
                  </a:ext>
                </a:extLst>
              </p:cNvPr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F0DC2D-16EC-462B-A078-813943F2CA11}"/>
                  </a:ext>
                </a:extLst>
              </p:cNvPr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C58BA09-62E6-4D61-BA2B-04010CA9A397}"/>
                  </a:ext>
                </a:extLst>
              </p:cNvPr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7B1F19DD-4058-412C-A5B6-571F3217A1E9}"/>
                  </a:ext>
                </a:extLst>
              </p:cNvPr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1A2735E-55DC-4D31-878B-6F8B1BE14138}"/>
                  </a:ext>
                </a:extLst>
              </p:cNvPr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565CC575-64DB-4710-B964-CDA2DBC4BB9A}"/>
                  </a:ext>
                </a:extLst>
              </p:cNvPr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E5ACD655-2F96-4149-B272-C804CF1347C0}"/>
                    </a:ext>
                  </a:extLst>
                </p:cNvPr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F7FCAF7C-420F-4EED-95BE-105948B9E7CC}"/>
                    </a:ext>
                  </a:extLst>
                </p:cNvPr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66196B72-98C0-4C8C-8108-92C0C5EC3070}"/>
                    </a:ext>
                  </a:extLst>
                </p:cNvPr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7A29150C-A4F9-4DA6-A584-A2E1B9D5103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BABD40EC-F86F-475E-A4F1-816BEA4D8C40}"/>
                    </a:ext>
                  </a:extLst>
                </p:cNvPr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EC5B306C-DEFA-4991-85DB-F96B80B30B2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0B2F1F74-03C9-4205-9816-1FD2A4564DB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526A08DE-CEE3-4F1F-8E38-2E25490436F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AED1CE90-9A94-4BB0-9195-9E15A9EECEA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2973FCCA-809D-42AE-8BD9-85DDE10BC44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3ABD0D9-6224-4906-9489-204E6FAFC1DA}"/>
              </a:ext>
            </a:extLst>
          </p:cNvPr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74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m.uiuc.edu/~huberty/math5337/groupe/digits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d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d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ouble-precision_floating-point_format" TargetMode="External"/><Relationship Id="rId2" Type="http://schemas.openxmlformats.org/officeDocument/2006/relationships/hyperlink" Target="https://en.wikipedia.org/wiki/Single-precision_floating-point_form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3.ntu.edu.sg/home/ehchua/programming/java/datarepresentation.html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Numbers and </a:t>
            </a:r>
            <a:r>
              <a:rPr lang="en-US"/>
              <a:t>their representations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Rocky K. C. Chang, 25 August 2017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B0762-889D-49F0-8782-D688CDB5E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A number’s decimal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D43F3-145B-4A1E-AA3A-88A56456C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With the weights of each digit position, we could similarly compute the decimal value of a number of any radix.</a:t>
            </a:r>
          </a:p>
          <a:p>
            <a:r>
              <a:rPr lang="en-HK" dirty="0"/>
              <a:t>For a number </a:t>
            </a:r>
            <a:r>
              <a:rPr lang="en-HK" i="1" dirty="0"/>
              <a:t>X</a:t>
            </a:r>
            <a:r>
              <a:rPr lang="en-HK" dirty="0"/>
              <a:t> = </a:t>
            </a:r>
            <a:r>
              <a:rPr lang="en-US" dirty="0"/>
              <a:t> (. . . </a:t>
            </a:r>
            <a:r>
              <a:rPr lang="en-US" i="1" dirty="0"/>
              <a:t>a</a:t>
            </a:r>
            <a:r>
              <a:rPr lang="en-US" i="1" baseline="-25000" dirty="0"/>
              <a:t>3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dirty="0"/>
              <a:t>a</a:t>
            </a:r>
            <a:r>
              <a:rPr lang="en-US" i="1" baseline="-25000" dirty="0"/>
              <a:t>0</a:t>
            </a:r>
            <a:r>
              <a:rPr lang="en-US" i="1" dirty="0"/>
              <a:t>.a</a:t>
            </a:r>
            <a:r>
              <a:rPr lang="en-US" i="1" baseline="-25000" dirty="0"/>
              <a:t>-1</a:t>
            </a:r>
            <a:r>
              <a:rPr lang="en-US" i="1" dirty="0"/>
              <a:t>a</a:t>
            </a:r>
            <a:r>
              <a:rPr lang="en-US" i="1" baseline="-25000" dirty="0"/>
              <a:t>-2</a:t>
            </a:r>
            <a:r>
              <a:rPr lang="en-US" i="1" dirty="0"/>
              <a:t>a</a:t>
            </a:r>
            <a:r>
              <a:rPr lang="en-US" i="1" baseline="-25000" dirty="0"/>
              <a:t>-3 </a:t>
            </a:r>
            <a:r>
              <a:rPr lang="en-US" i="1" dirty="0"/>
              <a:t>. . . </a:t>
            </a:r>
            <a:r>
              <a:rPr lang="en-US" dirty="0"/>
              <a:t>)</a:t>
            </a:r>
            <a:r>
              <a:rPr lang="en-US" baseline="-25000" dirty="0"/>
              <a:t>r</a:t>
            </a:r>
            <a:r>
              <a:rPr lang="en-US" dirty="0"/>
              <a:t> of radix </a:t>
            </a:r>
            <a:r>
              <a:rPr lang="en-US" i="1" dirty="0"/>
              <a:t>r</a:t>
            </a:r>
            <a:r>
              <a:rPr lang="en-US" dirty="0"/>
              <a:t>, its decimal value can be mathematically expressed as a summation:</a:t>
            </a:r>
          </a:p>
          <a:p>
            <a:endParaRPr lang="en-US" dirty="0"/>
          </a:p>
          <a:p>
            <a:endParaRPr lang="en-US" altLang="zh-TW" dirty="0"/>
          </a:p>
          <a:p>
            <a:r>
              <a:rPr lang="en-US" altLang="zh-TW" dirty="0"/>
              <a:t>10110</a:t>
            </a:r>
            <a:r>
              <a:rPr lang="en-US" altLang="zh-CN" baseline="-25000" dirty="0"/>
              <a:t>two</a:t>
            </a:r>
            <a:r>
              <a:rPr lang="en-US" altLang="zh-TW" dirty="0"/>
              <a:t> = 1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altLang="zh-TW" dirty="0"/>
              <a:t>2</a:t>
            </a:r>
            <a:r>
              <a:rPr lang="en-US" altLang="zh-CN" baseline="-25000" dirty="0"/>
              <a:t>ten</a:t>
            </a:r>
            <a:r>
              <a:rPr lang="en-US" altLang="zh-TW" baseline="30000" dirty="0"/>
              <a:t>4</a:t>
            </a:r>
            <a:r>
              <a:rPr lang="en-US" altLang="zh-TW" dirty="0"/>
              <a:t> + 0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altLang="zh-TW" dirty="0"/>
              <a:t>2</a:t>
            </a:r>
            <a:r>
              <a:rPr lang="en-US" altLang="zh-CN" baseline="-25000" dirty="0"/>
              <a:t>ten</a:t>
            </a:r>
            <a:r>
              <a:rPr lang="en-US" altLang="zh-TW" baseline="30000" dirty="0"/>
              <a:t>3</a:t>
            </a:r>
            <a:r>
              <a:rPr lang="en-US" altLang="zh-TW" dirty="0"/>
              <a:t> + 1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altLang="zh-TW" dirty="0"/>
              <a:t>2</a:t>
            </a:r>
            <a:r>
              <a:rPr lang="en-US" altLang="zh-CN" baseline="-25000" dirty="0"/>
              <a:t>ten</a:t>
            </a:r>
            <a:r>
              <a:rPr lang="en-US" altLang="zh-TW" baseline="30000" dirty="0"/>
              <a:t>2</a:t>
            </a:r>
            <a:r>
              <a:rPr lang="en-US" altLang="zh-TW" dirty="0"/>
              <a:t> + 1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altLang="zh-TW" dirty="0"/>
              <a:t>2</a:t>
            </a:r>
            <a:r>
              <a:rPr lang="en-US" altLang="zh-CN" baseline="-25000" dirty="0"/>
              <a:t>ten</a:t>
            </a:r>
            <a:r>
              <a:rPr lang="en-US" altLang="zh-TW" baseline="30000" dirty="0"/>
              <a:t>1</a:t>
            </a:r>
            <a:r>
              <a:rPr lang="en-US" altLang="zh-TW" dirty="0"/>
              <a:t> + 0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altLang="zh-TW" dirty="0"/>
              <a:t>2</a:t>
            </a:r>
            <a:r>
              <a:rPr lang="en-US" altLang="zh-CN" baseline="-25000" dirty="0"/>
              <a:t>ten</a:t>
            </a:r>
            <a:r>
              <a:rPr lang="en-US" altLang="zh-TW" baseline="30000" dirty="0"/>
              <a:t>0 </a:t>
            </a:r>
          </a:p>
          <a:p>
            <a:pPr>
              <a:buNone/>
            </a:pPr>
            <a:r>
              <a:rPr lang="en-US" altLang="zh-TW" baseline="30000" dirty="0"/>
              <a:t>	                         </a:t>
            </a:r>
            <a:r>
              <a:rPr lang="en-US" altLang="zh-TW" dirty="0"/>
              <a:t>= 16</a:t>
            </a:r>
            <a:r>
              <a:rPr lang="en-US" baseline="-25000" dirty="0"/>
              <a:t>ten</a:t>
            </a:r>
            <a:r>
              <a:rPr lang="en-US" altLang="zh-TW" dirty="0"/>
              <a:t> + 4</a:t>
            </a:r>
            <a:r>
              <a:rPr lang="en-US" baseline="-25000" dirty="0"/>
              <a:t>ten</a:t>
            </a:r>
            <a:r>
              <a:rPr lang="en-US" altLang="zh-TW" dirty="0"/>
              <a:t> + 2</a:t>
            </a:r>
            <a:r>
              <a:rPr lang="en-US" baseline="-25000" dirty="0"/>
              <a:t>ten</a:t>
            </a:r>
            <a:r>
              <a:rPr lang="en-US" altLang="zh-TW" dirty="0"/>
              <a:t> = 22</a:t>
            </a:r>
            <a:r>
              <a:rPr lang="en-US" baseline="-25000" dirty="0"/>
              <a:t>ten</a:t>
            </a:r>
            <a:endParaRPr lang="en-US" altLang="zh-CN" baseline="-25000" dirty="0"/>
          </a:p>
          <a:p>
            <a:r>
              <a:rPr lang="en-US" altLang="zh-TW" dirty="0"/>
              <a:t>(A1)</a:t>
            </a:r>
            <a:r>
              <a:rPr lang="en-US" altLang="zh-CN" baseline="-25000" dirty="0"/>
              <a:t>hex</a:t>
            </a:r>
            <a:r>
              <a:rPr lang="en-US" altLang="zh-TW" dirty="0"/>
              <a:t> = 10</a:t>
            </a:r>
            <a:r>
              <a:rPr lang="en-US" altLang="zh-CN" baseline="-25000" dirty="0"/>
              <a:t>ten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altLang="zh-TW" dirty="0"/>
              <a:t>16</a:t>
            </a:r>
            <a:r>
              <a:rPr lang="en-US" altLang="zh-CN" baseline="-25000" dirty="0"/>
              <a:t>ten</a:t>
            </a:r>
            <a:r>
              <a:rPr lang="en-US" altLang="zh-TW" baseline="30000" dirty="0"/>
              <a:t>1</a:t>
            </a:r>
            <a:r>
              <a:rPr lang="en-US" altLang="zh-TW" dirty="0"/>
              <a:t> + 1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altLang="zh-TW" dirty="0"/>
              <a:t>16</a:t>
            </a:r>
            <a:r>
              <a:rPr lang="en-US" altLang="zh-CN" baseline="-25000" dirty="0"/>
              <a:t>ten</a:t>
            </a:r>
            <a:r>
              <a:rPr lang="en-US" altLang="zh-TW" baseline="30000" dirty="0"/>
              <a:t>0 </a:t>
            </a:r>
            <a:r>
              <a:rPr lang="en-US" altLang="zh-TW" dirty="0"/>
              <a:t>= 160</a:t>
            </a:r>
            <a:r>
              <a:rPr lang="en-US" altLang="zh-CN" baseline="-25000" dirty="0"/>
              <a:t>ten</a:t>
            </a:r>
            <a:r>
              <a:rPr lang="en-US" altLang="zh-TW" dirty="0"/>
              <a:t> + 1 = 161</a:t>
            </a:r>
            <a:r>
              <a:rPr lang="en-US" altLang="zh-CN" baseline="-25000" dirty="0"/>
              <a:t>ten</a:t>
            </a:r>
            <a:endParaRPr lang="en-US" altLang="zh-CN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aseline="-25000" dirty="0"/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0AE7F-E8D1-4922-9DBB-50197B95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BB97B45-A592-4C18-9BD9-FE929C958A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907190"/>
              </p:ext>
            </p:extLst>
          </p:nvPr>
        </p:nvGraphicFramePr>
        <p:xfrm>
          <a:off x="4367213" y="3371850"/>
          <a:ext cx="29972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3" imgW="1231560" imgH="444240" progId="Equation.3">
                  <p:embed/>
                </p:oleObj>
              </mc:Choice>
              <mc:Fallback>
                <p:oleObj name="Equation" r:id="rId3" imgW="1231560" imgH="444240" progId="Equation.3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CCD03B96-4240-442B-960F-75E27EA868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3371850"/>
                        <a:ext cx="2997200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831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number in different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28C42-2E1B-4421-9BBB-F3BEF0D69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base 10 as a reference, a base &lt; 10 is like “expanding” the number and a base &gt; 10 is like “contracting” the number.</a:t>
            </a:r>
          </a:p>
          <a:p>
            <a:pPr lvl="1"/>
            <a:r>
              <a:rPr lang="en-US" dirty="0"/>
              <a:t>Expanding: using more positions (because of a smaller set of values)</a:t>
            </a:r>
          </a:p>
          <a:p>
            <a:pPr lvl="1"/>
            <a:r>
              <a:rPr lang="en-US" dirty="0"/>
              <a:t>Contracting: using less positions (because of a larger set of values)</a:t>
            </a:r>
          </a:p>
          <a:p>
            <a:r>
              <a:rPr lang="en-HK" dirty="0"/>
              <a:t>Say </a:t>
            </a:r>
            <a:r>
              <a:rPr lang="en-HK" i="1" dirty="0"/>
              <a:t>X</a:t>
            </a:r>
            <a:r>
              <a:rPr lang="en-HK" dirty="0"/>
              <a:t> = 100</a:t>
            </a:r>
            <a:r>
              <a:rPr lang="en-HK" baseline="-25000" dirty="0"/>
              <a:t>ten</a:t>
            </a:r>
          </a:p>
          <a:p>
            <a:r>
              <a:rPr lang="en-HK" i="1" dirty="0"/>
              <a:t>X</a:t>
            </a:r>
            <a:r>
              <a:rPr lang="en-HK" dirty="0"/>
              <a:t> can also be expressed as </a:t>
            </a:r>
          </a:p>
          <a:p>
            <a:pPr lvl="1"/>
            <a:r>
              <a:rPr lang="en-HK" dirty="0"/>
              <a:t>1100100</a:t>
            </a:r>
            <a:r>
              <a:rPr lang="en-HK" baseline="-25000" dirty="0"/>
              <a:t>two</a:t>
            </a:r>
          </a:p>
          <a:p>
            <a:pPr lvl="1"/>
            <a:r>
              <a:rPr lang="en-HK" dirty="0"/>
              <a:t>144</a:t>
            </a:r>
            <a:r>
              <a:rPr lang="en-HK" baseline="-25000" dirty="0"/>
              <a:t>oct</a:t>
            </a:r>
          </a:p>
          <a:p>
            <a:pPr lvl="1"/>
            <a:r>
              <a:rPr lang="en-HK" dirty="0"/>
              <a:t>64</a:t>
            </a:r>
            <a:r>
              <a:rPr lang="en-HK" baseline="-25000" dirty="0"/>
              <a:t>hex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4B1B7C-521D-4DB0-B380-09A4E9B3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27876"/>
      </p:ext>
    </p:extLst>
  </p:cSld>
  <p:clrMapOvr>
    <a:masterClrMapping/>
  </p:clrMapOvr>
  <p:transition spd="med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BDBD3-89E1-4818-A6C5-DFCFA677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163D2-59E0-4772-8A10-BF94859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What is the range of values that a 4-bit decimal number can represent?</a:t>
            </a:r>
          </a:p>
          <a:p>
            <a:r>
              <a:rPr lang="en-HK" dirty="0"/>
              <a:t>What is the range of values that a 4-bit binary number can represent?</a:t>
            </a:r>
          </a:p>
          <a:p>
            <a:r>
              <a:rPr lang="en-HK" dirty="0"/>
              <a:t>What is the range of values that a 4-bit hexadecimal number can represent?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91A0D-AB00-44B6-BBC2-DB7D4D4B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7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B8A09-CD7B-41DB-AB9B-80057FA1C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158575"/>
            <a:ext cx="10058400" cy="1609344"/>
          </a:xfrm>
        </p:spPr>
        <p:txBody>
          <a:bodyPr/>
          <a:lstStyle/>
          <a:p>
            <a:r>
              <a:rPr lang="en-HK" dirty="0"/>
              <a:t>Which form is the best for computers and why?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5163CC5-C1FE-49F3-879A-C9DD6B4D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5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Binary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 . . . </a:t>
            </a:r>
            <a:r>
              <a:rPr lang="en-US" i="1" dirty="0"/>
              <a:t>b</a:t>
            </a:r>
            <a:r>
              <a:rPr lang="en-US" i="1" baseline="-25000" dirty="0"/>
              <a:t>3</a:t>
            </a:r>
            <a:r>
              <a:rPr lang="en-US" i="1" dirty="0"/>
              <a:t>b</a:t>
            </a:r>
            <a:r>
              <a:rPr lang="en-US" i="1" baseline="-25000" dirty="0"/>
              <a:t>2</a:t>
            </a:r>
            <a:r>
              <a:rPr lang="en-US" i="1" dirty="0"/>
              <a:t>b</a:t>
            </a:r>
            <a:r>
              <a:rPr lang="en-US" i="1" baseline="-25000" dirty="0"/>
              <a:t>1</a:t>
            </a:r>
            <a:r>
              <a:rPr lang="en-US" i="1" dirty="0"/>
              <a:t>b</a:t>
            </a:r>
            <a:r>
              <a:rPr lang="en-US" i="1" baseline="-25000" dirty="0"/>
              <a:t>0</a:t>
            </a:r>
            <a:r>
              <a:rPr lang="en-US" i="1" dirty="0"/>
              <a:t>.b</a:t>
            </a:r>
            <a:r>
              <a:rPr lang="en-US" i="1" baseline="-25000" dirty="0"/>
              <a:t>-1</a:t>
            </a:r>
            <a:r>
              <a:rPr lang="en-US" i="1" dirty="0"/>
              <a:t>b</a:t>
            </a:r>
            <a:r>
              <a:rPr lang="en-US" i="1" baseline="-25000" dirty="0"/>
              <a:t>-2</a:t>
            </a:r>
            <a:r>
              <a:rPr lang="en-US" i="1" dirty="0"/>
              <a:t>b</a:t>
            </a:r>
            <a:r>
              <a:rPr lang="en-US" i="1" baseline="-25000" dirty="0"/>
              <a:t>-3 </a:t>
            </a:r>
            <a:r>
              <a:rPr lang="en-US" i="1" dirty="0"/>
              <a:t>. . . 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, where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 = 0,1 (</a:t>
            </a:r>
            <a:r>
              <a:rPr lang="en-US" b="1" i="1" dirty="0"/>
              <a:t>binary digit</a:t>
            </a:r>
            <a:r>
              <a:rPr lang="en-US" dirty="0"/>
              <a:t>, or bits)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The digits 1 and 0 in binary notation have the same meaning as in decimal notation:</a:t>
            </a:r>
          </a:p>
          <a:p>
            <a:pPr algn="ctr">
              <a:buNone/>
            </a:pPr>
            <a:r>
              <a:rPr lang="en-US" dirty="0">
                <a:solidFill>
                  <a:schemeClr val="tx2"/>
                </a:solidFill>
              </a:rPr>
              <a:t>0</a:t>
            </a:r>
            <a:r>
              <a:rPr lang="en-US" baseline="-25000" dirty="0">
                <a:solidFill>
                  <a:schemeClr val="tx2"/>
                </a:solidFill>
              </a:rPr>
              <a:t>two</a:t>
            </a:r>
            <a:r>
              <a:rPr lang="en-US" dirty="0">
                <a:solidFill>
                  <a:schemeClr val="tx2"/>
                </a:solidFill>
              </a:rPr>
              <a:t> = 0</a:t>
            </a:r>
            <a:r>
              <a:rPr lang="en-US" baseline="-25000" dirty="0">
                <a:solidFill>
                  <a:schemeClr val="tx2"/>
                </a:solidFill>
              </a:rPr>
              <a:t>ten</a:t>
            </a:r>
          </a:p>
          <a:p>
            <a:pPr algn="ctr">
              <a:buNone/>
            </a:pPr>
            <a:r>
              <a:rPr lang="en-US" dirty="0">
                <a:solidFill>
                  <a:schemeClr val="tx2"/>
                </a:solidFill>
              </a:rPr>
              <a:t>1</a:t>
            </a:r>
            <a:r>
              <a:rPr lang="en-US" baseline="-25000" dirty="0">
                <a:solidFill>
                  <a:schemeClr val="tx2"/>
                </a:solidFill>
              </a:rPr>
              <a:t>two</a:t>
            </a:r>
            <a:r>
              <a:rPr lang="en-US" dirty="0">
                <a:solidFill>
                  <a:schemeClr val="tx2"/>
                </a:solidFill>
              </a:rPr>
              <a:t> = 1</a:t>
            </a:r>
            <a:r>
              <a:rPr lang="en-US" baseline="-25000" dirty="0">
                <a:solidFill>
                  <a:schemeClr val="tx2"/>
                </a:solidFill>
              </a:rPr>
              <a:t>ten</a:t>
            </a:r>
          </a:p>
          <a:p>
            <a:r>
              <a:rPr lang="en-US" dirty="0">
                <a:solidFill>
                  <a:schemeClr val="tx2"/>
                </a:solidFill>
              </a:rPr>
              <a:t>For real number, 1001.101</a:t>
            </a:r>
            <a:r>
              <a:rPr lang="en-US" baseline="-25000" dirty="0">
                <a:solidFill>
                  <a:schemeClr val="tx2"/>
                </a:solidFill>
              </a:rPr>
              <a:t>two</a:t>
            </a:r>
            <a:r>
              <a:rPr lang="en-US" dirty="0">
                <a:solidFill>
                  <a:schemeClr val="tx2"/>
                </a:solidFill>
              </a:rPr>
              <a:t> = 2</a:t>
            </a:r>
            <a:r>
              <a:rPr lang="en-US" baseline="-25000" dirty="0">
                <a:solidFill>
                  <a:schemeClr val="tx2"/>
                </a:solidFill>
              </a:rPr>
              <a:t>ten</a:t>
            </a:r>
            <a:r>
              <a:rPr lang="en-US" baseline="30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+ 2</a:t>
            </a:r>
            <a:r>
              <a:rPr lang="en-US" baseline="-25000" dirty="0">
                <a:solidFill>
                  <a:schemeClr val="tx2"/>
                </a:solidFill>
              </a:rPr>
              <a:t>ten</a:t>
            </a:r>
            <a:r>
              <a:rPr lang="en-US" baseline="30000" dirty="0">
                <a:solidFill>
                  <a:schemeClr val="tx2"/>
                </a:solidFill>
              </a:rPr>
              <a:t>0 </a:t>
            </a:r>
            <a:r>
              <a:rPr lang="en-US" dirty="0">
                <a:solidFill>
                  <a:schemeClr val="tx2"/>
                </a:solidFill>
              </a:rPr>
              <a:t>+ 2</a:t>
            </a:r>
            <a:r>
              <a:rPr lang="en-US" baseline="-25000" dirty="0">
                <a:solidFill>
                  <a:schemeClr val="tx2"/>
                </a:solidFill>
              </a:rPr>
              <a:t>ten</a:t>
            </a:r>
            <a:r>
              <a:rPr lang="en-US" baseline="30000" dirty="0">
                <a:solidFill>
                  <a:schemeClr val="tx2"/>
                </a:solidFill>
              </a:rPr>
              <a:t>-1</a:t>
            </a:r>
            <a:r>
              <a:rPr lang="en-US" dirty="0">
                <a:solidFill>
                  <a:schemeClr val="tx2"/>
                </a:solidFill>
              </a:rPr>
              <a:t> + 2</a:t>
            </a:r>
            <a:r>
              <a:rPr lang="en-US" baseline="-25000" dirty="0">
                <a:solidFill>
                  <a:schemeClr val="tx2"/>
                </a:solidFill>
              </a:rPr>
              <a:t>ten</a:t>
            </a:r>
            <a:r>
              <a:rPr lang="en-US" baseline="30000" dirty="0">
                <a:solidFill>
                  <a:schemeClr val="tx2"/>
                </a:solidFill>
              </a:rPr>
              <a:t>-3</a:t>
            </a:r>
            <a:r>
              <a:rPr lang="en-US" dirty="0">
                <a:solidFill>
                  <a:schemeClr val="tx2"/>
                </a:solidFill>
              </a:rPr>
              <a:t> = 9.625</a:t>
            </a:r>
            <a:r>
              <a:rPr lang="en-US" baseline="-25000" dirty="0">
                <a:solidFill>
                  <a:schemeClr val="tx2"/>
                </a:solidFill>
              </a:rPr>
              <a:t>ten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9F40A-A50D-4D47-8D74-335B5E07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85204"/>
      </p:ext>
    </p:extLst>
  </p:cSld>
  <p:clrMapOvr>
    <a:masterClrMapping/>
  </p:clrMapOvr>
  <p:transition spd="med">
    <p:diamond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21355-9257-4A4D-8F21-C63762F6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decimal integer to 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C4E07-31CA-4CFE-9DDD-8D265341E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dirty="0"/>
              <a:t>Repeated division-by-two method</a:t>
            </a:r>
          </a:p>
          <a:p>
            <a:r>
              <a:rPr lang="en-HK" dirty="0"/>
              <a:t>Example: 12</a:t>
            </a:r>
            <a:r>
              <a:rPr lang="en-HK" baseline="-25000" dirty="0"/>
              <a:t>ten</a:t>
            </a:r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A7E47-249F-45B7-AB7E-4A0821828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1A1BB22C-B232-463B-9071-CF0A2F2FC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2713" y="3062191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FD73210A-FA39-49E1-9F7B-73FED6F9D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001" y="3152678"/>
            <a:ext cx="174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rgbClr val="E81840"/>
                </a:solidFill>
              </a:rPr>
              <a:t>1     2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C4B037E6-46D2-408C-8B13-14E2122AC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563" y="3160616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rgbClr val="2205FB"/>
                </a:solidFill>
              </a:rPr>
              <a:t>2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7E2EF2E9-DC7D-47B4-8D57-205F06FC2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1713" y="265420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53FD5FFA-D696-439C-AE6B-F77DD4A9F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1001" y="3513041"/>
            <a:ext cx="944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1"/>
                </a:solidFill>
              </a:rPr>
              <a:t>1     2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29F534B6-489D-4863-B6FA-04666F916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901" y="4038503"/>
            <a:ext cx="101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>
                <a:solidFill>
                  <a:srgbClr val="003399"/>
                </a:solidFill>
              </a:rPr>
              <a:t>0  (</a:t>
            </a:r>
            <a:r>
              <a:rPr lang="en-US" altLang="zh-TW" sz="2400" b="0" i="1" dirty="0">
                <a:solidFill>
                  <a:srgbClr val="003399"/>
                </a:solidFill>
              </a:rPr>
              <a:t>a</a:t>
            </a:r>
            <a:r>
              <a:rPr lang="en-US" altLang="zh-TW" sz="2400" b="0" i="1" baseline="-25000" dirty="0">
                <a:solidFill>
                  <a:srgbClr val="003399"/>
                </a:solidFill>
              </a:rPr>
              <a:t>0</a:t>
            </a:r>
            <a:r>
              <a:rPr lang="en-US" altLang="zh-TW" sz="2400" b="0" dirty="0">
                <a:solidFill>
                  <a:srgbClr val="003399"/>
                </a:solidFill>
              </a:rPr>
              <a:t>)</a:t>
            </a: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0F96DAAF-9AB8-4997-8EFE-DFEFC0433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2713" y="307012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14" name="Line 18">
            <a:extLst>
              <a:ext uri="{FF2B5EF4-FFF2-40B4-BE49-F238E27FC236}">
                <a16:creationId xmlns:a16="http://schemas.microsoft.com/office/drawing/2014/main" id="{DABBCEEA-D356-4343-A7F2-8AC0870AA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3076" y="399722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15" name="Line 19">
            <a:extLst>
              <a:ext uri="{FF2B5EF4-FFF2-40B4-BE49-F238E27FC236}">
                <a16:creationId xmlns:a16="http://schemas.microsoft.com/office/drawing/2014/main" id="{748306EA-9649-44A0-8880-4B362C9D8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4601" y="3078066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4AA4B483-3354-4BBA-B65D-0BF7477EB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2888" y="3168553"/>
            <a:ext cx="1749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rgbClr val="E81840"/>
                </a:solidFill>
              </a:rPr>
              <a:t>6</a:t>
            </a:r>
          </a:p>
        </p:txBody>
      </p:sp>
      <p:sp>
        <p:nvSpPr>
          <p:cNvPr id="17" name="Text Box 21">
            <a:extLst>
              <a:ext uri="{FF2B5EF4-FFF2-40B4-BE49-F238E27FC236}">
                <a16:creationId xmlns:a16="http://schemas.microsoft.com/office/drawing/2014/main" id="{2D145451-5832-40C7-81AD-9A1BE3FCC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388" y="317490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rgbClr val="2205FB"/>
                </a:solidFill>
              </a:rPr>
              <a:t>2</a:t>
            </a:r>
          </a:p>
        </p:txBody>
      </p:sp>
      <p:sp>
        <p:nvSpPr>
          <p:cNvPr id="18" name="Text Box 22">
            <a:extLst>
              <a:ext uri="{FF2B5EF4-FFF2-40B4-BE49-F238E27FC236}">
                <a16:creationId xmlns:a16="http://schemas.microsoft.com/office/drawing/2014/main" id="{6DF606E4-2F6B-4336-A552-B0F79F6FB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113" y="267007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D1CB5030-19CD-4004-B85B-993AC9008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2888" y="3528916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00A36476-DF28-46C4-826F-1A83714DA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113" y="4038503"/>
            <a:ext cx="101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>
                <a:solidFill>
                  <a:srgbClr val="003399"/>
                </a:solidFill>
              </a:rPr>
              <a:t>0  (</a:t>
            </a:r>
            <a:r>
              <a:rPr lang="en-US" altLang="zh-TW" sz="2400" b="0" i="1" dirty="0">
                <a:solidFill>
                  <a:srgbClr val="003399"/>
                </a:solidFill>
              </a:rPr>
              <a:t>a</a:t>
            </a:r>
            <a:r>
              <a:rPr lang="en-US" altLang="zh-TW" sz="2400" b="0" i="1" baseline="-25000" dirty="0">
                <a:solidFill>
                  <a:srgbClr val="003399"/>
                </a:solidFill>
              </a:rPr>
              <a:t>1</a:t>
            </a:r>
            <a:r>
              <a:rPr lang="en-US" altLang="zh-TW" sz="2400" b="0" dirty="0">
                <a:solidFill>
                  <a:srgbClr val="003399"/>
                </a:solidFill>
              </a:rPr>
              <a:t>)</a:t>
            </a:r>
          </a:p>
        </p:txBody>
      </p:sp>
      <p:sp>
        <p:nvSpPr>
          <p:cNvPr id="21" name="Line 25">
            <a:extLst>
              <a:ext uri="{FF2B5EF4-FFF2-40B4-BE49-F238E27FC236}">
                <a16:creationId xmlns:a16="http://schemas.microsoft.com/office/drawing/2014/main" id="{D683E244-DDCD-4499-BCC6-45C7809B1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188" y="307012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22" name="Line 26">
            <a:extLst>
              <a:ext uri="{FF2B5EF4-FFF2-40B4-BE49-F238E27FC236}">
                <a16:creationId xmlns:a16="http://schemas.microsoft.com/office/drawing/2014/main" id="{86E6B5EC-FF72-453C-99FF-25055EA40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7463" y="3973416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23" name="Line 27">
            <a:extLst>
              <a:ext uri="{FF2B5EF4-FFF2-40B4-BE49-F238E27FC236}">
                <a16:creationId xmlns:a16="http://schemas.microsoft.com/office/drawing/2014/main" id="{4110B07B-8D5E-44AF-B549-F0FF59D70D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4651" y="3078066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4486F5D9-D0FD-4417-9A28-3A064E8DD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438" y="317490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rgbClr val="2205FB"/>
                </a:solidFill>
              </a:rPr>
              <a:t>2</a:t>
            </a:r>
          </a:p>
        </p:txBody>
      </p:sp>
      <p:sp>
        <p:nvSpPr>
          <p:cNvPr id="25" name="Text Box 29">
            <a:extLst>
              <a:ext uri="{FF2B5EF4-FFF2-40B4-BE49-F238E27FC236}">
                <a16:creationId xmlns:a16="http://schemas.microsoft.com/office/drawing/2014/main" id="{8ED0F2A5-B3B7-43EF-A21A-60B4DDE1D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5163" y="267007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" name="Text Box 30">
            <a:extLst>
              <a:ext uri="{FF2B5EF4-FFF2-40B4-BE49-F238E27FC236}">
                <a16:creationId xmlns:a16="http://schemas.microsoft.com/office/drawing/2014/main" id="{B0AB2D26-5884-446A-B3A5-DCE7CE11C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2938" y="3528916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Text Box 31">
            <a:extLst>
              <a:ext uri="{FF2B5EF4-FFF2-40B4-BE49-F238E27FC236}">
                <a16:creationId xmlns:a16="http://schemas.microsoft.com/office/drawing/2014/main" id="{0EEAE283-F4E0-4B85-AA98-656E526B5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5163" y="4038503"/>
            <a:ext cx="101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>
                <a:solidFill>
                  <a:srgbClr val="003399"/>
                </a:solidFill>
              </a:rPr>
              <a:t>1  (</a:t>
            </a:r>
            <a:r>
              <a:rPr lang="en-US" altLang="zh-TW" sz="2400" b="0" i="1" dirty="0">
                <a:solidFill>
                  <a:srgbClr val="003399"/>
                </a:solidFill>
              </a:rPr>
              <a:t>a</a:t>
            </a:r>
            <a:r>
              <a:rPr lang="en-US" altLang="zh-TW" sz="2400" b="0" i="1" baseline="-25000" dirty="0">
                <a:solidFill>
                  <a:srgbClr val="003399"/>
                </a:solidFill>
              </a:rPr>
              <a:t>2</a:t>
            </a:r>
            <a:r>
              <a:rPr lang="en-US" altLang="zh-TW" sz="2400" b="0" dirty="0">
                <a:solidFill>
                  <a:srgbClr val="003399"/>
                </a:solidFill>
              </a:rPr>
              <a:t>)</a:t>
            </a:r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175D8240-A196-4E4E-A327-55BAD61B5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6238" y="307012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8382D8E4-AE26-4050-900A-27F653041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7513" y="3973416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A084BC08-2A6C-4810-8B9E-4C1AC848A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7226" y="314950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1" name="Line 35">
            <a:extLst>
              <a:ext uri="{FF2B5EF4-FFF2-40B4-BE49-F238E27FC236}">
                <a16:creationId xmlns:a16="http://schemas.microsoft.com/office/drawing/2014/main" id="{556E0C4C-252F-4733-B268-E2A5C4823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59338" y="3078066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FB1CFB3E-7911-4A19-8A58-263E3B7C2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9126" y="3174903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rgbClr val="2205FB"/>
                </a:solidFill>
              </a:rPr>
              <a:t>2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1FE2036E-CF12-4309-AC72-72320A49C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9851" y="267007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4" name="Text Box 38">
            <a:extLst>
              <a:ext uri="{FF2B5EF4-FFF2-40B4-BE49-F238E27FC236}">
                <a16:creationId xmlns:a16="http://schemas.microsoft.com/office/drawing/2014/main" id="{4A604A66-25C2-436A-8461-A9FA6F4E3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7626" y="3528916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AF8EE6F0-47A2-4E4F-BAE8-7135BB3CC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9851" y="4038503"/>
            <a:ext cx="101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>
                <a:solidFill>
                  <a:srgbClr val="003399"/>
                </a:solidFill>
              </a:rPr>
              <a:t>1  (</a:t>
            </a:r>
            <a:r>
              <a:rPr lang="en-US" altLang="zh-TW" sz="2400" b="0" i="1" dirty="0">
                <a:solidFill>
                  <a:srgbClr val="003399"/>
                </a:solidFill>
              </a:rPr>
              <a:t>a</a:t>
            </a:r>
            <a:r>
              <a:rPr lang="en-US" altLang="zh-TW" sz="2400" b="0" i="1" baseline="-25000" dirty="0">
                <a:solidFill>
                  <a:srgbClr val="003399"/>
                </a:solidFill>
              </a:rPr>
              <a:t>3</a:t>
            </a:r>
            <a:r>
              <a:rPr lang="en-US" altLang="zh-TW" sz="2400" b="0" dirty="0">
                <a:solidFill>
                  <a:srgbClr val="003399"/>
                </a:solidFill>
              </a:rPr>
              <a:t>)</a:t>
            </a:r>
          </a:p>
        </p:txBody>
      </p:sp>
      <p:sp>
        <p:nvSpPr>
          <p:cNvPr id="36" name="Line 40">
            <a:extLst>
              <a:ext uri="{FF2B5EF4-FFF2-40B4-BE49-F238E27FC236}">
                <a16:creationId xmlns:a16="http://schemas.microsoft.com/office/drawing/2014/main" id="{8957C449-CEAB-4B38-A233-0C1EFD5E28E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60926" y="307012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37" name="Line 41">
            <a:extLst>
              <a:ext uri="{FF2B5EF4-FFF2-40B4-BE49-F238E27FC236}">
                <a16:creationId xmlns:a16="http://schemas.microsoft.com/office/drawing/2014/main" id="{910A9712-9E8C-4103-9998-268187928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2201" y="3973416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38" name="Text Box 42">
            <a:extLst>
              <a:ext uri="{FF2B5EF4-FFF2-40B4-BE49-F238E27FC236}">
                <a16:creationId xmlns:a16="http://schemas.microsoft.com/office/drawing/2014/main" id="{B5A2B8D2-55A8-458F-9695-20DD631FB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1913" y="314950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" name="Text Box 43">
            <a:extLst>
              <a:ext uri="{FF2B5EF4-FFF2-40B4-BE49-F238E27FC236}">
                <a16:creationId xmlns:a16="http://schemas.microsoft.com/office/drawing/2014/main" id="{8678CD9C-510D-4FDA-A11B-AD4351313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7134" y="4998942"/>
            <a:ext cx="47185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>
                <a:solidFill>
                  <a:schemeClr val="tx1"/>
                </a:solidFill>
                <a:latin typeface="Rockwell (Body)"/>
              </a:rPr>
              <a:t>12</a:t>
            </a:r>
            <a:r>
              <a:rPr lang="en-US" altLang="zh-TW" sz="2400" b="0" baseline="-25000" dirty="0">
                <a:solidFill>
                  <a:schemeClr val="tx1"/>
                </a:solidFill>
                <a:latin typeface="Rockwell (Body)"/>
              </a:rPr>
              <a:t>ten</a:t>
            </a:r>
            <a:r>
              <a:rPr lang="en-US" altLang="zh-TW" sz="2400" b="0" dirty="0">
                <a:solidFill>
                  <a:schemeClr val="tx1"/>
                </a:solidFill>
                <a:latin typeface="Rockwell (Body)"/>
              </a:rPr>
              <a:t> = (</a:t>
            </a:r>
            <a:r>
              <a:rPr lang="en-US" altLang="zh-TW" sz="2400" b="0" i="1" dirty="0">
                <a:solidFill>
                  <a:schemeClr val="tx1"/>
                </a:solidFill>
                <a:latin typeface="Rockwell (Body)"/>
              </a:rPr>
              <a:t>a</a:t>
            </a:r>
            <a:r>
              <a:rPr lang="en-US" altLang="zh-TW" sz="2400" b="0" i="1" baseline="-25000" dirty="0">
                <a:solidFill>
                  <a:schemeClr val="tx1"/>
                </a:solidFill>
                <a:latin typeface="Rockwell (Body)"/>
              </a:rPr>
              <a:t>3</a:t>
            </a:r>
            <a:r>
              <a:rPr lang="en-US" altLang="zh-TW" sz="2400" b="0" i="1" dirty="0">
                <a:solidFill>
                  <a:schemeClr val="tx1"/>
                </a:solidFill>
                <a:latin typeface="Rockwell (Body)"/>
              </a:rPr>
              <a:t> a</a:t>
            </a:r>
            <a:r>
              <a:rPr lang="en-US" altLang="zh-TW" sz="2400" b="0" i="1" baseline="-25000" dirty="0">
                <a:solidFill>
                  <a:schemeClr val="tx1"/>
                </a:solidFill>
                <a:latin typeface="Rockwell (Body)"/>
              </a:rPr>
              <a:t>2</a:t>
            </a:r>
            <a:r>
              <a:rPr lang="en-US" altLang="zh-TW" sz="2400" b="0" i="1" dirty="0">
                <a:solidFill>
                  <a:schemeClr val="tx1"/>
                </a:solidFill>
                <a:latin typeface="Rockwell (Body)"/>
              </a:rPr>
              <a:t> a</a:t>
            </a:r>
            <a:r>
              <a:rPr lang="en-US" altLang="zh-TW" sz="2400" b="0" i="1" baseline="-25000" dirty="0">
                <a:solidFill>
                  <a:schemeClr val="tx1"/>
                </a:solidFill>
                <a:latin typeface="Rockwell (Body)"/>
              </a:rPr>
              <a:t>1</a:t>
            </a:r>
            <a:r>
              <a:rPr lang="en-US" altLang="zh-TW" sz="2400" b="0" i="1" dirty="0">
                <a:solidFill>
                  <a:schemeClr val="tx1"/>
                </a:solidFill>
                <a:latin typeface="Rockwell (Body)"/>
              </a:rPr>
              <a:t> a</a:t>
            </a:r>
            <a:r>
              <a:rPr lang="en-US" altLang="zh-TW" sz="2400" b="0" i="1" baseline="-25000" dirty="0">
                <a:solidFill>
                  <a:schemeClr val="tx1"/>
                </a:solidFill>
                <a:latin typeface="Rockwell (Body)"/>
              </a:rPr>
              <a:t>0</a:t>
            </a:r>
            <a:r>
              <a:rPr lang="en-US" altLang="zh-TW" sz="2400" b="0" dirty="0">
                <a:solidFill>
                  <a:schemeClr val="tx1"/>
                </a:solidFill>
                <a:latin typeface="Rockwell (Body)"/>
              </a:rPr>
              <a:t>)</a:t>
            </a:r>
            <a:r>
              <a:rPr lang="en-US" altLang="zh-TW" sz="2400" b="0" baseline="-25000" dirty="0">
                <a:solidFill>
                  <a:schemeClr val="tx1"/>
                </a:solidFill>
                <a:latin typeface="Rockwell (Body)"/>
              </a:rPr>
              <a:t>two</a:t>
            </a:r>
            <a:r>
              <a:rPr lang="en-US" altLang="zh-TW" sz="2400" b="0" dirty="0">
                <a:solidFill>
                  <a:schemeClr val="tx1"/>
                </a:solidFill>
                <a:latin typeface="Rockwell (Body)"/>
              </a:rPr>
              <a:t> = (1100)</a:t>
            </a:r>
            <a:r>
              <a:rPr lang="en-US" altLang="zh-TW" sz="2400" b="0" baseline="-25000" dirty="0">
                <a:solidFill>
                  <a:schemeClr val="tx1"/>
                </a:solidFill>
                <a:latin typeface="Rockwell (Body)"/>
              </a:rPr>
              <a:t>two</a:t>
            </a:r>
          </a:p>
        </p:txBody>
      </p:sp>
      <p:sp>
        <p:nvSpPr>
          <p:cNvPr id="40" name="Line 44">
            <a:extLst>
              <a:ext uri="{FF2B5EF4-FFF2-40B4-BE49-F238E27FC236}">
                <a16:creationId xmlns:a16="http://schemas.microsoft.com/office/drawing/2014/main" id="{86E83087-FCD7-4734-88BB-5B6309DE0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0788" y="2870103"/>
            <a:ext cx="16557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41" name="Line 45">
            <a:extLst>
              <a:ext uri="{FF2B5EF4-FFF2-40B4-BE49-F238E27FC236}">
                <a16:creationId xmlns:a16="http://schemas.microsoft.com/office/drawing/2014/main" id="{C2DB8707-917E-4BC8-956A-7807976FB8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2451" y="2870103"/>
            <a:ext cx="14398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42" name="Line 46">
            <a:extLst>
              <a:ext uri="{FF2B5EF4-FFF2-40B4-BE49-F238E27FC236}">
                <a16:creationId xmlns:a16="http://schemas.microsoft.com/office/drawing/2014/main" id="{8A050B18-43D7-4A82-8E61-EFE05340A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8213" y="2870103"/>
            <a:ext cx="18002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HK"/>
          </a:p>
        </p:txBody>
      </p:sp>
      <p:sp>
        <p:nvSpPr>
          <p:cNvPr id="43" name="Text Box 43">
            <a:extLst>
              <a:ext uri="{FF2B5EF4-FFF2-40B4-BE49-F238E27FC236}">
                <a16:creationId xmlns:a16="http://schemas.microsoft.com/office/drawing/2014/main" id="{B241146E-BCC7-46BB-B16A-E92A6F0C2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401" y="4813311"/>
            <a:ext cx="31947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>
                <a:solidFill>
                  <a:schemeClr val="tx1"/>
                </a:solidFill>
                <a:latin typeface="+mn-lt"/>
              </a:rPr>
              <a:t>This is the last step because the quotient is zero.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37866-953C-4650-81C4-0518CB9ED87D}"/>
              </a:ext>
            </a:extLst>
          </p:cNvPr>
          <p:cNvSpPr txBox="1"/>
          <p:nvPr/>
        </p:nvSpPr>
        <p:spPr>
          <a:xfrm>
            <a:off x="4878669" y="6339701"/>
            <a:ext cx="3130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200" dirty="0"/>
              <a:t>Source: </a:t>
            </a:r>
            <a:r>
              <a:rPr lang="en-HK" sz="1200" dirty="0" err="1"/>
              <a:t>Prof.</a:t>
            </a:r>
            <a:r>
              <a:rPr lang="en-HK" sz="1200" dirty="0"/>
              <a:t> Qin Lu’s slides</a:t>
            </a:r>
          </a:p>
        </p:txBody>
      </p:sp>
    </p:spTree>
    <p:extLst>
      <p:ext uri="{BB962C8B-B14F-4D97-AF65-F5344CB8AC3E}">
        <p14:creationId xmlns:p14="http://schemas.microsoft.com/office/powerpoint/2010/main" val="138938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30" grpId="0"/>
      <p:bldP spid="32" grpId="0"/>
      <p:bldP spid="33" grpId="0"/>
      <p:bldP spid="34" grpId="0"/>
      <p:bldP spid="35" grpId="0"/>
      <p:bldP spid="38" grpId="0"/>
      <p:bldP spid="39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004-B5D2-42F8-A8A5-CF48989D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dirty="0"/>
              <a:t>Why the Repeated division-by-two method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A9524-2DDD-4691-B3AA-01C253883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Let </a:t>
            </a:r>
            <a:r>
              <a:rPr lang="en-HK" i="1" dirty="0" err="1"/>
              <a:t>N</a:t>
            </a:r>
            <a:r>
              <a:rPr lang="en-HK" baseline="-25000" dirty="0" err="1"/>
              <a:t>two</a:t>
            </a:r>
            <a:r>
              <a:rPr lang="en-HK" i="1" dirty="0"/>
              <a:t> </a:t>
            </a:r>
            <a:r>
              <a:rPr lang="en-HK" dirty="0"/>
              <a:t>= (</a:t>
            </a:r>
            <a:r>
              <a:rPr lang="en-HK" i="1" dirty="0"/>
              <a:t>a</a:t>
            </a:r>
            <a:r>
              <a:rPr lang="en-HK" i="1" baseline="-25000" dirty="0"/>
              <a:t>n-1</a:t>
            </a:r>
            <a:r>
              <a:rPr lang="en-HK" i="1" dirty="0"/>
              <a:t>a</a:t>
            </a:r>
            <a:r>
              <a:rPr lang="en-HK" i="1" baseline="-25000" dirty="0"/>
              <a:t>n-2</a:t>
            </a:r>
            <a:r>
              <a:rPr lang="en-HK" i="1" dirty="0"/>
              <a:t>…a</a:t>
            </a:r>
            <a:r>
              <a:rPr lang="en-HK" i="1" baseline="-25000" dirty="0"/>
              <a:t>1</a:t>
            </a:r>
            <a:r>
              <a:rPr lang="en-HK" i="1" dirty="0"/>
              <a:t>a</a:t>
            </a:r>
            <a:r>
              <a:rPr lang="en-HK" i="1" baseline="-25000" dirty="0"/>
              <a:t>0</a:t>
            </a:r>
            <a:r>
              <a:rPr lang="en-HK" dirty="0"/>
              <a:t>)</a:t>
            </a:r>
            <a:r>
              <a:rPr lang="en-HK" baseline="-25000" dirty="0"/>
              <a:t>two</a:t>
            </a:r>
          </a:p>
          <a:p>
            <a:r>
              <a:rPr lang="en-HK" i="1" dirty="0" err="1"/>
              <a:t>M</a:t>
            </a:r>
            <a:r>
              <a:rPr lang="en-HK" baseline="-25000" dirty="0" err="1"/>
              <a:t>ten</a:t>
            </a:r>
            <a:r>
              <a:rPr lang="en-HK" i="1" dirty="0"/>
              <a:t> </a:t>
            </a:r>
            <a:r>
              <a:rPr lang="en-HK" dirty="0"/>
              <a:t>= </a:t>
            </a:r>
            <a:r>
              <a:rPr lang="en-HK" i="1" dirty="0"/>
              <a:t>a</a:t>
            </a:r>
            <a:r>
              <a:rPr lang="en-HK" i="1" baseline="-25000" dirty="0"/>
              <a:t>n-1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n-1</a:t>
            </a:r>
            <a:r>
              <a:rPr lang="en-HK" i="1" dirty="0"/>
              <a:t> + a</a:t>
            </a:r>
            <a:r>
              <a:rPr lang="en-HK" i="1" baseline="-25000" dirty="0"/>
              <a:t>n-2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n-2</a:t>
            </a:r>
            <a:r>
              <a:rPr lang="en-HK" i="1" dirty="0"/>
              <a:t> + …+ a</a:t>
            </a:r>
            <a:r>
              <a:rPr lang="en-HK" i="1" baseline="-25000" dirty="0"/>
              <a:t>1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1</a:t>
            </a:r>
            <a:r>
              <a:rPr lang="en-HK" dirty="0"/>
              <a:t> </a:t>
            </a:r>
            <a:r>
              <a:rPr lang="en-HK" i="1" dirty="0"/>
              <a:t>+ a</a:t>
            </a:r>
            <a:r>
              <a:rPr lang="en-HK" i="1" baseline="-25000" dirty="0"/>
              <a:t>0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0</a:t>
            </a:r>
            <a:endParaRPr lang="en-HK" dirty="0"/>
          </a:p>
          <a:p>
            <a:r>
              <a:rPr lang="en-HK" dirty="0"/>
              <a:t>Dividing</a:t>
            </a:r>
            <a:r>
              <a:rPr lang="en-HK" i="1" dirty="0"/>
              <a:t> </a:t>
            </a:r>
            <a:r>
              <a:rPr lang="en-HK" i="1" dirty="0" err="1"/>
              <a:t>M</a:t>
            </a:r>
            <a:r>
              <a:rPr lang="en-HK" baseline="-25000" dirty="0" err="1"/>
              <a:t>ten</a:t>
            </a:r>
            <a:r>
              <a:rPr lang="en-HK" i="1" dirty="0"/>
              <a:t> </a:t>
            </a:r>
            <a:r>
              <a:rPr lang="en-HK" dirty="0"/>
              <a:t>by 2, we get</a:t>
            </a:r>
            <a:endParaRPr lang="en-HK" i="1" dirty="0"/>
          </a:p>
          <a:p>
            <a:pPr lvl="1"/>
            <a:r>
              <a:rPr lang="en-HK" i="1" dirty="0" err="1"/>
              <a:t>M</a:t>
            </a:r>
            <a:r>
              <a:rPr lang="en-HK" baseline="-25000" dirty="0" err="1"/>
              <a:t>ten</a:t>
            </a:r>
            <a:r>
              <a:rPr lang="en-HK" i="1" dirty="0"/>
              <a:t> </a:t>
            </a:r>
            <a:r>
              <a:rPr lang="en-HK" dirty="0"/>
              <a:t>= 2</a:t>
            </a:r>
            <a:r>
              <a:rPr lang="en-US" baseline="-25000" dirty="0"/>
              <a:t> ten</a:t>
            </a:r>
            <a:r>
              <a:rPr lang="en-HK" dirty="0"/>
              <a:t> </a:t>
            </a:r>
            <a:r>
              <a:rPr lang="en-US" altLang="zh-TW" dirty="0">
                <a:cs typeface="Arial" panose="020B0604020202020204" pitchFamily="34" charset="0"/>
              </a:rPr>
              <a:t>× (</a:t>
            </a:r>
            <a:r>
              <a:rPr lang="en-HK" i="1" dirty="0"/>
              <a:t>a</a:t>
            </a:r>
            <a:r>
              <a:rPr lang="en-HK" i="1" baseline="-25000" dirty="0"/>
              <a:t>n-1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n-2</a:t>
            </a:r>
            <a:r>
              <a:rPr lang="en-HK" i="1" dirty="0"/>
              <a:t> + a</a:t>
            </a:r>
            <a:r>
              <a:rPr lang="en-HK" i="1" baseline="-25000" dirty="0"/>
              <a:t>n-2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n-3</a:t>
            </a:r>
            <a:r>
              <a:rPr lang="en-HK" dirty="0"/>
              <a:t> </a:t>
            </a:r>
            <a:r>
              <a:rPr lang="en-HK" i="1" dirty="0"/>
              <a:t>+ …+ a</a:t>
            </a:r>
            <a:r>
              <a:rPr lang="en-HK" i="1" baseline="-25000" dirty="0"/>
              <a:t>1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0</a:t>
            </a:r>
            <a:r>
              <a:rPr lang="en-HK" dirty="0"/>
              <a:t>) </a:t>
            </a:r>
            <a:r>
              <a:rPr lang="en-HK" i="1" dirty="0"/>
              <a:t>+ a</a:t>
            </a:r>
            <a:r>
              <a:rPr lang="en-HK" i="1" baseline="-25000" dirty="0"/>
              <a:t>0</a:t>
            </a:r>
          </a:p>
          <a:p>
            <a:pPr lvl="1"/>
            <a:r>
              <a:rPr lang="en-HK" dirty="0"/>
              <a:t>Quotient: </a:t>
            </a:r>
            <a:r>
              <a:rPr lang="en-HK" i="1" dirty="0"/>
              <a:t>a</a:t>
            </a:r>
            <a:r>
              <a:rPr lang="en-HK" i="1" baseline="-25000" dirty="0"/>
              <a:t>n-1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n-2</a:t>
            </a:r>
            <a:r>
              <a:rPr lang="en-HK" dirty="0"/>
              <a:t> </a:t>
            </a:r>
            <a:r>
              <a:rPr lang="en-HK" i="1" dirty="0"/>
              <a:t>+ a</a:t>
            </a:r>
            <a:r>
              <a:rPr lang="en-HK" i="1" baseline="-25000" dirty="0"/>
              <a:t>n-2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n-3</a:t>
            </a:r>
            <a:r>
              <a:rPr lang="en-HK" dirty="0"/>
              <a:t> </a:t>
            </a:r>
            <a:r>
              <a:rPr lang="en-HK" i="1" dirty="0"/>
              <a:t>+ …+ a</a:t>
            </a:r>
            <a:r>
              <a:rPr lang="en-HK" i="1" baseline="-25000" dirty="0"/>
              <a:t>1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0</a:t>
            </a:r>
            <a:r>
              <a:rPr lang="en-HK" dirty="0"/>
              <a:t> </a:t>
            </a:r>
          </a:p>
          <a:p>
            <a:pPr lvl="1"/>
            <a:r>
              <a:rPr lang="en-HK" dirty="0"/>
              <a:t>Reminder:</a:t>
            </a:r>
            <a:r>
              <a:rPr lang="en-HK" i="1" dirty="0"/>
              <a:t> a</a:t>
            </a:r>
            <a:r>
              <a:rPr lang="en-HK" i="1" baseline="-25000" dirty="0"/>
              <a:t>0</a:t>
            </a:r>
            <a:endParaRPr lang="en-HK" i="1" dirty="0"/>
          </a:p>
          <a:p>
            <a:r>
              <a:rPr lang="en-HK" dirty="0"/>
              <a:t>Repeating the last step for the quotient, we get </a:t>
            </a:r>
            <a:r>
              <a:rPr lang="en-HK" i="1" dirty="0"/>
              <a:t>a</a:t>
            </a:r>
            <a:r>
              <a:rPr lang="en-HK" i="1" baseline="-25000" dirty="0"/>
              <a:t>1</a:t>
            </a:r>
            <a:r>
              <a:rPr lang="en-HK" dirty="0"/>
              <a:t> as the remainder.</a:t>
            </a:r>
          </a:p>
          <a:p>
            <a:r>
              <a:rPr lang="en-HK" dirty="0"/>
              <a:t>Keep doing that until the quotient is 0 to get (</a:t>
            </a:r>
            <a:r>
              <a:rPr lang="en-HK" i="1" dirty="0"/>
              <a:t>a</a:t>
            </a:r>
            <a:r>
              <a:rPr lang="en-HK" i="1" baseline="-25000" dirty="0"/>
              <a:t>n-1</a:t>
            </a:r>
            <a:r>
              <a:rPr lang="en-HK" i="1" dirty="0"/>
              <a:t>a</a:t>
            </a:r>
            <a:r>
              <a:rPr lang="en-HK" i="1" baseline="-25000" dirty="0"/>
              <a:t>n-2</a:t>
            </a:r>
            <a:r>
              <a:rPr lang="en-HK" i="1" dirty="0"/>
              <a:t>…a</a:t>
            </a:r>
            <a:r>
              <a:rPr lang="en-HK" i="1" baseline="-25000" dirty="0"/>
              <a:t>1</a:t>
            </a:r>
            <a:r>
              <a:rPr lang="en-HK" i="1" dirty="0"/>
              <a:t>a</a:t>
            </a:r>
            <a:r>
              <a:rPr lang="en-HK" i="1" baseline="-25000" dirty="0"/>
              <a:t>0</a:t>
            </a:r>
            <a:r>
              <a:rPr lang="en-HK" dirty="0"/>
              <a:t>)</a:t>
            </a:r>
            <a:r>
              <a:rPr lang="en-HK" baseline="-25000" dirty="0"/>
              <a:t>two</a:t>
            </a:r>
            <a:r>
              <a:rPr lang="en-HK" i="1" dirty="0"/>
              <a:t>.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C6BDF-9442-41F0-BCF1-2B0F31C2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0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F7B8E-2A4D-4A6F-95D3-D9066737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decimal integer to 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0D8BB-0A08-46DA-9B12-0EADCB05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Convert the following numbers to their binary representation:</a:t>
            </a:r>
          </a:p>
          <a:p>
            <a:pPr lvl="1"/>
            <a:r>
              <a:rPr lang="en-HK" dirty="0"/>
              <a:t>256</a:t>
            </a:r>
            <a:r>
              <a:rPr lang="en-HK" baseline="-25000" dirty="0"/>
              <a:t>ten</a:t>
            </a:r>
          </a:p>
          <a:p>
            <a:pPr lvl="1"/>
            <a:r>
              <a:rPr lang="en-HK" dirty="0"/>
              <a:t>296</a:t>
            </a:r>
            <a:r>
              <a:rPr lang="en-HK" baseline="-25000" dirty="0"/>
              <a:t>ten</a:t>
            </a:r>
          </a:p>
          <a:p>
            <a:pPr lvl="1"/>
            <a:r>
              <a:rPr lang="en-HK" dirty="0"/>
              <a:t>311</a:t>
            </a:r>
            <a:r>
              <a:rPr lang="en-HK" baseline="-25000" dirty="0"/>
              <a:t>ten</a:t>
            </a:r>
          </a:p>
          <a:p>
            <a:pPr lvl="1"/>
            <a:endParaRPr lang="en-HK" baseline="-25000" dirty="0"/>
          </a:p>
          <a:p>
            <a:pPr lvl="1"/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142A86-47AD-4E97-A3B2-66B34ACC5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5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E4066-8D2B-41A2-9331-2003468C5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Decimal fraction to 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72293-2884-4E0B-A53F-1D0BE59C9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Repeated multiply-by-two method</a:t>
            </a:r>
          </a:p>
          <a:p>
            <a:r>
              <a:rPr lang="en-HK" dirty="0"/>
              <a:t>Example, </a:t>
            </a:r>
            <a:r>
              <a:rPr lang="en-HK" i="1" dirty="0"/>
              <a:t>N</a:t>
            </a:r>
            <a:r>
              <a:rPr lang="en-HK" dirty="0"/>
              <a:t> = 0.45</a:t>
            </a:r>
            <a:r>
              <a:rPr lang="en-HK" baseline="-25000" dirty="0"/>
              <a:t>ten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BAE68C-1897-45BB-9A56-C4984CF9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 Box 35">
            <a:extLst>
              <a:ext uri="{FF2B5EF4-FFF2-40B4-BE49-F238E27FC236}">
                <a16:creationId xmlns:a16="http://schemas.microsoft.com/office/drawing/2014/main" id="{4559954D-E66A-4EE7-A154-B7604A678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6023" y="4930099"/>
            <a:ext cx="67569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600" b="1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500">
                <a:solidFill>
                  <a:srgbClr val="257343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0" dirty="0">
                <a:solidFill>
                  <a:schemeClr val="tx1"/>
                </a:solidFill>
                <a:latin typeface="Rockwell "/>
              </a:rPr>
              <a:t>(</a:t>
            </a:r>
            <a:r>
              <a:rPr lang="en-US" altLang="zh-CN" sz="2400" b="0" dirty="0">
                <a:solidFill>
                  <a:schemeClr val="tx1"/>
                </a:solidFill>
                <a:latin typeface="Rockwell "/>
              </a:rPr>
              <a:t>0.45</a:t>
            </a:r>
            <a:r>
              <a:rPr lang="en-US" altLang="zh-TW" sz="2400" b="0" dirty="0">
                <a:solidFill>
                  <a:schemeClr val="tx1"/>
                </a:solidFill>
                <a:latin typeface="Rockwell "/>
              </a:rPr>
              <a:t>)</a:t>
            </a:r>
            <a:r>
              <a:rPr lang="en-US" altLang="zh-TW" sz="2400" b="0" baseline="-25000" dirty="0">
                <a:solidFill>
                  <a:schemeClr val="tx1"/>
                </a:solidFill>
                <a:latin typeface="Rockwell "/>
              </a:rPr>
              <a:t>ten</a:t>
            </a:r>
            <a:r>
              <a:rPr lang="en-US" altLang="zh-TW" sz="2400" b="0" dirty="0">
                <a:solidFill>
                  <a:schemeClr val="tx1"/>
                </a:solidFill>
                <a:latin typeface="Rockwell "/>
              </a:rPr>
              <a:t> = (</a:t>
            </a:r>
            <a:r>
              <a:rPr lang="en-US" altLang="zh-CN" sz="2400" b="0" i="1" dirty="0">
                <a:solidFill>
                  <a:srgbClr val="CC0000"/>
                </a:solidFill>
                <a:latin typeface="Rockwell "/>
              </a:rPr>
              <a:t>b</a:t>
            </a:r>
            <a:r>
              <a:rPr lang="en-US" altLang="zh-CN" sz="2400" b="0" i="1" baseline="-25000" dirty="0">
                <a:solidFill>
                  <a:srgbClr val="CC0000"/>
                </a:solidFill>
                <a:latin typeface="Rockwell "/>
              </a:rPr>
              <a:t>-1</a:t>
            </a:r>
            <a:r>
              <a:rPr lang="en-US" altLang="zh-CN" sz="2400" b="0" i="1" dirty="0">
                <a:solidFill>
                  <a:srgbClr val="CC0000"/>
                </a:solidFill>
                <a:latin typeface="Rockwell "/>
              </a:rPr>
              <a:t>b</a:t>
            </a:r>
            <a:r>
              <a:rPr lang="en-US" altLang="zh-CN" sz="2400" b="0" i="1" baseline="-25000" dirty="0">
                <a:solidFill>
                  <a:srgbClr val="CC0000"/>
                </a:solidFill>
                <a:latin typeface="Rockwell "/>
              </a:rPr>
              <a:t>-2</a:t>
            </a:r>
            <a:r>
              <a:rPr lang="en-US" altLang="zh-CN" sz="2400" b="0" i="1" dirty="0">
                <a:solidFill>
                  <a:srgbClr val="CC0000"/>
                </a:solidFill>
                <a:latin typeface="Rockwell "/>
              </a:rPr>
              <a:t>b</a:t>
            </a:r>
            <a:r>
              <a:rPr lang="en-US" altLang="zh-CN" sz="2400" b="0" i="1" baseline="-25000" dirty="0">
                <a:solidFill>
                  <a:srgbClr val="CC0000"/>
                </a:solidFill>
                <a:latin typeface="Rockwell "/>
              </a:rPr>
              <a:t>-3</a:t>
            </a:r>
            <a:r>
              <a:rPr lang="en-US" altLang="zh-CN" sz="2400" b="0" i="1" dirty="0">
                <a:solidFill>
                  <a:srgbClr val="CC0000"/>
                </a:solidFill>
                <a:latin typeface="Rockwell "/>
              </a:rPr>
              <a:t>b</a:t>
            </a:r>
            <a:r>
              <a:rPr lang="en-US" altLang="zh-CN" sz="2400" b="0" i="1" baseline="-25000" dirty="0">
                <a:solidFill>
                  <a:srgbClr val="CC0000"/>
                </a:solidFill>
                <a:latin typeface="Rockwell "/>
              </a:rPr>
              <a:t>-4</a:t>
            </a:r>
            <a:r>
              <a:rPr lang="en-US" altLang="zh-CN" sz="2400" b="0" i="1" dirty="0">
                <a:solidFill>
                  <a:srgbClr val="CC0000"/>
                </a:solidFill>
                <a:latin typeface="Rockwell "/>
              </a:rPr>
              <a:t>b</a:t>
            </a:r>
            <a:r>
              <a:rPr lang="en-US" altLang="zh-CN" sz="2400" b="0" i="1" baseline="-25000" dirty="0">
                <a:solidFill>
                  <a:srgbClr val="CC0000"/>
                </a:solidFill>
                <a:latin typeface="Rockwell "/>
              </a:rPr>
              <a:t>-5</a:t>
            </a:r>
            <a:r>
              <a:rPr lang="en-US" altLang="zh-CN" sz="2400" b="0" dirty="0">
                <a:solidFill>
                  <a:schemeClr val="tx1"/>
                </a:solidFill>
                <a:latin typeface="Rockwell "/>
              </a:rPr>
              <a:t>…</a:t>
            </a:r>
            <a:r>
              <a:rPr lang="en-US" altLang="zh-TW" sz="2400" b="0" dirty="0">
                <a:solidFill>
                  <a:schemeClr val="tx1"/>
                </a:solidFill>
                <a:latin typeface="Rockwell "/>
              </a:rPr>
              <a:t>)</a:t>
            </a:r>
            <a:r>
              <a:rPr lang="en-US" altLang="zh-TW" sz="2400" b="0" baseline="-25000" dirty="0">
                <a:solidFill>
                  <a:schemeClr val="tx1"/>
                </a:solidFill>
                <a:latin typeface="Rockwell "/>
              </a:rPr>
              <a:t>two</a:t>
            </a:r>
            <a:r>
              <a:rPr lang="en-US" altLang="zh-TW" sz="2400" b="0" dirty="0">
                <a:solidFill>
                  <a:schemeClr val="tx1"/>
                </a:solidFill>
                <a:latin typeface="Rockwell "/>
              </a:rPr>
              <a:t> = (</a:t>
            </a:r>
            <a:r>
              <a:rPr lang="en-US" altLang="zh-CN" sz="2400" b="0" dirty="0">
                <a:solidFill>
                  <a:schemeClr val="tx1"/>
                </a:solidFill>
                <a:latin typeface="Rockwell "/>
              </a:rPr>
              <a:t>0.01110…</a:t>
            </a:r>
            <a:r>
              <a:rPr lang="en-US" altLang="zh-TW" sz="2400" b="0" dirty="0">
                <a:solidFill>
                  <a:schemeClr val="tx1"/>
                </a:solidFill>
                <a:latin typeface="Rockwell "/>
              </a:rPr>
              <a:t>)</a:t>
            </a:r>
            <a:r>
              <a:rPr lang="en-US" altLang="zh-TW" sz="2400" b="0" baseline="-25000" dirty="0">
                <a:solidFill>
                  <a:schemeClr val="tx1"/>
                </a:solidFill>
                <a:latin typeface="Rockwell "/>
              </a:rPr>
              <a:t>two</a:t>
            </a:r>
          </a:p>
        </p:txBody>
      </p:sp>
      <p:grpSp>
        <p:nvGrpSpPr>
          <p:cNvPr id="6" name="Group 54">
            <a:extLst>
              <a:ext uri="{FF2B5EF4-FFF2-40B4-BE49-F238E27FC236}">
                <a16:creationId xmlns:a16="http://schemas.microsoft.com/office/drawing/2014/main" id="{23CF8333-AE52-4FBC-BB39-7C5D2CAC5A50}"/>
              </a:ext>
            </a:extLst>
          </p:cNvPr>
          <p:cNvGrpSpPr>
            <a:grpSpLocks/>
          </p:cNvGrpSpPr>
          <p:nvPr/>
        </p:nvGrpSpPr>
        <p:grpSpPr bwMode="auto">
          <a:xfrm>
            <a:off x="1260980" y="3163529"/>
            <a:ext cx="2667000" cy="1447800"/>
            <a:chOff x="144" y="2928"/>
            <a:chExt cx="1680" cy="912"/>
          </a:xfrm>
        </p:grpSpPr>
        <p:sp>
          <p:nvSpPr>
            <p:cNvPr id="7" name="Text Box 4">
              <a:extLst>
                <a:ext uri="{FF2B5EF4-FFF2-40B4-BE49-F238E27FC236}">
                  <a16:creationId xmlns:a16="http://schemas.microsoft.com/office/drawing/2014/main" id="{E22E236E-7D80-4DC9-A254-C8A6BD0EF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28"/>
              <a:ext cx="11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rgbClr val="008000"/>
                  </a:solidFill>
                </a:rPr>
                <a:t>0. 4</a:t>
              </a:r>
              <a:r>
                <a:rPr lang="en-US" altLang="zh-TW" sz="2400" b="0">
                  <a:solidFill>
                    <a:srgbClr val="008000"/>
                  </a:solidFill>
                </a:rPr>
                <a:t>  </a:t>
              </a:r>
              <a:r>
                <a:rPr lang="en-US" altLang="zh-CN" sz="2400" b="0">
                  <a:solidFill>
                    <a:srgbClr val="008000"/>
                  </a:solidFill>
                </a:rPr>
                <a:t>5</a:t>
              </a:r>
              <a:endParaRPr lang="en-US" altLang="zh-TW" sz="2400" b="0">
                <a:solidFill>
                  <a:srgbClr val="008000"/>
                </a:solidFill>
              </a:endParaRP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55894EA5-7782-4DC2-A2D9-7BF6BB48FA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216"/>
              <a:ext cx="6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chemeClr val="tx1"/>
                  </a:solidFill>
                </a:rPr>
                <a:t>X  </a:t>
              </a:r>
              <a:r>
                <a:rPr lang="en-US" altLang="zh-TW" sz="2400" b="0">
                  <a:solidFill>
                    <a:schemeClr val="tx1"/>
                  </a:solidFill>
                </a:rPr>
                <a:t>    2</a:t>
              </a: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41361BBE-A0E6-4D92-87D4-B867C096E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552"/>
              <a:ext cx="11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rgbClr val="CC0000"/>
                  </a:solidFill>
                </a:rPr>
                <a:t>0</a:t>
              </a:r>
              <a:r>
                <a:rPr lang="en-US" altLang="zh-CN" sz="2400" b="0">
                  <a:solidFill>
                    <a:srgbClr val="639D6F"/>
                  </a:solidFill>
                </a:rPr>
                <a:t>. 9(</a:t>
              </a:r>
              <a:r>
                <a:rPr lang="en-US" altLang="zh-CN" sz="2400" b="0">
                  <a:solidFill>
                    <a:srgbClr val="CC0000"/>
                  </a:solidFill>
                </a:rPr>
                <a:t>b</a:t>
              </a:r>
              <a:r>
                <a:rPr lang="en-US" altLang="zh-CN" sz="2400" b="0" baseline="-25000">
                  <a:solidFill>
                    <a:srgbClr val="CC0000"/>
                  </a:solidFill>
                </a:rPr>
                <a:t>-1</a:t>
              </a:r>
              <a:r>
                <a:rPr lang="en-US" altLang="zh-CN" sz="2400" b="0">
                  <a:solidFill>
                    <a:srgbClr val="639D6F"/>
                  </a:solidFill>
                </a:rPr>
                <a:t> =</a:t>
              </a:r>
              <a:r>
                <a:rPr lang="en-US" altLang="zh-CN" sz="2400" b="0">
                  <a:solidFill>
                    <a:srgbClr val="CC0000"/>
                  </a:solidFill>
                </a:rPr>
                <a:t> 0</a:t>
              </a:r>
              <a:r>
                <a:rPr lang="en-US" altLang="zh-CN" sz="2400" b="0">
                  <a:solidFill>
                    <a:srgbClr val="639D6F"/>
                  </a:solidFill>
                </a:rPr>
                <a:t>)</a:t>
              </a:r>
              <a:endParaRPr lang="en-US" altLang="zh-TW" sz="2400" b="0">
                <a:solidFill>
                  <a:srgbClr val="639D6F"/>
                </a:solidFill>
              </a:endParaRPr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7AB7441A-BB7B-47AF-8202-BB1DC0FEB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504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HK"/>
            </a:p>
          </p:txBody>
        </p:sp>
        <p:sp>
          <p:nvSpPr>
            <p:cNvPr id="11" name="Line 36">
              <a:extLst>
                <a:ext uri="{FF2B5EF4-FFF2-40B4-BE49-F238E27FC236}">
                  <a16:creationId xmlns:a16="http://schemas.microsoft.com/office/drawing/2014/main" id="{B9F63937-F4D4-471C-8DA9-F5F30D8C7F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3072"/>
              <a:ext cx="1296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HK"/>
            </a:p>
          </p:txBody>
        </p:sp>
      </p:grpSp>
      <p:grpSp>
        <p:nvGrpSpPr>
          <p:cNvPr id="12" name="Group 57">
            <a:extLst>
              <a:ext uri="{FF2B5EF4-FFF2-40B4-BE49-F238E27FC236}">
                <a16:creationId xmlns:a16="http://schemas.microsoft.com/office/drawing/2014/main" id="{4D7C8119-1015-4098-93FC-349660B82D90}"/>
              </a:ext>
            </a:extLst>
          </p:cNvPr>
          <p:cNvGrpSpPr>
            <a:grpSpLocks/>
          </p:cNvGrpSpPr>
          <p:nvPr/>
        </p:nvGrpSpPr>
        <p:grpSpPr bwMode="auto">
          <a:xfrm>
            <a:off x="2937380" y="3163529"/>
            <a:ext cx="2667000" cy="1500188"/>
            <a:chOff x="144" y="2928"/>
            <a:chExt cx="1680" cy="898"/>
          </a:xfrm>
        </p:grpSpPr>
        <p:sp>
          <p:nvSpPr>
            <p:cNvPr id="13" name="Text Box 58">
              <a:extLst>
                <a:ext uri="{FF2B5EF4-FFF2-40B4-BE49-F238E27FC236}">
                  <a16:creationId xmlns:a16="http://schemas.microsoft.com/office/drawing/2014/main" id="{2D9A57F2-68F4-4B7E-87D9-5B70BE81C0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28"/>
              <a:ext cx="1102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rgbClr val="008000"/>
                  </a:solidFill>
                </a:rPr>
                <a:t>     0. 9</a:t>
              </a:r>
              <a:endParaRPr lang="en-US" altLang="zh-TW" sz="2400" b="0">
                <a:solidFill>
                  <a:srgbClr val="008000"/>
                </a:solidFill>
              </a:endParaRPr>
            </a:p>
          </p:txBody>
        </p:sp>
        <p:sp>
          <p:nvSpPr>
            <p:cNvPr id="14" name="Text Box 59">
              <a:extLst>
                <a:ext uri="{FF2B5EF4-FFF2-40B4-BE49-F238E27FC236}">
                  <a16:creationId xmlns:a16="http://schemas.microsoft.com/office/drawing/2014/main" id="{4A96A28E-401B-47DD-B128-139902021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216"/>
              <a:ext cx="669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chemeClr val="tx1"/>
                  </a:solidFill>
                </a:rPr>
                <a:t>X  </a:t>
              </a:r>
              <a:r>
                <a:rPr lang="en-US" altLang="zh-TW" sz="2400" b="0">
                  <a:solidFill>
                    <a:schemeClr val="tx1"/>
                  </a:solidFill>
                </a:rPr>
                <a:t>    2</a:t>
              </a:r>
            </a:p>
          </p:txBody>
        </p:sp>
        <p:sp>
          <p:nvSpPr>
            <p:cNvPr id="15" name="Text Box 60">
              <a:extLst>
                <a:ext uri="{FF2B5EF4-FFF2-40B4-BE49-F238E27FC236}">
                  <a16:creationId xmlns:a16="http://schemas.microsoft.com/office/drawing/2014/main" id="{DD852B6D-EBB4-4BEB-ABD4-162CFC0708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552"/>
              <a:ext cx="1110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rgbClr val="CC0000"/>
                  </a:solidFill>
                </a:rPr>
                <a:t>1</a:t>
              </a:r>
              <a:r>
                <a:rPr lang="en-US" altLang="zh-CN" sz="2400" b="0">
                  <a:solidFill>
                    <a:srgbClr val="639D6F"/>
                  </a:solidFill>
                </a:rPr>
                <a:t>. 8(</a:t>
              </a:r>
              <a:r>
                <a:rPr lang="en-US" altLang="zh-CN" sz="2400" b="0">
                  <a:solidFill>
                    <a:srgbClr val="CC0000"/>
                  </a:solidFill>
                </a:rPr>
                <a:t>b</a:t>
              </a:r>
              <a:r>
                <a:rPr lang="en-US" altLang="zh-CN" sz="2400" b="0" baseline="-25000">
                  <a:solidFill>
                    <a:srgbClr val="CC0000"/>
                  </a:solidFill>
                </a:rPr>
                <a:t>-2</a:t>
              </a:r>
              <a:r>
                <a:rPr lang="en-US" altLang="zh-CN" sz="2400" b="0">
                  <a:solidFill>
                    <a:srgbClr val="639D6F"/>
                  </a:solidFill>
                </a:rPr>
                <a:t> =</a:t>
              </a:r>
              <a:r>
                <a:rPr lang="en-US" altLang="zh-CN" sz="2400" b="0">
                  <a:solidFill>
                    <a:srgbClr val="CC0000"/>
                  </a:solidFill>
                </a:rPr>
                <a:t> 1</a:t>
              </a:r>
              <a:r>
                <a:rPr lang="en-US" altLang="zh-CN" sz="2400" b="0">
                  <a:solidFill>
                    <a:srgbClr val="639D6F"/>
                  </a:solidFill>
                </a:rPr>
                <a:t>)</a:t>
              </a:r>
              <a:endParaRPr lang="en-US" altLang="zh-TW" sz="2400" b="0">
                <a:solidFill>
                  <a:srgbClr val="639D6F"/>
                </a:solidFill>
              </a:endParaRPr>
            </a:p>
          </p:txBody>
        </p:sp>
        <p:sp>
          <p:nvSpPr>
            <p:cNvPr id="16" name="Line 61">
              <a:extLst>
                <a:ext uri="{FF2B5EF4-FFF2-40B4-BE49-F238E27FC236}">
                  <a16:creationId xmlns:a16="http://schemas.microsoft.com/office/drawing/2014/main" id="{529E8EDB-CDA1-4309-B3DF-2307760AD0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504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HK"/>
            </a:p>
          </p:txBody>
        </p:sp>
        <p:sp>
          <p:nvSpPr>
            <p:cNvPr id="17" name="Line 62">
              <a:extLst>
                <a:ext uri="{FF2B5EF4-FFF2-40B4-BE49-F238E27FC236}">
                  <a16:creationId xmlns:a16="http://schemas.microsoft.com/office/drawing/2014/main" id="{B68F9E36-1774-471B-8594-DCA052E998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3072"/>
              <a:ext cx="1296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HK"/>
            </a:p>
          </p:txBody>
        </p:sp>
      </p:grpSp>
      <p:grpSp>
        <p:nvGrpSpPr>
          <p:cNvPr id="18" name="Group 63">
            <a:extLst>
              <a:ext uri="{FF2B5EF4-FFF2-40B4-BE49-F238E27FC236}">
                <a16:creationId xmlns:a16="http://schemas.microsoft.com/office/drawing/2014/main" id="{CEC1BB8A-36F7-45C8-992A-B49809BCF105}"/>
              </a:ext>
            </a:extLst>
          </p:cNvPr>
          <p:cNvGrpSpPr>
            <a:grpSpLocks/>
          </p:cNvGrpSpPr>
          <p:nvPr/>
        </p:nvGrpSpPr>
        <p:grpSpPr bwMode="auto">
          <a:xfrm>
            <a:off x="4766180" y="3163529"/>
            <a:ext cx="2667000" cy="1447800"/>
            <a:chOff x="144" y="2928"/>
            <a:chExt cx="1680" cy="912"/>
          </a:xfrm>
        </p:grpSpPr>
        <p:sp>
          <p:nvSpPr>
            <p:cNvPr id="19" name="Text Box 64">
              <a:extLst>
                <a:ext uri="{FF2B5EF4-FFF2-40B4-BE49-F238E27FC236}">
                  <a16:creationId xmlns:a16="http://schemas.microsoft.com/office/drawing/2014/main" id="{647305EE-E11E-4F50-8B18-B6BAE0987E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28"/>
              <a:ext cx="11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rgbClr val="008000"/>
                  </a:solidFill>
                </a:rPr>
                <a:t>      0. 8 </a:t>
              </a:r>
              <a:endParaRPr lang="en-US" altLang="zh-TW" sz="2400" b="0">
                <a:solidFill>
                  <a:srgbClr val="008000"/>
                </a:solidFill>
              </a:endParaRPr>
            </a:p>
          </p:txBody>
        </p:sp>
        <p:sp>
          <p:nvSpPr>
            <p:cNvPr id="20" name="Text Box 65">
              <a:extLst>
                <a:ext uri="{FF2B5EF4-FFF2-40B4-BE49-F238E27FC236}">
                  <a16:creationId xmlns:a16="http://schemas.microsoft.com/office/drawing/2014/main" id="{704A1322-EAF7-4B4D-AFCA-4D6705105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216"/>
              <a:ext cx="6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chemeClr val="tx1"/>
                  </a:solidFill>
                </a:rPr>
                <a:t>X  </a:t>
              </a:r>
              <a:r>
                <a:rPr lang="en-US" altLang="zh-TW" sz="2400" b="0">
                  <a:solidFill>
                    <a:schemeClr val="tx1"/>
                  </a:solidFill>
                </a:rPr>
                <a:t>    2</a:t>
              </a:r>
            </a:p>
          </p:txBody>
        </p:sp>
        <p:sp>
          <p:nvSpPr>
            <p:cNvPr id="21" name="Text Box 66">
              <a:extLst>
                <a:ext uri="{FF2B5EF4-FFF2-40B4-BE49-F238E27FC236}">
                  <a16:creationId xmlns:a16="http://schemas.microsoft.com/office/drawing/2014/main" id="{3401C9D1-58D1-48E8-A942-C51F31E1F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552"/>
              <a:ext cx="11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rgbClr val="CC0000"/>
                  </a:solidFill>
                </a:rPr>
                <a:t>1</a:t>
              </a:r>
              <a:r>
                <a:rPr lang="en-US" altLang="zh-CN" sz="2400" b="0">
                  <a:solidFill>
                    <a:srgbClr val="639D6F"/>
                  </a:solidFill>
                </a:rPr>
                <a:t>. 6(</a:t>
              </a:r>
              <a:r>
                <a:rPr lang="en-US" altLang="zh-CN" sz="2400" b="0">
                  <a:solidFill>
                    <a:srgbClr val="CC0000"/>
                  </a:solidFill>
                </a:rPr>
                <a:t>b</a:t>
              </a:r>
              <a:r>
                <a:rPr lang="en-US" altLang="zh-CN" sz="2400" b="0" baseline="-25000">
                  <a:solidFill>
                    <a:srgbClr val="CC0000"/>
                  </a:solidFill>
                </a:rPr>
                <a:t>-3</a:t>
              </a:r>
              <a:r>
                <a:rPr lang="en-US" altLang="zh-CN" sz="2400" b="0">
                  <a:solidFill>
                    <a:srgbClr val="639D6F"/>
                  </a:solidFill>
                </a:rPr>
                <a:t> =</a:t>
              </a:r>
              <a:r>
                <a:rPr lang="en-US" altLang="zh-CN" sz="2400" b="0">
                  <a:solidFill>
                    <a:srgbClr val="CC0000"/>
                  </a:solidFill>
                </a:rPr>
                <a:t> 1</a:t>
              </a:r>
              <a:r>
                <a:rPr lang="en-US" altLang="zh-CN" sz="2400" b="0">
                  <a:solidFill>
                    <a:srgbClr val="639D6F"/>
                  </a:solidFill>
                </a:rPr>
                <a:t>)</a:t>
              </a:r>
              <a:endParaRPr lang="en-US" altLang="zh-TW" sz="2400" b="0">
                <a:solidFill>
                  <a:srgbClr val="639D6F"/>
                </a:solidFill>
              </a:endParaRPr>
            </a:p>
          </p:txBody>
        </p:sp>
        <p:sp>
          <p:nvSpPr>
            <p:cNvPr id="22" name="Line 67">
              <a:extLst>
                <a:ext uri="{FF2B5EF4-FFF2-40B4-BE49-F238E27FC236}">
                  <a16:creationId xmlns:a16="http://schemas.microsoft.com/office/drawing/2014/main" id="{DD69745F-E0CF-42CA-9C0E-E7FA0BB2D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504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HK"/>
            </a:p>
          </p:txBody>
        </p:sp>
        <p:sp>
          <p:nvSpPr>
            <p:cNvPr id="23" name="Line 68">
              <a:extLst>
                <a:ext uri="{FF2B5EF4-FFF2-40B4-BE49-F238E27FC236}">
                  <a16:creationId xmlns:a16="http://schemas.microsoft.com/office/drawing/2014/main" id="{043EE100-C77D-4F9E-9514-3F091C28B6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3072"/>
              <a:ext cx="1296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HK"/>
            </a:p>
          </p:txBody>
        </p:sp>
      </p:grpSp>
      <p:grpSp>
        <p:nvGrpSpPr>
          <p:cNvPr id="24" name="Group 69">
            <a:extLst>
              <a:ext uri="{FF2B5EF4-FFF2-40B4-BE49-F238E27FC236}">
                <a16:creationId xmlns:a16="http://schemas.microsoft.com/office/drawing/2014/main" id="{80E979B9-0B4F-4F1B-9968-8903CEF8D833}"/>
              </a:ext>
            </a:extLst>
          </p:cNvPr>
          <p:cNvGrpSpPr>
            <a:grpSpLocks/>
          </p:cNvGrpSpPr>
          <p:nvPr/>
        </p:nvGrpSpPr>
        <p:grpSpPr bwMode="auto">
          <a:xfrm>
            <a:off x="8347580" y="3163529"/>
            <a:ext cx="2667000" cy="1447800"/>
            <a:chOff x="144" y="2928"/>
            <a:chExt cx="1680" cy="912"/>
          </a:xfrm>
        </p:grpSpPr>
        <p:sp>
          <p:nvSpPr>
            <p:cNvPr id="25" name="Text Box 70">
              <a:extLst>
                <a:ext uri="{FF2B5EF4-FFF2-40B4-BE49-F238E27FC236}">
                  <a16:creationId xmlns:a16="http://schemas.microsoft.com/office/drawing/2014/main" id="{F3F64447-35F2-4DB1-8C60-420375FAFE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28"/>
              <a:ext cx="11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rgbClr val="008000"/>
                  </a:solidFill>
                </a:rPr>
                <a:t>      0. 2 </a:t>
              </a:r>
              <a:endParaRPr lang="en-US" altLang="zh-TW" sz="2400" b="0">
                <a:solidFill>
                  <a:srgbClr val="008000"/>
                </a:solidFill>
              </a:endParaRPr>
            </a:p>
          </p:txBody>
        </p:sp>
        <p:sp>
          <p:nvSpPr>
            <p:cNvPr id="26" name="Text Box 71">
              <a:extLst>
                <a:ext uri="{FF2B5EF4-FFF2-40B4-BE49-F238E27FC236}">
                  <a16:creationId xmlns:a16="http://schemas.microsoft.com/office/drawing/2014/main" id="{1E2FDAD1-A3F4-4630-8665-FC11CA694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216"/>
              <a:ext cx="6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chemeClr val="tx1"/>
                  </a:solidFill>
                </a:rPr>
                <a:t>X  </a:t>
              </a:r>
              <a:r>
                <a:rPr lang="en-US" altLang="zh-TW" sz="2400" b="0">
                  <a:solidFill>
                    <a:schemeClr val="tx1"/>
                  </a:solidFill>
                </a:rPr>
                <a:t>    2</a:t>
              </a:r>
            </a:p>
          </p:txBody>
        </p:sp>
        <p:sp>
          <p:nvSpPr>
            <p:cNvPr id="27" name="Text Box 72">
              <a:extLst>
                <a:ext uri="{FF2B5EF4-FFF2-40B4-BE49-F238E27FC236}">
                  <a16:creationId xmlns:a16="http://schemas.microsoft.com/office/drawing/2014/main" id="{0089A551-E65D-4E8A-A49D-99D54E6B5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552"/>
              <a:ext cx="11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rgbClr val="CC0000"/>
                  </a:solidFill>
                </a:rPr>
                <a:t>0</a:t>
              </a:r>
              <a:r>
                <a:rPr lang="en-US" altLang="zh-CN" sz="2400" b="0">
                  <a:solidFill>
                    <a:srgbClr val="639D6F"/>
                  </a:solidFill>
                </a:rPr>
                <a:t>. 4(</a:t>
              </a:r>
              <a:r>
                <a:rPr lang="en-US" altLang="zh-CN" sz="2400" b="0">
                  <a:solidFill>
                    <a:srgbClr val="CC0000"/>
                  </a:solidFill>
                </a:rPr>
                <a:t>b</a:t>
              </a:r>
              <a:r>
                <a:rPr lang="en-US" altLang="zh-CN" sz="2400" b="0" baseline="-25000">
                  <a:solidFill>
                    <a:srgbClr val="CC0000"/>
                  </a:solidFill>
                </a:rPr>
                <a:t>-5</a:t>
              </a:r>
              <a:r>
                <a:rPr lang="en-US" altLang="zh-CN" sz="2400" b="0">
                  <a:solidFill>
                    <a:srgbClr val="639D6F"/>
                  </a:solidFill>
                </a:rPr>
                <a:t> =</a:t>
              </a:r>
              <a:r>
                <a:rPr lang="en-US" altLang="zh-CN" sz="2400" b="0">
                  <a:solidFill>
                    <a:srgbClr val="CC0000"/>
                  </a:solidFill>
                </a:rPr>
                <a:t> 0</a:t>
              </a:r>
              <a:r>
                <a:rPr lang="en-US" altLang="zh-CN" sz="2400" b="0">
                  <a:solidFill>
                    <a:srgbClr val="639D6F"/>
                  </a:solidFill>
                </a:rPr>
                <a:t>)</a:t>
              </a:r>
              <a:endParaRPr lang="en-US" altLang="zh-TW" sz="2400" b="0">
                <a:solidFill>
                  <a:srgbClr val="639D6F"/>
                </a:solidFill>
              </a:endParaRPr>
            </a:p>
          </p:txBody>
        </p:sp>
        <p:sp>
          <p:nvSpPr>
            <p:cNvPr id="28" name="Line 73">
              <a:extLst>
                <a:ext uri="{FF2B5EF4-FFF2-40B4-BE49-F238E27FC236}">
                  <a16:creationId xmlns:a16="http://schemas.microsoft.com/office/drawing/2014/main" id="{8D6D46FE-D0B3-4AD2-B9B1-A01F8EFC7F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504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HK"/>
            </a:p>
          </p:txBody>
        </p:sp>
        <p:sp>
          <p:nvSpPr>
            <p:cNvPr id="29" name="Line 74">
              <a:extLst>
                <a:ext uri="{FF2B5EF4-FFF2-40B4-BE49-F238E27FC236}">
                  <a16:creationId xmlns:a16="http://schemas.microsoft.com/office/drawing/2014/main" id="{029D1E61-A50C-4605-AC0C-63320102FB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3072"/>
              <a:ext cx="1296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HK"/>
            </a:p>
          </p:txBody>
        </p:sp>
      </p:grpSp>
      <p:grpSp>
        <p:nvGrpSpPr>
          <p:cNvPr id="30" name="Group 75">
            <a:extLst>
              <a:ext uri="{FF2B5EF4-FFF2-40B4-BE49-F238E27FC236}">
                <a16:creationId xmlns:a16="http://schemas.microsoft.com/office/drawing/2014/main" id="{7609D575-4B8D-4E29-A4BB-FBC8D1E22B96}"/>
              </a:ext>
            </a:extLst>
          </p:cNvPr>
          <p:cNvGrpSpPr>
            <a:grpSpLocks/>
          </p:cNvGrpSpPr>
          <p:nvPr/>
        </p:nvGrpSpPr>
        <p:grpSpPr bwMode="auto">
          <a:xfrm>
            <a:off x="6518780" y="3163529"/>
            <a:ext cx="2667000" cy="1447800"/>
            <a:chOff x="144" y="2928"/>
            <a:chExt cx="1680" cy="912"/>
          </a:xfrm>
        </p:grpSpPr>
        <p:sp>
          <p:nvSpPr>
            <p:cNvPr id="31" name="Text Box 76">
              <a:extLst>
                <a:ext uri="{FF2B5EF4-FFF2-40B4-BE49-F238E27FC236}">
                  <a16:creationId xmlns:a16="http://schemas.microsoft.com/office/drawing/2014/main" id="{A0E84CEE-E35A-465F-9C2D-50A249C96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28"/>
              <a:ext cx="11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rgbClr val="008000"/>
                  </a:solidFill>
                </a:rPr>
                <a:t>      0. 6 </a:t>
              </a:r>
              <a:endParaRPr lang="en-US" altLang="zh-TW" sz="2400" b="0">
                <a:solidFill>
                  <a:srgbClr val="008000"/>
                </a:solidFill>
              </a:endParaRPr>
            </a:p>
          </p:txBody>
        </p:sp>
        <p:sp>
          <p:nvSpPr>
            <p:cNvPr id="32" name="Text Box 77">
              <a:extLst>
                <a:ext uri="{FF2B5EF4-FFF2-40B4-BE49-F238E27FC236}">
                  <a16:creationId xmlns:a16="http://schemas.microsoft.com/office/drawing/2014/main" id="{B31B7DA8-226C-45CF-9935-18DA9C7071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216"/>
              <a:ext cx="6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chemeClr val="tx1"/>
                  </a:solidFill>
                </a:rPr>
                <a:t>X  </a:t>
              </a:r>
              <a:r>
                <a:rPr lang="en-US" altLang="zh-TW" sz="2400" b="0">
                  <a:solidFill>
                    <a:schemeClr val="tx1"/>
                  </a:solidFill>
                </a:rPr>
                <a:t>    2</a:t>
              </a:r>
            </a:p>
          </p:txBody>
        </p:sp>
        <p:sp>
          <p:nvSpPr>
            <p:cNvPr id="33" name="Text Box 78">
              <a:extLst>
                <a:ext uri="{FF2B5EF4-FFF2-40B4-BE49-F238E27FC236}">
                  <a16:creationId xmlns:a16="http://schemas.microsoft.com/office/drawing/2014/main" id="{0D95B78C-B98A-47B6-9D10-3659C2855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552"/>
              <a:ext cx="11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600" b="1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2500">
                  <a:solidFill>
                    <a:srgbClr val="257343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CN" sz="2400" b="0">
                  <a:solidFill>
                    <a:srgbClr val="CC0000"/>
                  </a:solidFill>
                </a:rPr>
                <a:t>1</a:t>
              </a:r>
              <a:r>
                <a:rPr lang="en-US" altLang="zh-CN" sz="2400" b="0">
                  <a:solidFill>
                    <a:srgbClr val="639D6F"/>
                  </a:solidFill>
                </a:rPr>
                <a:t>. 2(</a:t>
              </a:r>
              <a:r>
                <a:rPr lang="en-US" altLang="zh-CN" sz="2400" b="0">
                  <a:solidFill>
                    <a:srgbClr val="CC0000"/>
                  </a:solidFill>
                </a:rPr>
                <a:t>b</a:t>
              </a:r>
              <a:r>
                <a:rPr lang="en-US" altLang="zh-CN" sz="2400" b="0" baseline="-25000">
                  <a:solidFill>
                    <a:srgbClr val="CC0000"/>
                  </a:solidFill>
                </a:rPr>
                <a:t>-4</a:t>
              </a:r>
              <a:r>
                <a:rPr lang="en-US" altLang="zh-CN" sz="2400" b="0">
                  <a:solidFill>
                    <a:srgbClr val="639D6F"/>
                  </a:solidFill>
                </a:rPr>
                <a:t> =</a:t>
              </a:r>
              <a:r>
                <a:rPr lang="en-US" altLang="zh-CN" sz="2400" b="0">
                  <a:solidFill>
                    <a:srgbClr val="CC0000"/>
                  </a:solidFill>
                </a:rPr>
                <a:t> 1</a:t>
              </a:r>
              <a:r>
                <a:rPr lang="en-US" altLang="zh-CN" sz="2400" b="0">
                  <a:solidFill>
                    <a:srgbClr val="639D6F"/>
                  </a:solidFill>
                </a:rPr>
                <a:t>)</a:t>
              </a:r>
              <a:endParaRPr lang="en-US" altLang="zh-TW" sz="2400" b="0">
                <a:solidFill>
                  <a:srgbClr val="639D6F"/>
                </a:solidFill>
              </a:endParaRPr>
            </a:p>
          </p:txBody>
        </p:sp>
        <p:sp>
          <p:nvSpPr>
            <p:cNvPr id="34" name="Line 79">
              <a:extLst>
                <a:ext uri="{FF2B5EF4-FFF2-40B4-BE49-F238E27FC236}">
                  <a16:creationId xmlns:a16="http://schemas.microsoft.com/office/drawing/2014/main" id="{8537CB0A-3661-423B-936D-49E1840928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504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HK"/>
            </a:p>
          </p:txBody>
        </p:sp>
        <p:sp>
          <p:nvSpPr>
            <p:cNvPr id="35" name="Line 80">
              <a:extLst>
                <a:ext uri="{FF2B5EF4-FFF2-40B4-BE49-F238E27FC236}">
                  <a16:creationId xmlns:a16="http://schemas.microsoft.com/office/drawing/2014/main" id="{078E34C3-60FA-44A3-BE73-05F89B854E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8" y="3072"/>
              <a:ext cx="1296" cy="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HK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1CAB2F82-F819-42DB-A7E8-E5889E0D215C}"/>
              </a:ext>
            </a:extLst>
          </p:cNvPr>
          <p:cNvSpPr txBox="1"/>
          <p:nvPr/>
        </p:nvSpPr>
        <p:spPr>
          <a:xfrm>
            <a:off x="4878669" y="6339701"/>
            <a:ext cx="3130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200" dirty="0"/>
              <a:t>Source: </a:t>
            </a:r>
            <a:r>
              <a:rPr lang="en-HK" sz="1200" dirty="0" err="1"/>
              <a:t>Prof.</a:t>
            </a:r>
            <a:r>
              <a:rPr lang="en-HK" sz="1200" dirty="0"/>
              <a:t> Qin Lu’s slides</a:t>
            </a:r>
          </a:p>
        </p:txBody>
      </p:sp>
    </p:spTree>
    <p:extLst>
      <p:ext uri="{BB962C8B-B14F-4D97-AF65-F5344CB8AC3E}">
        <p14:creationId xmlns:p14="http://schemas.microsoft.com/office/powerpoint/2010/main" val="4245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8004-B5D2-42F8-A8A5-CF48989D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dirty="0"/>
              <a:t>Why the Repeated multiply-by-two method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A9524-2DDD-4691-B3AA-01C253883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Let </a:t>
            </a:r>
            <a:r>
              <a:rPr lang="en-HK" i="1" dirty="0" err="1"/>
              <a:t>N</a:t>
            </a:r>
            <a:r>
              <a:rPr lang="en-HK" baseline="-25000" dirty="0" err="1"/>
              <a:t>two</a:t>
            </a:r>
            <a:r>
              <a:rPr lang="en-HK" i="1" dirty="0"/>
              <a:t> </a:t>
            </a:r>
            <a:r>
              <a:rPr lang="en-HK" dirty="0"/>
              <a:t>= (0.</a:t>
            </a:r>
            <a:r>
              <a:rPr lang="en-HK" i="1" dirty="0"/>
              <a:t>b</a:t>
            </a:r>
            <a:r>
              <a:rPr lang="en-HK" i="1" baseline="-25000" dirty="0"/>
              <a:t>-1</a:t>
            </a:r>
            <a:r>
              <a:rPr lang="en-HK" i="1" dirty="0"/>
              <a:t>b</a:t>
            </a:r>
            <a:r>
              <a:rPr lang="en-HK" i="1" baseline="-25000" dirty="0"/>
              <a:t>-2</a:t>
            </a:r>
            <a:r>
              <a:rPr lang="en-HK" i="1" dirty="0"/>
              <a:t>b</a:t>
            </a:r>
            <a:r>
              <a:rPr lang="en-HK" i="1" baseline="-25000" dirty="0"/>
              <a:t>-3</a:t>
            </a:r>
            <a:r>
              <a:rPr lang="en-HK" i="1" dirty="0"/>
              <a:t>…</a:t>
            </a:r>
            <a:r>
              <a:rPr lang="en-HK" dirty="0"/>
              <a:t>)</a:t>
            </a:r>
            <a:r>
              <a:rPr lang="en-HK" baseline="-25000" dirty="0"/>
              <a:t>two</a:t>
            </a:r>
          </a:p>
          <a:p>
            <a:r>
              <a:rPr lang="en-HK" i="1" dirty="0" err="1"/>
              <a:t>M</a:t>
            </a:r>
            <a:r>
              <a:rPr lang="en-HK" baseline="-25000" dirty="0" err="1"/>
              <a:t>ten</a:t>
            </a:r>
            <a:r>
              <a:rPr lang="en-HK" i="1" dirty="0"/>
              <a:t> </a:t>
            </a:r>
            <a:r>
              <a:rPr lang="en-HK" dirty="0"/>
              <a:t>= </a:t>
            </a:r>
            <a:r>
              <a:rPr lang="en-HK" i="1" dirty="0"/>
              <a:t>b</a:t>
            </a:r>
            <a:r>
              <a:rPr lang="en-HK" i="1" baseline="-25000" dirty="0"/>
              <a:t>-1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-1</a:t>
            </a:r>
            <a:r>
              <a:rPr lang="en-HK" i="1" dirty="0"/>
              <a:t> + b</a:t>
            </a:r>
            <a:r>
              <a:rPr lang="en-HK" i="1" baseline="-25000" dirty="0"/>
              <a:t>-2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-2</a:t>
            </a:r>
            <a:r>
              <a:rPr lang="en-HK" i="1" dirty="0"/>
              <a:t> + b</a:t>
            </a:r>
            <a:r>
              <a:rPr lang="en-HK" i="1" baseline="-25000" dirty="0"/>
              <a:t>-3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-3</a:t>
            </a:r>
            <a:r>
              <a:rPr lang="en-HK" i="1" dirty="0"/>
              <a:t> </a:t>
            </a:r>
          </a:p>
          <a:p>
            <a:r>
              <a:rPr lang="en-HK" dirty="0"/>
              <a:t>Multiplying</a:t>
            </a:r>
            <a:r>
              <a:rPr lang="en-HK" i="1" dirty="0"/>
              <a:t> </a:t>
            </a:r>
            <a:r>
              <a:rPr lang="en-HK" i="1" dirty="0" err="1"/>
              <a:t>M</a:t>
            </a:r>
            <a:r>
              <a:rPr lang="en-HK" baseline="-25000" dirty="0" err="1"/>
              <a:t>ten</a:t>
            </a:r>
            <a:r>
              <a:rPr lang="en-HK" i="1" dirty="0"/>
              <a:t> </a:t>
            </a:r>
            <a:r>
              <a:rPr lang="en-HK" dirty="0"/>
              <a:t>by 2, we get</a:t>
            </a:r>
            <a:endParaRPr lang="en-HK" i="1" dirty="0"/>
          </a:p>
          <a:p>
            <a:pPr lvl="1"/>
            <a:r>
              <a:rPr lang="en-HK" i="1" dirty="0" err="1"/>
              <a:t>M</a:t>
            </a:r>
            <a:r>
              <a:rPr lang="en-HK" baseline="-25000" dirty="0" err="1"/>
              <a:t>ten</a:t>
            </a:r>
            <a:r>
              <a:rPr lang="en-HK" i="1" dirty="0"/>
              <a:t> </a:t>
            </a:r>
            <a:r>
              <a:rPr lang="en-HK" dirty="0"/>
              <a:t>= </a:t>
            </a:r>
            <a:r>
              <a:rPr lang="en-HK" i="1" dirty="0"/>
              <a:t>b</a:t>
            </a:r>
            <a:r>
              <a:rPr lang="en-HK" i="1" baseline="-25000" dirty="0"/>
              <a:t>-1</a:t>
            </a:r>
            <a:r>
              <a:rPr lang="en-US" i="1" baseline="-25000" dirty="0">
                <a:cs typeface="Arial" panose="020B0604020202020204" pitchFamily="34" charset="0"/>
              </a:rPr>
              <a:t> </a:t>
            </a:r>
            <a:r>
              <a:rPr lang="en-US" i="1" dirty="0">
                <a:cs typeface="Arial" panose="020B0604020202020204" pitchFamily="34" charset="0"/>
              </a:rPr>
              <a:t>+</a:t>
            </a:r>
            <a:r>
              <a:rPr lang="en-US" i="1" baseline="-25000" dirty="0">
                <a:cs typeface="Arial" panose="020B0604020202020204" pitchFamily="34" charset="0"/>
              </a:rPr>
              <a:t> </a:t>
            </a:r>
            <a:r>
              <a:rPr lang="en-HK" i="1" dirty="0"/>
              <a:t>b</a:t>
            </a:r>
            <a:r>
              <a:rPr lang="en-HK" i="1" baseline="-25000" dirty="0"/>
              <a:t>-2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-1</a:t>
            </a:r>
            <a:r>
              <a:rPr lang="en-HK" i="1" dirty="0"/>
              <a:t> + b</a:t>
            </a:r>
            <a:r>
              <a:rPr lang="en-HK" i="1" baseline="-25000" dirty="0"/>
              <a:t>-3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HK" dirty="0"/>
              <a:t>2</a:t>
            </a:r>
            <a:r>
              <a:rPr lang="en-US" baseline="-25000" dirty="0"/>
              <a:t>ten</a:t>
            </a:r>
            <a:r>
              <a:rPr lang="en-HK" baseline="30000" dirty="0"/>
              <a:t>-2</a:t>
            </a:r>
            <a:r>
              <a:rPr lang="en-HK" dirty="0"/>
              <a:t> </a:t>
            </a:r>
            <a:r>
              <a:rPr lang="en-HK" i="1" dirty="0"/>
              <a:t>+ …</a:t>
            </a:r>
            <a:endParaRPr lang="en-HK" i="1" baseline="-25000" dirty="0"/>
          </a:p>
          <a:p>
            <a:r>
              <a:rPr lang="en-HK" dirty="0"/>
              <a:t>Repeating the last step for the fractional part and get </a:t>
            </a:r>
            <a:r>
              <a:rPr lang="en-HK" i="1" dirty="0"/>
              <a:t>b</a:t>
            </a:r>
            <a:r>
              <a:rPr lang="en-HK" i="1" baseline="-25000" dirty="0"/>
              <a:t>-2</a:t>
            </a:r>
            <a:r>
              <a:rPr lang="en-US" i="1" dirty="0">
                <a:cs typeface="Arial" panose="020B0604020202020204" pitchFamily="34" charset="0"/>
              </a:rPr>
              <a:t>.</a:t>
            </a:r>
            <a:endParaRPr lang="en-HK" dirty="0"/>
          </a:p>
          <a:p>
            <a:r>
              <a:rPr lang="en-HK" dirty="0"/>
              <a:t>Keep doing that to get (</a:t>
            </a:r>
            <a:r>
              <a:rPr lang="en-HK" i="1" dirty="0"/>
              <a:t>b</a:t>
            </a:r>
            <a:r>
              <a:rPr lang="en-HK" i="1" baseline="-25000" dirty="0"/>
              <a:t>-1</a:t>
            </a:r>
            <a:r>
              <a:rPr lang="en-HK" i="1" dirty="0"/>
              <a:t>b</a:t>
            </a:r>
            <a:r>
              <a:rPr lang="en-HK" i="1" baseline="-25000" dirty="0"/>
              <a:t>-2</a:t>
            </a:r>
            <a:r>
              <a:rPr lang="en-HK" i="1" dirty="0"/>
              <a:t>b</a:t>
            </a:r>
            <a:r>
              <a:rPr lang="en-HK" i="1" baseline="-25000" dirty="0"/>
              <a:t>-3</a:t>
            </a:r>
            <a:r>
              <a:rPr lang="en-HK" i="1" dirty="0"/>
              <a:t>…</a:t>
            </a:r>
            <a:r>
              <a:rPr lang="en-HK" dirty="0"/>
              <a:t>)</a:t>
            </a:r>
            <a:r>
              <a:rPr lang="en-HK" baseline="-25000" dirty="0"/>
              <a:t>two</a:t>
            </a:r>
            <a:r>
              <a:rPr lang="en-HK" i="1" dirty="0"/>
              <a:t>.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C6BDF-9442-41F0-BCF1-2B0F31C2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8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7DFD-CF3B-47B4-9237-D3A94F35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Goals of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70706-4489-4CE9-90E5-11BABF351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Review the number systems.</a:t>
            </a:r>
          </a:p>
          <a:p>
            <a:pPr lvl="1"/>
            <a:r>
              <a:rPr lang="en-HK" dirty="0"/>
              <a:t>Understand the class of positional number systems with different radix/base, such as binary, decimal, and hexadecimal.</a:t>
            </a:r>
          </a:p>
          <a:p>
            <a:pPr lvl="1"/>
            <a:r>
              <a:rPr lang="en-HK" dirty="0"/>
              <a:t>Know how to convert a number of a given base to its representation under another base.</a:t>
            </a:r>
          </a:p>
          <a:p>
            <a:r>
              <a:rPr lang="en-HK" dirty="0"/>
              <a:t>Understand how integers and real numbers are represented in computers.</a:t>
            </a:r>
          </a:p>
          <a:p>
            <a:pPr lvl="1"/>
            <a:r>
              <a:rPr lang="en-HK" dirty="0"/>
              <a:t>Understand how signed and unsigned integers are represented by a computer word.</a:t>
            </a:r>
          </a:p>
          <a:p>
            <a:pPr lvl="1"/>
            <a:r>
              <a:rPr lang="en-HK" dirty="0"/>
              <a:t>Understand how real numbers are represented by 32/64-bit computer words.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205BB-D497-4BB7-8A9E-5764C482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2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ED49-BA02-40CE-92F9-120699FFB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8D0B9-46FB-479C-A161-0DF40BEC3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Visit </a:t>
            </a:r>
            <a:r>
              <a:rPr lang="en-HK" dirty="0">
                <a:hlinkClick r:id="rId2"/>
              </a:rPr>
              <a:t>http://www.geom.uiuc.edu/~huberty/math5337/groupe/digits.html</a:t>
            </a:r>
            <a:r>
              <a:rPr lang="en-HK" dirty="0"/>
              <a:t> for the value of Pi.</a:t>
            </a:r>
          </a:p>
          <a:p>
            <a:r>
              <a:rPr lang="en-HK" dirty="0"/>
              <a:t>Let just consider ten places after the radix point: 3.1415926535.</a:t>
            </a:r>
          </a:p>
          <a:p>
            <a:r>
              <a:rPr lang="en-HK" dirty="0"/>
              <a:t>Convert the fractional part to N-bit binary number, what is the accuracy of the binary representation for</a:t>
            </a:r>
          </a:p>
          <a:p>
            <a:pPr lvl="1"/>
            <a:r>
              <a:rPr lang="en-HK" i="1" dirty="0"/>
              <a:t>N</a:t>
            </a:r>
            <a:r>
              <a:rPr lang="en-HK" dirty="0"/>
              <a:t> = 5</a:t>
            </a:r>
          </a:p>
          <a:p>
            <a:pPr lvl="1"/>
            <a:r>
              <a:rPr lang="en-HK" i="1" dirty="0"/>
              <a:t>N</a:t>
            </a:r>
            <a:r>
              <a:rPr lang="en-HK" dirty="0"/>
              <a:t> = 10</a:t>
            </a:r>
          </a:p>
          <a:p>
            <a:pPr lvl="1"/>
            <a:r>
              <a:rPr lang="en-HK" i="1" dirty="0"/>
              <a:t>N</a:t>
            </a:r>
            <a:r>
              <a:rPr lang="en-HK" dirty="0"/>
              <a:t> =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4BF19-10CE-4B8A-B0CF-7AF9468C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1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Hexadecimal Notation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Problem: How to read the bits in a more compact way?</a:t>
            </a:r>
          </a:p>
          <a:p>
            <a:pPr>
              <a:spcAft>
                <a:spcPts val="600"/>
              </a:spcAft>
            </a:pPr>
            <a:r>
              <a:rPr lang="en-US" dirty="0"/>
              <a:t>Binary digits are grouped into sets of four bits, called a </a:t>
            </a:r>
            <a:r>
              <a:rPr lang="en-US" i="1" dirty="0"/>
              <a:t>nibble</a:t>
            </a:r>
          </a:p>
          <a:p>
            <a:pPr>
              <a:spcAft>
                <a:spcPts val="600"/>
              </a:spcAft>
            </a:pPr>
            <a:r>
              <a:rPr lang="en-US" dirty="0"/>
              <a:t>Each possible combination of four binary digits is given a symbol, as follows:</a:t>
            </a:r>
          </a:p>
          <a:p>
            <a:pPr>
              <a:spcBef>
                <a:spcPts val="200"/>
              </a:spcBef>
              <a:buNone/>
            </a:pPr>
            <a:r>
              <a:rPr lang="en-US" dirty="0"/>
              <a:t>	0000 = 0 	0100 = 4 	1000 = 8 	1100 = C</a:t>
            </a:r>
          </a:p>
          <a:p>
            <a:pPr>
              <a:spcBef>
                <a:spcPts val="200"/>
              </a:spcBef>
              <a:buNone/>
            </a:pPr>
            <a:r>
              <a:rPr lang="en-US" dirty="0"/>
              <a:t>	0001 = 1 	0101 = 5 	1001 = 9 	1101 = D</a:t>
            </a:r>
          </a:p>
          <a:p>
            <a:pPr>
              <a:spcBef>
                <a:spcPts val="200"/>
              </a:spcBef>
              <a:buNone/>
            </a:pPr>
            <a:r>
              <a:rPr lang="en-US" dirty="0"/>
              <a:t>	0010 = 2 	0110 = 6 	1010 = A 	1110 = E</a:t>
            </a:r>
          </a:p>
          <a:p>
            <a:pPr>
              <a:spcBef>
                <a:spcPts val="200"/>
              </a:spcBef>
              <a:buNone/>
            </a:pPr>
            <a:r>
              <a:rPr lang="en-US" dirty="0"/>
              <a:t>	0011 = 3 	0111 = 7 	1011 = B 	1111 = F</a:t>
            </a:r>
            <a:endParaRPr lang="en-US" sz="1200" dirty="0"/>
          </a:p>
          <a:p>
            <a:pPr>
              <a:spcBef>
                <a:spcPts val="200"/>
              </a:spcBef>
              <a:buNone/>
            </a:pPr>
            <a:endParaRPr lang="en-US" dirty="0"/>
          </a:p>
          <a:p>
            <a:r>
              <a:rPr lang="en-US" dirty="0"/>
              <a:t>When used for integers, e.g., 2C</a:t>
            </a:r>
            <a:r>
              <a:rPr lang="en-US" baseline="-25000" dirty="0"/>
              <a:t>hex</a:t>
            </a:r>
            <a:r>
              <a:rPr lang="en-US" dirty="0"/>
              <a:t> = (2</a:t>
            </a:r>
            <a:r>
              <a:rPr lang="en-US" sz="2400" baseline="-25000" dirty="0"/>
              <a:t>hex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16</a:t>
            </a:r>
            <a:r>
              <a:rPr lang="en-US" sz="2400" baseline="-25000" dirty="0"/>
              <a:t>ten</a:t>
            </a:r>
            <a:r>
              <a:rPr lang="en-US" sz="2054" baseline="30000" dirty="0"/>
              <a:t>1</a:t>
            </a:r>
            <a:r>
              <a:rPr lang="en-US" dirty="0"/>
              <a:t>) + (C</a:t>
            </a:r>
            <a:r>
              <a:rPr lang="en-US" sz="2400" baseline="-25000" dirty="0"/>
              <a:t>hex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16</a:t>
            </a:r>
            <a:r>
              <a:rPr lang="en-US" sz="2400" baseline="-25000" dirty="0"/>
              <a:t>ten</a:t>
            </a:r>
            <a:r>
              <a:rPr lang="en-US" sz="2054" baseline="30000" dirty="0"/>
              <a:t>0</a:t>
            </a:r>
            <a:r>
              <a:rPr lang="en-US" dirty="0"/>
              <a:t>) = (2</a:t>
            </a:r>
            <a:r>
              <a:rPr lang="en-US" baseline="-25000" dirty="0"/>
              <a:t>ten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16</a:t>
            </a:r>
            <a:r>
              <a:rPr lang="en-US" sz="2400" baseline="-25000" dirty="0"/>
              <a:t>ten</a:t>
            </a:r>
            <a:r>
              <a:rPr lang="en-US" sz="2054" baseline="30000" dirty="0"/>
              <a:t>1</a:t>
            </a:r>
            <a:r>
              <a:rPr lang="en-US" dirty="0"/>
              <a:t>) + (12</a:t>
            </a:r>
            <a:r>
              <a:rPr lang="en-US" sz="2400" baseline="-25000" dirty="0"/>
              <a:t>ten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16</a:t>
            </a:r>
            <a:r>
              <a:rPr lang="en-US" sz="2400" baseline="-25000" dirty="0"/>
              <a:t>ten</a:t>
            </a:r>
            <a:r>
              <a:rPr lang="en-US" sz="2054" baseline="30000" dirty="0"/>
              <a:t>0</a:t>
            </a:r>
            <a:r>
              <a:rPr lang="en-US" dirty="0"/>
              <a:t>) = 44</a:t>
            </a:r>
            <a:r>
              <a:rPr lang="en-US" baseline="-25000" dirty="0"/>
              <a:t>ten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3D8BDE-76E5-4FDE-98C8-045C6B20D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36956"/>
      </p:ext>
    </p:extLst>
  </p:cSld>
  <p:clrMapOvr>
    <a:masterClrMapping/>
  </p:clrMapOvr>
  <p:transition spd="med">
    <p:diamond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509F8-C75F-4F53-970C-68294323D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Representation of integers in computers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ABB1A-C636-4DAD-83A4-E9EAC815A0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21ACA-D181-4805-9A77-E946AF208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0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0BBC0-6C0D-4EBE-A286-9FFEF019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Integers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A39DA-1852-49BA-9E41-5F297FAD53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329F9-ED74-4776-868E-6156541E2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1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Signed and Unsigned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C, C++, and Java have </a:t>
            </a:r>
            <a:r>
              <a:rPr lang="en-US" b="1" i="1" dirty="0"/>
              <a:t>signed integers</a:t>
            </a:r>
            <a:r>
              <a:rPr lang="en-US" dirty="0"/>
              <a:t>, e.g., 7, -255, e.g., 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x, y, z;</a:t>
            </a:r>
          </a:p>
          <a:p>
            <a:r>
              <a:rPr lang="en-US" dirty="0"/>
              <a:t>C, C++ also have </a:t>
            </a:r>
            <a:r>
              <a:rPr lang="en-US" b="1" i="1" dirty="0">
                <a:solidFill>
                  <a:srgbClr val="000000"/>
                </a:solidFill>
              </a:rPr>
              <a:t>unsigned integers</a:t>
            </a:r>
            <a:r>
              <a:rPr lang="en-US" dirty="0"/>
              <a:t>, which are used for addresses, e.g., 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y, z;</a:t>
            </a:r>
          </a:p>
          <a:p>
            <a:r>
              <a:rPr lang="en-US" dirty="0"/>
              <a:t>32-bit word can represent 2</a:t>
            </a:r>
            <a:r>
              <a:rPr lang="en-US" baseline="30000" dirty="0"/>
              <a:t>32</a:t>
            </a:r>
            <a:r>
              <a:rPr lang="en-US" dirty="0"/>
              <a:t> binary numbers.</a:t>
            </a:r>
          </a:p>
          <a:p>
            <a:r>
              <a:rPr lang="en-US" dirty="0"/>
              <a:t>Unsigned integers in 32-bit word represent 0 to 2</a:t>
            </a:r>
            <a:r>
              <a:rPr lang="en-US" baseline="30000" dirty="0"/>
              <a:t>32</a:t>
            </a:r>
            <a:r>
              <a:rPr lang="en-US" dirty="0"/>
              <a:t>-1 (4,294,967,295).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0015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0000 0000 0000 0000 0000 0000 0000 0000</a:t>
            </a:r>
            <a:r>
              <a:rPr lang="en-US" baseline="-25000" dirty="0"/>
              <a:t>two</a:t>
            </a:r>
            <a:r>
              <a:rPr lang="en-US" dirty="0"/>
              <a:t> = 0</a:t>
            </a:r>
            <a:r>
              <a:rPr lang="en-US" baseline="-25000" dirty="0"/>
              <a:t>ten</a:t>
            </a:r>
          </a:p>
          <a:p>
            <a:pPr>
              <a:buNone/>
            </a:pPr>
            <a:r>
              <a:rPr lang="en-US" dirty="0"/>
              <a:t>0000 0000 0000 0000 0000 0000 0000 0001</a:t>
            </a:r>
            <a:r>
              <a:rPr lang="en-US" baseline="-25000" dirty="0"/>
              <a:t>two</a:t>
            </a:r>
            <a:r>
              <a:rPr lang="en-US" dirty="0"/>
              <a:t> = 1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0000 0000 0000 0000 0000 0000 0000 0010</a:t>
            </a:r>
            <a:r>
              <a:rPr lang="en-US" baseline="-25000" dirty="0"/>
              <a:t>two</a:t>
            </a:r>
            <a:r>
              <a:rPr lang="en-US" dirty="0"/>
              <a:t> = 2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  <a:tabLst>
                <a:tab pos="2060575" algn="l"/>
                <a:tab pos="5024438" algn="l"/>
              </a:tabLst>
            </a:pPr>
            <a:r>
              <a:rPr lang="en-US" dirty="0"/>
              <a:t>		... 		...</a:t>
            </a:r>
          </a:p>
          <a:p>
            <a:pPr>
              <a:buNone/>
            </a:pPr>
            <a:r>
              <a:rPr lang="en-US" dirty="0"/>
              <a:t>0111 1111 1111 1111 1111 1111 1111 1101</a:t>
            </a:r>
            <a:r>
              <a:rPr lang="en-US" baseline="-25000" dirty="0"/>
              <a:t>two</a:t>
            </a:r>
            <a:r>
              <a:rPr lang="en-US" dirty="0"/>
              <a:t> = 2,147,483,645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0111 1111 1111 1111 1111 1111 1111 1110</a:t>
            </a:r>
            <a:r>
              <a:rPr lang="en-US" baseline="-25000" dirty="0"/>
              <a:t>two</a:t>
            </a:r>
            <a:r>
              <a:rPr lang="en-US" dirty="0"/>
              <a:t> = 2,147,483,646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0111 1111 1111 1111 1111 1111 1111 1111</a:t>
            </a:r>
            <a:r>
              <a:rPr lang="en-US" baseline="-25000" dirty="0"/>
              <a:t>two</a:t>
            </a:r>
            <a:r>
              <a:rPr lang="en-US" dirty="0"/>
              <a:t> = 2,147,483,647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1000 0000 0000 0000 0000 0000 0000 0000</a:t>
            </a:r>
            <a:r>
              <a:rPr lang="en-US" baseline="-25000" dirty="0"/>
              <a:t>two</a:t>
            </a:r>
            <a:r>
              <a:rPr lang="en-US" dirty="0"/>
              <a:t> = 2,147,483,648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1000 0000 0000 0000 0000 0000 0000 0001</a:t>
            </a:r>
            <a:r>
              <a:rPr lang="en-US" baseline="-25000" dirty="0"/>
              <a:t>two</a:t>
            </a:r>
            <a:r>
              <a:rPr lang="en-US" dirty="0"/>
              <a:t> = 2,147,483,649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1000 0000 0000 0000 0000 0000 0000 0010</a:t>
            </a:r>
            <a:r>
              <a:rPr lang="en-US" baseline="-25000" dirty="0"/>
              <a:t>two</a:t>
            </a:r>
            <a:r>
              <a:rPr lang="en-US" dirty="0"/>
              <a:t> = 2,147,483,650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  <a:tabLst>
                <a:tab pos="2060575" algn="l"/>
                <a:tab pos="5024438" algn="l"/>
              </a:tabLst>
            </a:pPr>
            <a:r>
              <a:rPr lang="en-US" dirty="0"/>
              <a:t>		... 	...</a:t>
            </a:r>
          </a:p>
          <a:p>
            <a:pPr>
              <a:buNone/>
            </a:pPr>
            <a:r>
              <a:rPr lang="en-US" dirty="0"/>
              <a:t>1111 1111 1111 1111 1111 1111 1111 1101</a:t>
            </a:r>
            <a:r>
              <a:rPr lang="en-US" baseline="-25000" dirty="0"/>
              <a:t>two</a:t>
            </a:r>
            <a:r>
              <a:rPr lang="en-US" dirty="0"/>
              <a:t> = 4,294,967,293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1111 1111 1111 1111 1111 1111 1111 1110</a:t>
            </a:r>
            <a:r>
              <a:rPr lang="en-US" baseline="-25000" dirty="0"/>
              <a:t>two</a:t>
            </a:r>
            <a:r>
              <a:rPr lang="en-US" dirty="0"/>
              <a:t> = 4,294,967,294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1111 1111 1111 1111 1111 1111 1111 1111</a:t>
            </a:r>
            <a:r>
              <a:rPr lang="en-US" baseline="-25000" dirty="0"/>
              <a:t>two</a:t>
            </a:r>
            <a:r>
              <a:rPr lang="en-US" dirty="0"/>
              <a:t> = 4,294,967,295</a:t>
            </a:r>
            <a:r>
              <a:rPr lang="en-US" baseline="-25000" dirty="0"/>
              <a:t>ten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2364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Signed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Problem: how to represent negative numbers?</a:t>
            </a:r>
          </a:p>
          <a:p>
            <a:r>
              <a:rPr lang="en-US" dirty="0"/>
              <a:t>We may want ½ numbers &lt;0,  ½ numbers &gt;0, and one 0.</a:t>
            </a:r>
          </a:p>
          <a:p>
            <a:pPr lvl="1"/>
            <a:r>
              <a:rPr lang="en-US" dirty="0"/>
              <a:t>Is it possible? </a:t>
            </a:r>
          </a:p>
          <a:p>
            <a:r>
              <a:rPr lang="en-US" dirty="0"/>
              <a:t>Sign (1 bit) and magnitude (e.g., 0 101 for +5 and 1 101 for -5)</a:t>
            </a:r>
          </a:p>
          <a:p>
            <a:pPr lvl="1"/>
            <a:r>
              <a:rPr lang="en-US" dirty="0"/>
              <a:t>Two zeros</a:t>
            </a:r>
          </a:p>
          <a:p>
            <a:pPr lvl="1"/>
            <a:r>
              <a:rPr lang="en-US" dirty="0"/>
              <a:t>May need an extra step to set the sign bit</a:t>
            </a:r>
          </a:p>
          <a:p>
            <a:pPr lvl="1"/>
            <a:r>
              <a:rPr lang="en-US" dirty="0"/>
              <a:t>Where to put the sign bit?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4902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DFC59-F68A-4B74-9B80-FC2B5B5B1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Ones’ complement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2AC59-DE95-4039-B347-4F7B794C30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positive number is represented the same way before.</a:t>
            </a:r>
          </a:p>
          <a:p>
            <a:r>
              <a:rPr lang="en-HK" dirty="0"/>
              <a:t>Let </a:t>
            </a:r>
            <a:r>
              <a:rPr lang="en-HK" i="1" dirty="0"/>
              <a:t>X</a:t>
            </a:r>
            <a:r>
              <a:rPr lang="en-HK" dirty="0"/>
              <a:t> be a positive number and –</a:t>
            </a:r>
            <a:r>
              <a:rPr lang="en-HK" i="1" dirty="0"/>
              <a:t>X</a:t>
            </a:r>
            <a:r>
              <a:rPr lang="en-HK" dirty="0"/>
              <a:t> is bitwise complement of </a:t>
            </a:r>
            <a:r>
              <a:rPr lang="en-HK" i="1" dirty="0"/>
              <a:t>X</a:t>
            </a:r>
            <a:r>
              <a:rPr lang="en-HK" dirty="0"/>
              <a:t>.</a:t>
            </a:r>
          </a:p>
          <a:p>
            <a:r>
              <a:rPr lang="en-HK" dirty="0"/>
              <a:t>Problems:</a:t>
            </a:r>
          </a:p>
          <a:p>
            <a:pPr lvl="1"/>
            <a:r>
              <a:rPr lang="en-HK" dirty="0"/>
              <a:t>Two zeros</a:t>
            </a:r>
          </a:p>
          <a:p>
            <a:pPr lvl="1"/>
            <a:r>
              <a:rPr lang="en-HK" dirty="0"/>
              <a:t>Need an extra step to subtract a number.</a:t>
            </a:r>
          </a:p>
          <a:p>
            <a:endParaRPr lang="en-HK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6E9524-4D23-4146-BB10-86D1ED20F1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CE566-3DEA-4DCA-9AD7-D863C2A6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5967DC1-0D82-4BD4-823F-9D0FD3220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804711"/>
              </p:ext>
            </p:extLst>
          </p:nvPr>
        </p:nvGraphicFramePr>
        <p:xfrm>
          <a:off x="7058300" y="1881870"/>
          <a:ext cx="3604302" cy="3840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81022">
                  <a:extLst>
                    <a:ext uri="{9D8B030D-6E8A-4147-A177-3AD203B41FA5}">
                      <a16:colId xmlns:a16="http://schemas.microsoft.com/office/drawing/2014/main" val="3195738037"/>
                    </a:ext>
                  </a:extLst>
                </a:gridCol>
                <a:gridCol w="1349115">
                  <a:extLst>
                    <a:ext uri="{9D8B030D-6E8A-4147-A177-3AD203B41FA5}">
                      <a16:colId xmlns:a16="http://schemas.microsoft.com/office/drawing/2014/main" val="3498295831"/>
                    </a:ext>
                  </a:extLst>
                </a:gridCol>
                <a:gridCol w="1274165">
                  <a:extLst>
                    <a:ext uri="{9D8B030D-6E8A-4147-A177-3AD203B41FA5}">
                      <a16:colId xmlns:a16="http://schemas.microsoft.com/office/drawing/2014/main" val="3123384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H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117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21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5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367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83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324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92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844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219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81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4AC9A-2C92-4513-8BF5-EA52C7815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Two’s complement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FDD0-9228-4FE4-9F83-33CD3D6187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positive number is represented the same way before.</a:t>
            </a:r>
          </a:p>
          <a:p>
            <a:r>
              <a:rPr lang="en-US" dirty="0"/>
              <a:t>The negative numbers are represented by the two's complement of their absolute value.</a:t>
            </a:r>
          </a:p>
          <a:p>
            <a:r>
              <a:rPr lang="en-US" dirty="0"/>
              <a:t>The two's complement of an </a:t>
            </a:r>
            <a:r>
              <a:rPr lang="en-US" i="1" dirty="0"/>
              <a:t>N</a:t>
            </a:r>
            <a:r>
              <a:rPr lang="en-US" dirty="0"/>
              <a:t>-bit number is defined as the complement with respect to 2</a:t>
            </a:r>
            <a:r>
              <a:rPr lang="en-US" i="1" baseline="30000" dirty="0"/>
              <a:t>N</a:t>
            </a:r>
            <a:r>
              <a:rPr lang="en-US" i="1" dirty="0"/>
              <a:t>.</a:t>
            </a:r>
            <a:endParaRPr lang="en-US" i="1" baseline="30000" dirty="0"/>
          </a:p>
          <a:p>
            <a:endParaRPr lang="en-US" i="1" baseline="30000" dirty="0">
              <a:solidFill>
                <a:srgbClr val="000000"/>
              </a:solidFill>
            </a:endParaRPr>
          </a:p>
          <a:p>
            <a:endParaRPr lang="en-H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69CF8D-B4E2-4748-ACC2-B1C25305CF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424FF-090F-41D4-8888-28B427B3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3C7E3BB-6142-4705-85A1-E8A8F3DC1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40478"/>
              </p:ext>
            </p:extLst>
          </p:nvPr>
        </p:nvGraphicFramePr>
        <p:xfrm>
          <a:off x="7023726" y="1647119"/>
          <a:ext cx="3604302" cy="4267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81022">
                  <a:extLst>
                    <a:ext uri="{9D8B030D-6E8A-4147-A177-3AD203B41FA5}">
                      <a16:colId xmlns:a16="http://schemas.microsoft.com/office/drawing/2014/main" val="3195738037"/>
                    </a:ext>
                  </a:extLst>
                </a:gridCol>
                <a:gridCol w="1349115">
                  <a:extLst>
                    <a:ext uri="{9D8B030D-6E8A-4147-A177-3AD203B41FA5}">
                      <a16:colId xmlns:a16="http://schemas.microsoft.com/office/drawing/2014/main" val="3498295831"/>
                    </a:ext>
                  </a:extLst>
                </a:gridCol>
                <a:gridCol w="1274165">
                  <a:extLst>
                    <a:ext uri="{9D8B030D-6E8A-4147-A177-3AD203B41FA5}">
                      <a16:colId xmlns:a16="http://schemas.microsoft.com/office/drawing/2014/main" val="3123384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HK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117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21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75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367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83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324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92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844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2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sz="2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sz="22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11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61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FCC2573-35A6-42C7-AA90-1D0C03DA7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>
            <a:normAutofit/>
          </a:bodyPr>
          <a:lstStyle/>
          <a:p>
            <a:r>
              <a:rPr lang="en-HK" sz="2800" b="0" dirty="0"/>
              <a:t>An geometric view of two’s complement integers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2356ED3-E6CB-480C-B9C4-F604B2E8AB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4949" y="294952"/>
            <a:ext cx="5494838" cy="6090860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B0EFC8-A7B8-4806-9FBD-C92E47A35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4608E-9C26-47C1-8795-48AF9437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9FCE25-B381-41A3-B8D6-8029D876B434}"/>
              </a:ext>
            </a:extLst>
          </p:cNvPr>
          <p:cNvSpPr txBox="1"/>
          <p:nvPr/>
        </p:nvSpPr>
        <p:spPr>
          <a:xfrm>
            <a:off x="629587" y="6455346"/>
            <a:ext cx="848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</a:t>
            </a:r>
            <a:r>
              <a:rPr lang="en-US" sz="1200" dirty="0"/>
              <a:t>: Stallings, Computer organization and architecture: Designing for performance, 9th edition, Prentice Hall, 2013.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25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2D67-B1A4-4580-AF96-91A0CBC6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Number system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CE55B-EA8C-4D30-B0D6-FA130D9215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45991-4E34-4FAE-BF73-22D63E5F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1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4AC9A-2C92-4513-8BF5-EA52C7815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Two’s complement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FDD0-9228-4FE4-9F83-33CD3D618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Two’s complement </a:t>
            </a:r>
            <a:r>
              <a:rPr lang="en-US" dirty="0"/>
              <a:t>treats 0 as positive, so a 32-bit word represents 2</a:t>
            </a:r>
            <a:r>
              <a:rPr lang="en-US" baseline="30000" dirty="0"/>
              <a:t>32 </a:t>
            </a:r>
            <a:r>
              <a:rPr lang="en-US" dirty="0"/>
              <a:t>integers from</a:t>
            </a:r>
            <a:br>
              <a:rPr lang="en-US" dirty="0"/>
            </a:br>
            <a:r>
              <a:rPr lang="en-US" dirty="0"/>
              <a:t>-2</a:t>
            </a:r>
            <a:r>
              <a:rPr lang="en-US" baseline="30000" dirty="0"/>
              <a:t>31 </a:t>
            </a:r>
            <a:r>
              <a:rPr lang="en-US" dirty="0"/>
              <a:t>(–2,147,483,648) to 2</a:t>
            </a:r>
            <a:r>
              <a:rPr lang="en-US" baseline="30000" dirty="0"/>
              <a:t>31</a:t>
            </a:r>
            <a:r>
              <a:rPr lang="en-US" dirty="0"/>
              <a:t>-1 (2,147,483,647)</a:t>
            </a:r>
          </a:p>
          <a:p>
            <a:pPr lvl="1"/>
            <a:r>
              <a:rPr lang="en-US" dirty="0"/>
              <a:t>Note: one negative number with no positive version</a:t>
            </a:r>
          </a:p>
          <a:p>
            <a:pPr lvl="1"/>
            <a:r>
              <a:rPr lang="en-US" dirty="0"/>
              <a:t>Every computer uses two’s complement today</a:t>
            </a:r>
          </a:p>
          <a:p>
            <a:r>
              <a:rPr lang="en-US" dirty="0">
                <a:solidFill>
                  <a:srgbClr val="000000"/>
                </a:solidFill>
              </a:rPr>
              <a:t>The</a:t>
            </a:r>
            <a:r>
              <a:rPr lang="en-US" b="1" i="1" dirty="0">
                <a:solidFill>
                  <a:srgbClr val="000000"/>
                </a:solidFill>
              </a:rPr>
              <a:t> most-significant bit </a:t>
            </a:r>
            <a:r>
              <a:rPr lang="en-US" dirty="0">
                <a:solidFill>
                  <a:srgbClr val="000000"/>
                </a:solidFill>
              </a:rPr>
              <a:t>(MSB) indicates the sign, </a:t>
            </a:r>
            <a:r>
              <a:rPr lang="en-US" dirty="0"/>
              <a:t>since positive numbers (including 0) always start with 0 and negative numbers 1.</a:t>
            </a:r>
          </a:p>
          <a:p>
            <a:pPr lvl="1"/>
            <a:r>
              <a:rPr lang="en-US" dirty="0"/>
              <a:t>Bit 31 is the most significant; bit 0 is the least significant.</a:t>
            </a:r>
          </a:p>
          <a:p>
            <a:pPr lvl="1"/>
            <a:r>
              <a:rPr lang="en-US" dirty="0"/>
              <a:t>Note that the MSB is not a sign bit.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424FF-090F-41D4-8888-28B427B3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7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Two’s-Complement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0000 0000 0000 0000 0000 0000 0000 0000</a:t>
            </a:r>
            <a:r>
              <a:rPr lang="en-US" baseline="-25000" dirty="0"/>
              <a:t>two</a:t>
            </a:r>
            <a:r>
              <a:rPr lang="en-US" dirty="0"/>
              <a:t> = 0</a:t>
            </a:r>
            <a:r>
              <a:rPr lang="en-US" baseline="-25000" dirty="0"/>
              <a:t>ten</a:t>
            </a:r>
          </a:p>
          <a:p>
            <a:pPr>
              <a:buNone/>
            </a:pPr>
            <a:r>
              <a:rPr lang="en-US" dirty="0"/>
              <a:t>0000 0000 0000 0000 0000 0000 0000 0001</a:t>
            </a:r>
            <a:r>
              <a:rPr lang="en-US" baseline="-25000" dirty="0"/>
              <a:t>two</a:t>
            </a:r>
            <a:r>
              <a:rPr lang="en-US" dirty="0"/>
              <a:t> = 1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0000 0000 0000 0000 0000 0000 0000 0010</a:t>
            </a:r>
            <a:r>
              <a:rPr lang="en-US" baseline="-25000" dirty="0"/>
              <a:t>two</a:t>
            </a:r>
            <a:r>
              <a:rPr lang="en-US" dirty="0"/>
              <a:t> = 2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  <a:tabLst>
                <a:tab pos="2517775" algn="l"/>
                <a:tab pos="5024438" algn="l"/>
              </a:tabLst>
            </a:pPr>
            <a:r>
              <a:rPr lang="en-US" dirty="0"/>
              <a:t>		... 	...</a:t>
            </a:r>
          </a:p>
          <a:p>
            <a:pPr>
              <a:buNone/>
            </a:pPr>
            <a:r>
              <a:rPr lang="en-US" dirty="0"/>
              <a:t>0111 1111 1111 1111 1111 1111 1111 1101</a:t>
            </a:r>
            <a:r>
              <a:rPr lang="en-US" baseline="-25000" dirty="0"/>
              <a:t>two</a:t>
            </a:r>
            <a:r>
              <a:rPr lang="en-US" dirty="0"/>
              <a:t> = 2,147,483,645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0111 1111 1111 1111 1111 1111 1111 1110</a:t>
            </a:r>
            <a:r>
              <a:rPr lang="en-US" baseline="-25000" dirty="0"/>
              <a:t>two</a:t>
            </a:r>
            <a:r>
              <a:rPr lang="en-US" dirty="0"/>
              <a:t> = 2,147,483,646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0111 1111 1111 1111 1111 1111 1111 1111</a:t>
            </a:r>
            <a:r>
              <a:rPr lang="en-US" baseline="-25000" dirty="0"/>
              <a:t>two</a:t>
            </a:r>
            <a:r>
              <a:rPr lang="en-US" dirty="0"/>
              <a:t> = 2,147,483,647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1000 0000 0000 0000 0000 0000 0000 0000</a:t>
            </a:r>
            <a:r>
              <a:rPr lang="en-US" baseline="-25000" dirty="0"/>
              <a:t>two</a:t>
            </a:r>
            <a:r>
              <a:rPr lang="en-US" dirty="0"/>
              <a:t> = –2,147,483,648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1000 0000 0000 0000 0000 0000 0000 0001</a:t>
            </a:r>
            <a:r>
              <a:rPr lang="en-US" baseline="-25000" dirty="0"/>
              <a:t>two</a:t>
            </a:r>
            <a:r>
              <a:rPr lang="en-US" dirty="0"/>
              <a:t> = –2,147,483,647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1000 0000 0000 0000 0000 0000 0000 0010</a:t>
            </a:r>
            <a:r>
              <a:rPr lang="en-US" baseline="-25000" dirty="0"/>
              <a:t>two</a:t>
            </a:r>
            <a:r>
              <a:rPr lang="en-US" dirty="0"/>
              <a:t> = –2,147,483,646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  <a:tabLst>
                <a:tab pos="2517775" algn="l"/>
                <a:tab pos="5024438" algn="l"/>
              </a:tabLst>
            </a:pPr>
            <a:r>
              <a:rPr lang="en-US" dirty="0"/>
              <a:t>		... 	...</a:t>
            </a:r>
          </a:p>
          <a:p>
            <a:pPr>
              <a:buNone/>
            </a:pPr>
            <a:r>
              <a:rPr lang="en-US" dirty="0"/>
              <a:t>1111 1111 1111 1111 1111 1111 1111 1101</a:t>
            </a:r>
            <a:r>
              <a:rPr lang="en-US" baseline="-25000" dirty="0"/>
              <a:t>two</a:t>
            </a:r>
            <a:r>
              <a:rPr lang="en-US" dirty="0"/>
              <a:t> = –3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1111 1111 1111 1111 1111 1111 1111 1110</a:t>
            </a:r>
            <a:r>
              <a:rPr lang="en-US" baseline="-25000" dirty="0"/>
              <a:t>two</a:t>
            </a:r>
            <a:r>
              <a:rPr lang="en-US" dirty="0"/>
              <a:t> = –2</a:t>
            </a:r>
            <a:r>
              <a:rPr lang="en-US" baseline="-25000" dirty="0"/>
              <a:t>ten</a:t>
            </a:r>
            <a:endParaRPr lang="en-US" dirty="0"/>
          </a:p>
          <a:p>
            <a:pPr>
              <a:buNone/>
            </a:pPr>
            <a:r>
              <a:rPr lang="en-US" dirty="0"/>
              <a:t>1111 1111 1111 1111 1111 1111 1111 1111</a:t>
            </a:r>
            <a:r>
              <a:rPr lang="en-US" baseline="-25000" dirty="0"/>
              <a:t>two</a:t>
            </a:r>
            <a:r>
              <a:rPr lang="en-US" dirty="0"/>
              <a:t> = –1</a:t>
            </a:r>
            <a:r>
              <a:rPr lang="en-US" baseline="-25000" dirty="0"/>
              <a:t>ten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9" name="Group 11"/>
          <p:cNvGrpSpPr/>
          <p:nvPr/>
        </p:nvGrpSpPr>
        <p:grpSpPr>
          <a:xfrm>
            <a:off x="124258" y="1150592"/>
            <a:ext cx="8351922" cy="4748760"/>
            <a:chOff x="-1393115" y="1128107"/>
            <a:chExt cx="8346132" cy="4748760"/>
          </a:xfrm>
        </p:grpSpPr>
        <p:grpSp>
          <p:nvGrpSpPr>
            <p:cNvPr id="10" name="Group 8"/>
            <p:cNvGrpSpPr/>
            <p:nvPr/>
          </p:nvGrpSpPr>
          <p:grpSpPr>
            <a:xfrm>
              <a:off x="-1393115" y="1128107"/>
              <a:ext cx="1422184" cy="4748760"/>
              <a:chOff x="-1393115" y="1128107"/>
              <a:chExt cx="1422184" cy="474876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-1213358" y="1618104"/>
                <a:ext cx="182431" cy="4258763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3366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-1393115" y="1128107"/>
                <a:ext cx="14221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3366FF"/>
                    </a:solidFill>
                  </a:rPr>
                  <a:t>Sign Bit</a:t>
                </a: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>
              <a:off x="-1213358" y="3780481"/>
              <a:ext cx="8166375" cy="111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2372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Two’s Complement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N-bit word, complement to 2</a:t>
            </a:r>
            <a:r>
              <a:rPr lang="en-US" baseline="-25000" dirty="0"/>
              <a:t>ten</a:t>
            </a:r>
            <a:r>
              <a:rPr lang="en-US" baseline="30000" dirty="0"/>
              <a:t>N</a:t>
            </a:r>
          </a:p>
          <a:p>
            <a:pPr lvl="1"/>
            <a:r>
              <a:rPr lang="en-US" dirty="0"/>
              <a:t>For 4-bit number 5</a:t>
            </a:r>
            <a:r>
              <a:rPr lang="en-US" baseline="-25000" dirty="0"/>
              <a:t>ten</a:t>
            </a:r>
            <a:r>
              <a:rPr lang="en-US" dirty="0"/>
              <a:t>=0101</a:t>
            </a:r>
            <a:r>
              <a:rPr lang="en-US" baseline="-25000" dirty="0"/>
              <a:t>two</a:t>
            </a:r>
            <a:r>
              <a:rPr lang="en-US" dirty="0"/>
              <a:t>, two’s complement (i.e., -5</a:t>
            </a:r>
            <a:r>
              <a:rPr lang="en-US" baseline="-25000" dirty="0"/>
              <a:t>ten</a:t>
            </a:r>
            <a:r>
              <a:rPr lang="en-US" dirty="0"/>
              <a:t>) would be </a:t>
            </a:r>
            <a:br>
              <a:rPr lang="en-US" dirty="0"/>
            </a:br>
            <a:r>
              <a:rPr lang="en-US" dirty="0"/>
              <a:t>16</a:t>
            </a:r>
            <a:r>
              <a:rPr lang="en-US" baseline="-25000" dirty="0"/>
              <a:t>ten</a:t>
            </a:r>
            <a:r>
              <a:rPr lang="en-US" dirty="0"/>
              <a:t>- 5</a:t>
            </a:r>
            <a:r>
              <a:rPr lang="en-US" baseline="-25000" dirty="0"/>
              <a:t>ten</a:t>
            </a:r>
            <a:r>
              <a:rPr lang="en-US" dirty="0"/>
              <a:t>=11</a:t>
            </a:r>
            <a:r>
              <a:rPr lang="en-US" baseline="-25000" dirty="0"/>
              <a:t>ten</a:t>
            </a:r>
            <a:r>
              <a:rPr lang="en-US" dirty="0"/>
              <a:t> or 10000</a:t>
            </a:r>
            <a:r>
              <a:rPr lang="en-US" baseline="-25000" dirty="0"/>
              <a:t>two</a:t>
            </a:r>
            <a:r>
              <a:rPr lang="en-US" dirty="0"/>
              <a:t> – 0101</a:t>
            </a:r>
            <a:r>
              <a:rPr lang="en-US" baseline="-25000" dirty="0"/>
              <a:t>two</a:t>
            </a:r>
            <a:r>
              <a:rPr lang="en-US" dirty="0"/>
              <a:t> = 1011</a:t>
            </a:r>
            <a:r>
              <a:rPr lang="en-US" baseline="-25000" dirty="0"/>
              <a:t>two</a:t>
            </a:r>
          </a:p>
          <a:p>
            <a:r>
              <a:rPr lang="en-US" dirty="0"/>
              <a:t>A more straightforward approach</a:t>
            </a:r>
          </a:p>
          <a:p>
            <a:pPr lvl="1"/>
            <a:r>
              <a:rPr lang="en-US" dirty="0"/>
              <a:t>Take the bitwise complement of </a:t>
            </a:r>
            <a:r>
              <a:rPr lang="en-US" i="1" dirty="0"/>
              <a:t>N</a:t>
            </a:r>
            <a:r>
              <a:rPr lang="en-US" dirty="0"/>
              <a:t> and then add 1 (1010</a:t>
            </a:r>
            <a:r>
              <a:rPr lang="en-US" baseline="-25000" dirty="0"/>
              <a:t>two </a:t>
            </a:r>
            <a:r>
              <a:rPr lang="en-US" dirty="0"/>
              <a:t>+ 1</a:t>
            </a:r>
            <a:r>
              <a:rPr lang="en-US" baseline="-25000" dirty="0"/>
              <a:t>two</a:t>
            </a:r>
            <a:r>
              <a:rPr lang="en-US" dirty="0"/>
              <a:t>).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 + ones’ complement of </a:t>
            </a:r>
            <a:r>
              <a:rPr lang="en-US" i="1" dirty="0"/>
              <a:t>N</a:t>
            </a:r>
            <a:r>
              <a:rPr lang="en-US" dirty="0"/>
              <a:t> = 2</a:t>
            </a:r>
            <a:r>
              <a:rPr lang="en-US" baseline="-25000" dirty="0"/>
              <a:t>ten</a:t>
            </a:r>
            <a:r>
              <a:rPr lang="en-US" baseline="30000" dirty="0"/>
              <a:t>N</a:t>
            </a:r>
            <a:r>
              <a:rPr lang="en-US" dirty="0"/>
              <a:t> – 1 (e.g., all 1s in binary)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 + two’s complement of </a:t>
            </a:r>
            <a:r>
              <a:rPr lang="en-US" i="1" dirty="0"/>
              <a:t>N</a:t>
            </a:r>
            <a:r>
              <a:rPr lang="en-US" dirty="0"/>
              <a:t> = 2</a:t>
            </a:r>
            <a:r>
              <a:rPr lang="en-US" baseline="-25000" dirty="0"/>
              <a:t>ten</a:t>
            </a:r>
            <a:r>
              <a:rPr lang="en-US" baseline="30000" dirty="0"/>
              <a:t>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Thus, two’s complement of </a:t>
            </a:r>
            <a:r>
              <a:rPr lang="en-US" i="1" dirty="0"/>
              <a:t>N </a:t>
            </a:r>
            <a:r>
              <a:rPr lang="en-US" dirty="0"/>
              <a:t>= (ones’ complement of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baseline="-25000" dirty="0"/>
              <a:t>two</a:t>
            </a:r>
            <a:r>
              <a:rPr lang="en-US" dirty="0"/>
              <a:t> + 1</a:t>
            </a:r>
            <a:r>
              <a:rPr lang="en-US" baseline="-25000" dirty="0"/>
              <a:t>two</a:t>
            </a:r>
            <a:r>
              <a:rPr lang="en-US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4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533E7-E2E3-4260-8124-717D4A5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questions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03050-87DF-4300-B38B-79823AAD3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8-bit word,</a:t>
            </a:r>
          </a:p>
          <a:p>
            <a:r>
              <a:rPr lang="en-US" dirty="0"/>
              <a:t>What is the largest integer two’s complement can represent?</a:t>
            </a:r>
          </a:p>
          <a:p>
            <a:pPr lvl="1"/>
            <a:r>
              <a:rPr lang="en-US" dirty="0"/>
              <a:t>What is its hexadecimal value?</a:t>
            </a:r>
          </a:p>
          <a:p>
            <a:pPr lvl="1"/>
            <a:r>
              <a:rPr lang="en-US" dirty="0"/>
              <a:t>What is the two’s complement of this largest integer?</a:t>
            </a:r>
          </a:p>
          <a:p>
            <a:r>
              <a:rPr lang="en-US" dirty="0"/>
              <a:t>What is the smallest integer two’s complement can represent?</a:t>
            </a:r>
          </a:p>
          <a:p>
            <a:pPr lvl="1"/>
            <a:r>
              <a:rPr lang="en-US" dirty="0"/>
              <a:t>What is its hexadecimal value?</a:t>
            </a:r>
          </a:p>
          <a:p>
            <a:pPr lvl="1"/>
            <a:r>
              <a:rPr lang="en-US" dirty="0"/>
              <a:t>What is the two’s complement of this smallest integer?</a:t>
            </a:r>
          </a:p>
          <a:p>
            <a:endParaRPr lang="en-US" dirty="0"/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A55D3-7D5B-4004-BE02-DA36D727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2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Two’s-Complement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for simplicity 4 bit width, -8 to +7 represented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34796" y="2307071"/>
            <a:ext cx="851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0011</a:t>
            </a:r>
          </a:p>
          <a:p>
            <a:r>
              <a:rPr lang="en-US" sz="2400" dirty="0"/>
              <a:t>0010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5076" y="2325001"/>
            <a:ext cx="556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3</a:t>
            </a:r>
          </a:p>
          <a:p>
            <a:r>
              <a:rPr lang="en-US" sz="2400" dirty="0"/>
              <a:t>+2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679619" y="3098951"/>
            <a:ext cx="71717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189547" y="3057120"/>
            <a:ext cx="1317680" cy="461665"/>
            <a:chOff x="1377576" y="3529108"/>
            <a:chExt cx="1317680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1377576" y="3529108"/>
              <a:ext cx="3513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43741" y="3529108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0101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132960" y="2325000"/>
            <a:ext cx="851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0011</a:t>
            </a:r>
          </a:p>
          <a:p>
            <a:r>
              <a:rPr lang="en-US" sz="2400" dirty="0"/>
              <a:t>1110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24537" y="2342930"/>
            <a:ext cx="1050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     3</a:t>
            </a:r>
          </a:p>
          <a:p>
            <a:r>
              <a:rPr lang="en-US" sz="2400" dirty="0"/>
              <a:t> + (-2)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177783" y="3116880"/>
            <a:ext cx="71717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613006" y="3075049"/>
            <a:ext cx="1426868" cy="461665"/>
            <a:chOff x="1302871" y="3529108"/>
            <a:chExt cx="1426868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1302871" y="3529108"/>
              <a:ext cx="4283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 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4567" y="3529108"/>
              <a:ext cx="1095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1 0001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698609" y="3893824"/>
            <a:ext cx="851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0111</a:t>
            </a:r>
          </a:p>
          <a:p>
            <a:r>
              <a:rPr lang="en-US" sz="2400" dirty="0"/>
              <a:t>0001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18889" y="3911754"/>
            <a:ext cx="556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7</a:t>
            </a:r>
          </a:p>
          <a:p>
            <a:r>
              <a:rPr lang="en-US" sz="2400" dirty="0"/>
              <a:t>+1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743432" y="4685704"/>
            <a:ext cx="71717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163714" y="4643873"/>
            <a:ext cx="1407326" cy="461665"/>
            <a:chOff x="1287930" y="3529108"/>
            <a:chExt cx="1407326" cy="461665"/>
          </a:xfrm>
        </p:grpSpPr>
        <p:sp>
          <p:nvSpPr>
            <p:cNvPr id="25" name="TextBox 24"/>
            <p:cNvSpPr txBox="1"/>
            <p:nvPr/>
          </p:nvSpPr>
          <p:spPr>
            <a:xfrm>
              <a:off x="1287930" y="3529108"/>
              <a:ext cx="4603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-8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43741" y="3529108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1000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097970" y="5116012"/>
            <a:ext cx="1606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Overflow!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46068" y="2313047"/>
            <a:ext cx="851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1101</a:t>
            </a:r>
          </a:p>
          <a:p>
            <a:r>
              <a:rPr lang="en-US" sz="2400" dirty="0"/>
              <a:t>1110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737645" y="2330977"/>
            <a:ext cx="1050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    -3</a:t>
            </a:r>
          </a:p>
          <a:p>
            <a:r>
              <a:rPr lang="en-US" sz="2400" dirty="0"/>
              <a:t> + (-2)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7690891" y="3104927"/>
            <a:ext cx="71717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7126114" y="3063096"/>
            <a:ext cx="1426868" cy="461665"/>
            <a:chOff x="1302871" y="3529108"/>
            <a:chExt cx="1426868" cy="461665"/>
          </a:xfrm>
        </p:grpSpPr>
        <p:sp>
          <p:nvSpPr>
            <p:cNvPr id="32" name="TextBox 31"/>
            <p:cNvSpPr txBox="1"/>
            <p:nvPr/>
          </p:nvSpPr>
          <p:spPr>
            <a:xfrm>
              <a:off x="1302871" y="3529108"/>
              <a:ext cx="4603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-5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34567" y="3529108"/>
              <a:ext cx="1095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1 1011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226656" y="3911754"/>
            <a:ext cx="851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1000</a:t>
            </a:r>
          </a:p>
          <a:p>
            <a:r>
              <a:rPr lang="en-US" sz="2400" dirty="0"/>
              <a:t>1111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63057" y="3914743"/>
            <a:ext cx="9733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    -8</a:t>
            </a:r>
          </a:p>
          <a:p>
            <a:r>
              <a:rPr lang="en-US" sz="2400" dirty="0"/>
              <a:t>+ (-1)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6271479" y="4703634"/>
            <a:ext cx="71717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5631998" y="4661803"/>
            <a:ext cx="1501573" cy="461665"/>
            <a:chOff x="1437340" y="3529108"/>
            <a:chExt cx="1501573" cy="461665"/>
          </a:xfrm>
        </p:grpSpPr>
        <p:sp>
          <p:nvSpPr>
            <p:cNvPr id="38" name="TextBox 37"/>
            <p:cNvSpPr txBox="1"/>
            <p:nvPr/>
          </p:nvSpPr>
          <p:spPr>
            <a:xfrm>
              <a:off x="1437340" y="3529108"/>
              <a:ext cx="5565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+7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43741" y="3529108"/>
              <a:ext cx="1095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1 0111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363057" y="3462728"/>
            <a:ext cx="4631740" cy="1687018"/>
            <a:chOff x="4551085" y="3874953"/>
            <a:chExt cx="4631740" cy="1687018"/>
          </a:xfrm>
        </p:grpSpPr>
        <p:sp>
          <p:nvSpPr>
            <p:cNvPr id="41" name="TextBox 40"/>
            <p:cNvSpPr txBox="1"/>
            <p:nvPr/>
          </p:nvSpPr>
          <p:spPr>
            <a:xfrm>
              <a:off x="7126941" y="4915640"/>
              <a:ext cx="20558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Carry into MSB = </a:t>
              </a:r>
            </a:p>
            <a:p>
              <a:r>
                <a:rPr lang="en-US" dirty="0"/>
                <a:t>Carry Out MSB</a:t>
              </a:r>
            </a:p>
          </p:txBody>
        </p:sp>
        <p:cxnSp>
          <p:nvCxnSpPr>
            <p:cNvPr id="48" name="Straight Arrow Connector 47"/>
            <p:cNvCxnSpPr>
              <a:cxnSpLocks/>
            </p:cNvCxnSpPr>
            <p:nvPr/>
          </p:nvCxnSpPr>
          <p:spPr>
            <a:xfrm flipH="1" flipV="1">
              <a:off x="7072854" y="3931010"/>
              <a:ext cx="648981" cy="9846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cxnSpLocks/>
            </p:cNvCxnSpPr>
            <p:nvPr/>
          </p:nvCxnSpPr>
          <p:spPr>
            <a:xfrm flipH="1" flipV="1">
              <a:off x="4551085" y="3874953"/>
              <a:ext cx="3143621" cy="104069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912433" y="5056246"/>
            <a:ext cx="6085352" cy="1097546"/>
            <a:chOff x="3100461" y="5468471"/>
            <a:chExt cx="6085352" cy="1097546"/>
          </a:xfrm>
        </p:grpSpPr>
        <p:sp>
          <p:nvSpPr>
            <p:cNvPr id="42" name="TextBox 41"/>
            <p:cNvSpPr txBox="1"/>
            <p:nvPr/>
          </p:nvSpPr>
          <p:spPr>
            <a:xfrm>
              <a:off x="7129929" y="5919686"/>
              <a:ext cx="20558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Carry into MSB ≠ </a:t>
              </a:r>
            </a:p>
            <a:p>
              <a:r>
                <a:rPr lang="en-US" dirty="0"/>
                <a:t>Carry Out MSB</a:t>
              </a:r>
            </a:p>
          </p:txBody>
        </p:sp>
        <p:cxnSp>
          <p:nvCxnSpPr>
            <p:cNvPr id="52" name="Straight Arrow Connector 51"/>
            <p:cNvCxnSpPr>
              <a:cxnSpLocks/>
            </p:cNvCxnSpPr>
            <p:nvPr/>
          </p:nvCxnSpPr>
          <p:spPr>
            <a:xfrm flipH="1" flipV="1">
              <a:off x="5648789" y="5468471"/>
              <a:ext cx="1522976" cy="91141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cxnSpLocks/>
            </p:cNvCxnSpPr>
            <p:nvPr/>
          </p:nvCxnSpPr>
          <p:spPr>
            <a:xfrm flipH="1" flipV="1">
              <a:off x="3100461" y="5468471"/>
              <a:ext cx="4086245" cy="9263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5433588" y="5091205"/>
            <a:ext cx="1606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</a:rPr>
              <a:t>Overflow!</a:t>
            </a:r>
          </a:p>
        </p:txBody>
      </p:sp>
    </p:spTree>
    <p:extLst>
      <p:ext uri="{BB962C8B-B14F-4D97-AF65-F5344CB8AC3E}">
        <p14:creationId xmlns:p14="http://schemas.microsoft.com/office/powerpoint/2010/main" val="319919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5C8E4-B659-49B6-A655-0AD97497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HK" dirty="0"/>
              <a:t>converting two’s-complement integer to decimal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6DC8E-F71A-42A9-B53F-87E58D328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For a </a:t>
            </a:r>
            <a:r>
              <a:rPr lang="en-HK" i="1" dirty="0"/>
              <a:t>n</a:t>
            </a:r>
            <a:r>
              <a:rPr lang="en-HK" dirty="0"/>
              <a:t>-digit number </a:t>
            </a:r>
            <a:r>
              <a:rPr lang="en-HK" i="1" dirty="0"/>
              <a:t>D </a:t>
            </a:r>
            <a:r>
              <a:rPr lang="en-HK" dirty="0"/>
              <a:t>in two’s complement representation:</a:t>
            </a:r>
            <a:r>
              <a:rPr lang="en-HK" i="1" dirty="0"/>
              <a:t> </a:t>
            </a:r>
            <a:r>
              <a:rPr lang="en-HK" dirty="0"/>
              <a:t>(</a:t>
            </a:r>
            <a:r>
              <a:rPr lang="en-HK" i="1" dirty="0"/>
              <a:t>d</a:t>
            </a:r>
            <a:r>
              <a:rPr lang="en-HK" i="1" baseline="-25000" dirty="0"/>
              <a:t>n-1</a:t>
            </a:r>
            <a:r>
              <a:rPr lang="en-HK" i="1" dirty="0"/>
              <a:t>d</a:t>
            </a:r>
            <a:r>
              <a:rPr lang="en-HK" i="1" baseline="-25000" dirty="0"/>
              <a:t>n-2 </a:t>
            </a:r>
            <a:r>
              <a:rPr lang="en-HK" i="1" dirty="0"/>
              <a:t>…d</a:t>
            </a:r>
            <a:r>
              <a:rPr lang="en-HK" i="1" baseline="-25000" dirty="0"/>
              <a:t>1</a:t>
            </a:r>
            <a:r>
              <a:rPr lang="en-HK" i="1" dirty="0"/>
              <a:t>d</a:t>
            </a:r>
            <a:r>
              <a:rPr lang="en-HK" i="1" baseline="-25000" dirty="0"/>
              <a:t>0</a:t>
            </a:r>
            <a:r>
              <a:rPr lang="en-HK" dirty="0"/>
              <a:t>)</a:t>
            </a:r>
            <a:r>
              <a:rPr lang="en-HK" baseline="-25000" dirty="0"/>
              <a:t>two</a:t>
            </a:r>
            <a:r>
              <a:rPr lang="en-HK" dirty="0"/>
              <a:t>, the number in decimal is given by</a:t>
            </a:r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r>
              <a:rPr lang="en-HK" dirty="0"/>
              <a:t>When </a:t>
            </a:r>
            <a:r>
              <a:rPr lang="en-HK" i="1" dirty="0"/>
              <a:t>d</a:t>
            </a:r>
            <a:r>
              <a:rPr lang="en-HK" i="1" baseline="-25000" dirty="0"/>
              <a:t>n-1</a:t>
            </a:r>
            <a:r>
              <a:rPr lang="en-HK" dirty="0"/>
              <a:t> = 0 (positive), the number is determined by the summation.</a:t>
            </a:r>
          </a:p>
          <a:p>
            <a:r>
              <a:rPr lang="en-HK" dirty="0"/>
              <a:t>When </a:t>
            </a:r>
            <a:r>
              <a:rPr lang="en-HK" i="1" dirty="0"/>
              <a:t>d</a:t>
            </a:r>
            <a:r>
              <a:rPr lang="en-HK" i="1" baseline="-25000" dirty="0"/>
              <a:t>n-1</a:t>
            </a:r>
            <a:r>
              <a:rPr lang="en-HK" dirty="0"/>
              <a:t> = 1 (negative), the number is determined by -2</a:t>
            </a:r>
            <a:r>
              <a:rPr lang="en-HK" baseline="30000" dirty="0"/>
              <a:t>n-1</a:t>
            </a:r>
            <a:r>
              <a:rPr lang="en-HK" dirty="0"/>
              <a:t> plus the summation.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47ED4-78B7-4F09-A28D-8286FB84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35</a:t>
            </a:fld>
            <a:endParaRPr lang="en-US" dirty="0"/>
          </a:p>
        </p:txBody>
      </p:sp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A4DE2EAC-9FEC-4DCE-810D-1515E69139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548057"/>
              </p:ext>
            </p:extLst>
          </p:nvPr>
        </p:nvGraphicFramePr>
        <p:xfrm>
          <a:off x="2620963" y="2760663"/>
          <a:ext cx="493077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tion" r:id="rId3" imgW="1866600" imgH="431640" progId="Equation.3">
                  <p:embed/>
                </p:oleObj>
              </mc:Choice>
              <mc:Fallback>
                <p:oleObj name="Equation" r:id="rId3" imgW="1866600" imgH="431640" progId="Equation.3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1CB25131-B6CC-4A6A-8C20-877BCA0814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2760663"/>
                        <a:ext cx="4930775" cy="113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483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B916B-0C2D-4568-B8A5-8A2C704F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A summary for two’s complement integers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2D750A0-9BDC-4C08-A012-A2A8A14CB3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0162" y="1548581"/>
            <a:ext cx="9555820" cy="455241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A554DD-243D-46B7-9B20-0F89F24E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CAF09D-7E14-49F4-8AEA-24728C555664}"/>
              </a:ext>
            </a:extLst>
          </p:cNvPr>
          <p:cNvSpPr txBox="1"/>
          <p:nvPr/>
        </p:nvSpPr>
        <p:spPr>
          <a:xfrm>
            <a:off x="1618934" y="6388851"/>
            <a:ext cx="848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</a:t>
            </a:r>
            <a:r>
              <a:rPr lang="en-US" sz="1200" dirty="0"/>
              <a:t>: Stallings, Computer organization and architecture: Designing for performance, 9th edition, Prentice Hall, 2013.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40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F767-CE7F-47C7-8D65-942B3FE9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Representation of real numbers in computer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7B254-1041-4FA0-B030-1413DB9452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6775B-3DE7-4250-85E3-8194758DE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0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6A621-B202-4F5E-BE83-CD329D5F2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Real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7A27-A932-4B23-90D7-D4BCE7D21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real number is represented by </a:t>
            </a:r>
            <a:r>
              <a:rPr lang="en-US" dirty="0" err="1"/>
              <a:t>IntegerPart</a:t>
            </a:r>
            <a:r>
              <a:rPr lang="en-US" dirty="0"/>
              <a:t> (I) + </a:t>
            </a:r>
            <a:r>
              <a:rPr lang="en-US" dirty="0" err="1"/>
              <a:t>RadixPoint</a:t>
            </a:r>
            <a:r>
              <a:rPr lang="en-US" dirty="0"/>
              <a:t> + </a:t>
            </a:r>
            <a:r>
              <a:rPr lang="en-US" dirty="0" err="1"/>
              <a:t>FractionalPart</a:t>
            </a:r>
            <a:r>
              <a:rPr lang="en-US" dirty="0"/>
              <a:t> (F)</a:t>
            </a:r>
          </a:p>
          <a:p>
            <a:r>
              <a:rPr lang="en-US" dirty="0"/>
              <a:t>Where to put the radix point?</a:t>
            </a:r>
          </a:p>
          <a:p>
            <a:pPr lvl="1"/>
            <a:r>
              <a:rPr lang="en-US" dirty="0"/>
              <a:t>If it is fixed to a location, the range of data is very limited (not flexible).</a:t>
            </a:r>
          </a:p>
          <a:p>
            <a:pPr lvl="1"/>
            <a:r>
              <a:rPr lang="en-US" dirty="0"/>
              <a:t>For example, there are a total of 8 bits for </a:t>
            </a:r>
            <a:r>
              <a:rPr lang="en-US" i="1" dirty="0"/>
              <a:t>I</a:t>
            </a:r>
            <a:r>
              <a:rPr lang="en-US" dirty="0"/>
              <a:t> and </a:t>
            </a:r>
            <a:r>
              <a:rPr lang="en-US" i="1" dirty="0"/>
              <a:t>F</a:t>
            </a:r>
            <a:r>
              <a:rPr lang="en-US" dirty="0"/>
              <a:t>. (</a:t>
            </a:r>
            <a:r>
              <a:rPr lang="en-US" i="1" dirty="0"/>
              <a:t>I</a:t>
            </a:r>
            <a:r>
              <a:rPr lang="en-US" dirty="0"/>
              <a:t>,</a:t>
            </a:r>
            <a:r>
              <a:rPr lang="en-US" i="1" dirty="0"/>
              <a:t>F</a:t>
            </a:r>
            <a:r>
              <a:rPr lang="en-US" dirty="0"/>
              <a:t>) could be (7,1), (6,2), (5,3) …, (1,7).</a:t>
            </a:r>
          </a:p>
          <a:p>
            <a:pPr lvl="2"/>
            <a:r>
              <a:rPr lang="en-US" dirty="0"/>
              <a:t>Each of this offers different ranges of numbers and precision for the fractional part.</a:t>
            </a:r>
          </a:p>
          <a:p>
            <a:pPr lvl="1"/>
            <a:r>
              <a:rPr lang="en-US" dirty="0"/>
              <a:t>If (</a:t>
            </a:r>
            <a:r>
              <a:rPr lang="en-US" i="1" dirty="0"/>
              <a:t>I</a:t>
            </a:r>
            <a:r>
              <a:rPr lang="en-US" dirty="0"/>
              <a:t>,</a:t>
            </a:r>
            <a:r>
              <a:rPr lang="en-US" i="1" dirty="0"/>
              <a:t>F</a:t>
            </a:r>
            <a:r>
              <a:rPr lang="en-US" dirty="0"/>
              <a:t>) = (4,4)</a:t>
            </a:r>
          </a:p>
          <a:p>
            <a:pPr lvl="2"/>
            <a:r>
              <a:rPr lang="en-US" dirty="0"/>
              <a:t>No problem for 0110.0000 + 0000.0110</a:t>
            </a:r>
          </a:p>
          <a:p>
            <a:pPr lvl="2"/>
            <a:r>
              <a:rPr lang="en-US" dirty="0"/>
              <a:t>But what about 0.0000001 and 1000001.1?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10C59-5BC9-410F-8A0A-9C1AEA6C2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D4C2-CF6B-4E38-A939-C522B07A1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Floating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3F92F-CD94-42B0-9ECA-1F04019B4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1659193"/>
            <a:ext cx="11656240" cy="4527755"/>
          </a:xfrm>
        </p:spPr>
        <p:txBody>
          <a:bodyPr/>
          <a:lstStyle/>
          <a:p>
            <a:r>
              <a:rPr lang="en-HK" dirty="0"/>
              <a:t>Idea: Let the radix point “floating” according to the number.</a:t>
            </a:r>
          </a:p>
          <a:p>
            <a:r>
              <a:rPr lang="en-HK" dirty="0"/>
              <a:t>Write a real number in scientific notation: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en-US" altLang="zh-TW" dirty="0">
                <a:latin typeface="Verdana" panose="020B0604030504040204" pitchFamily="34" charset="0"/>
              </a:rPr>
              <a:t>S x B</a:t>
            </a:r>
            <a:r>
              <a:rPr lang="en-US" altLang="zh-TW" baseline="50000" dirty="0">
                <a:latin typeface="Times New Roman" panose="02020603050405020304" pitchFamily="18" charset="0"/>
              </a:rPr>
              <a:t>±</a:t>
            </a:r>
            <a:r>
              <a:rPr lang="en-US" altLang="zh-TW" baseline="50000" dirty="0">
                <a:latin typeface="Verdana" panose="020B0604030504040204" pitchFamily="34" charset="0"/>
              </a:rPr>
              <a:t>E</a:t>
            </a:r>
            <a:r>
              <a:rPr lang="en-US" altLang="zh-TW" dirty="0">
                <a:latin typeface="Verdana" panose="020B0604030504040204" pitchFamily="34" charset="0"/>
              </a:rPr>
              <a:t>.</a:t>
            </a:r>
            <a:endParaRPr lang="en-US" altLang="zh-TW" baseline="50000" dirty="0">
              <a:latin typeface="Verdana" panose="020B0604030504040204" pitchFamily="34" charset="0"/>
            </a:endParaRPr>
          </a:p>
          <a:p>
            <a:pPr lvl="1"/>
            <a:r>
              <a:rPr lang="en-US" altLang="zh-TW" sz="2200" dirty="0">
                <a:latin typeface="Verdana" panose="020B0604030504040204" pitchFamily="34" charset="0"/>
              </a:rPr>
              <a:t>S: significand (also called mantissa including the sign bit) </a:t>
            </a:r>
          </a:p>
          <a:p>
            <a:pPr lvl="1"/>
            <a:r>
              <a:rPr lang="en-US" altLang="zh-TW" dirty="0">
                <a:latin typeface="Verdana" panose="020B0604030504040204" pitchFamily="34" charset="0"/>
              </a:rPr>
              <a:t>B: base</a:t>
            </a:r>
          </a:p>
          <a:p>
            <a:pPr lvl="1"/>
            <a:r>
              <a:rPr lang="en-US" altLang="zh-TW" sz="2200" dirty="0">
                <a:latin typeface="Verdana" panose="020B0604030504040204" pitchFamily="34" charset="0"/>
              </a:rPr>
              <a:t>E: exponent</a:t>
            </a:r>
          </a:p>
          <a:p>
            <a:pPr lvl="1"/>
            <a:r>
              <a:rPr lang="en-US" altLang="zh-TW" sz="2200" dirty="0">
                <a:latin typeface="Verdana" panose="020B0604030504040204" pitchFamily="34" charset="0"/>
              </a:rPr>
              <a:t>E.g., 9896.54</a:t>
            </a:r>
            <a:r>
              <a:rPr lang="en-US" altLang="zh-TW" sz="2200" baseline="-25000" dirty="0">
                <a:latin typeface="Verdana" panose="020B0604030504040204" pitchFamily="34" charset="0"/>
              </a:rPr>
              <a:t>ten</a:t>
            </a:r>
            <a:r>
              <a:rPr lang="en-US" altLang="zh-TW" sz="2200" dirty="0">
                <a:latin typeface="Verdana" panose="020B0604030504040204" pitchFamily="34" charset="0"/>
              </a:rPr>
              <a:t> = 9.89654</a:t>
            </a:r>
            <a:r>
              <a:rPr lang="en-US" altLang="zh-TW" sz="2200" baseline="-25000" dirty="0">
                <a:latin typeface="Verdana" panose="020B0604030504040204" pitchFamily="34" charset="0"/>
              </a:rPr>
              <a:t>ten</a:t>
            </a:r>
            <a:r>
              <a:rPr lang="en-US" altLang="zh-TW" sz="2200" dirty="0">
                <a:latin typeface="Verdana" panose="020B0604030504040204" pitchFamily="34" charset="0"/>
              </a:rPr>
              <a:t> x 10</a:t>
            </a:r>
            <a:r>
              <a:rPr lang="en-US" altLang="zh-TW" sz="2200" baseline="-25000" dirty="0">
                <a:latin typeface="Verdana" panose="020B0604030504040204" pitchFamily="34" charset="0"/>
              </a:rPr>
              <a:t>ten</a:t>
            </a:r>
            <a:r>
              <a:rPr lang="en-US" altLang="zh-TW" sz="2200" baseline="30000" dirty="0">
                <a:latin typeface="Verdana" panose="020B0604030504040204" pitchFamily="34" charset="0"/>
              </a:rPr>
              <a:t>3 </a:t>
            </a:r>
            <a:r>
              <a:rPr lang="en-US" altLang="zh-TW" sz="2200" dirty="0">
                <a:latin typeface="Verdana" panose="020B0604030504040204" pitchFamily="34" charset="0"/>
              </a:rPr>
              <a:t>(or 9.89654E3</a:t>
            </a:r>
            <a:r>
              <a:rPr lang="en-US" altLang="zh-TW" sz="2200" baseline="-25000" dirty="0">
                <a:latin typeface="Verdana" panose="020B0604030504040204" pitchFamily="34" charset="0"/>
              </a:rPr>
              <a:t>ten</a:t>
            </a:r>
            <a:r>
              <a:rPr lang="en-US" altLang="zh-TW" sz="2200" dirty="0">
                <a:latin typeface="Verdana" panose="020B0604030504040204" pitchFamily="34" charset="0"/>
              </a:rPr>
              <a:t>)</a:t>
            </a:r>
            <a:endParaRPr lang="en-US" altLang="zh-TW" sz="2200" baseline="30000" dirty="0">
              <a:latin typeface="Verdana" panose="020B0604030504040204" pitchFamily="34" charset="0"/>
            </a:endParaRPr>
          </a:p>
          <a:p>
            <a:pPr lvl="1"/>
            <a:r>
              <a:rPr lang="en-US" altLang="zh-TW" sz="2200" dirty="0">
                <a:latin typeface="Verdana" panose="020B0604030504040204" pitchFamily="34" charset="0"/>
              </a:rPr>
              <a:t>E.g., 1110.01</a:t>
            </a:r>
            <a:r>
              <a:rPr lang="en-US" altLang="zh-TW" sz="2200" baseline="-25000" dirty="0">
                <a:latin typeface="Verdana" panose="020B0604030504040204" pitchFamily="34" charset="0"/>
              </a:rPr>
              <a:t>two</a:t>
            </a:r>
            <a:r>
              <a:rPr lang="en-US" altLang="zh-TW" sz="2200" dirty="0">
                <a:latin typeface="Verdana" panose="020B0604030504040204" pitchFamily="34" charset="0"/>
              </a:rPr>
              <a:t> = 1.11001</a:t>
            </a:r>
            <a:r>
              <a:rPr lang="en-US" altLang="zh-TW" sz="2200" baseline="-25000" dirty="0">
                <a:latin typeface="Verdana" panose="020B0604030504040204" pitchFamily="34" charset="0"/>
              </a:rPr>
              <a:t>two</a:t>
            </a:r>
            <a:r>
              <a:rPr lang="en-US" altLang="zh-TW" sz="2200" dirty="0">
                <a:latin typeface="Verdana" panose="020B0604030504040204" pitchFamily="34" charset="0"/>
              </a:rPr>
              <a:t> X 2</a:t>
            </a:r>
            <a:r>
              <a:rPr lang="en-US" altLang="zh-TW" sz="2200" baseline="30000" dirty="0">
                <a:latin typeface="Verdana" panose="020B0604030504040204" pitchFamily="34" charset="0"/>
              </a:rPr>
              <a:t>3 </a:t>
            </a:r>
            <a:r>
              <a:rPr lang="en-US" altLang="zh-TW" sz="2200" dirty="0">
                <a:latin typeface="Verdana" panose="020B0604030504040204" pitchFamily="34" charset="0"/>
              </a:rPr>
              <a:t>(or 1.11001E3</a:t>
            </a:r>
            <a:r>
              <a:rPr lang="en-US" altLang="zh-TW" sz="2200" baseline="-25000" dirty="0">
                <a:latin typeface="Verdana" panose="020B0604030504040204" pitchFamily="34" charset="0"/>
              </a:rPr>
              <a:t>two</a:t>
            </a:r>
            <a:r>
              <a:rPr lang="en-US" altLang="zh-TW" sz="2200" dirty="0">
                <a:latin typeface="Verdana" panose="020B0604030504040204" pitchFamily="34" charset="0"/>
              </a:rPr>
              <a:t>)</a:t>
            </a:r>
            <a:endParaRPr lang="en-US" altLang="zh-TW" sz="2200" baseline="30000" dirty="0">
              <a:latin typeface="Verdana" panose="020B060403050404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D6AD3-7BC4-4247-96E0-DA0B30DB4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5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6175E-6079-42B9-81E0-A9C4A87C7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728" y="2283935"/>
            <a:ext cx="10058400" cy="1609344"/>
          </a:xfrm>
        </p:spPr>
        <p:txBody>
          <a:bodyPr>
            <a:normAutofit/>
          </a:bodyPr>
          <a:lstStyle/>
          <a:p>
            <a:r>
              <a:rPr lang="en-HK" dirty="0"/>
              <a:t>Inside computer, </a:t>
            </a:r>
            <a:br>
              <a:rPr lang="en-HK" dirty="0"/>
            </a:br>
            <a:r>
              <a:rPr lang="en-HK" dirty="0"/>
              <a:t>everything is a number.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4B7604-B75E-4AEE-8F7C-9E5AB113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9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D552-A7AD-418D-AE17-0EB3E5C9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ym typeface="Symbol" panose="05050102010706020507" pitchFamily="18" charset="2"/>
              </a:rPr>
              <a:t>Normalizing the significand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AC569-11B7-4B8D-98F2-AF855123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HK" dirty="0"/>
              <a:t>Given a real number, there are an infinitely number of ways to express it using the scientific notation.</a:t>
            </a:r>
          </a:p>
          <a:p>
            <a:r>
              <a:rPr lang="en-HK" dirty="0"/>
              <a:t>E.g., 11001.0 can be expressed as …, 1100100.E-2, 110010.E-1, 11001.0E0, 1100.1E1, 110.01E2, ….</a:t>
            </a:r>
          </a:p>
          <a:p>
            <a:pPr lvl="1"/>
            <a:r>
              <a:rPr lang="en-HK" dirty="0"/>
              <a:t>A positive (negative) exponent moves the radix point to the right (left) by the absolute value of the exponent.</a:t>
            </a:r>
          </a:p>
          <a:p>
            <a:r>
              <a:rPr lang="en-HK" dirty="0"/>
              <a:t>Need a standard format to simplify the design.</a:t>
            </a:r>
          </a:p>
          <a:p>
            <a:pPr lvl="1"/>
            <a:r>
              <a:rPr lang="en-HK" dirty="0"/>
              <a:t>Normalized significand: </a:t>
            </a:r>
            <a:r>
              <a:rPr lang="en-US" altLang="en-US" dirty="0">
                <a:cs typeface="Arial" panose="020B0604020202020204" pitchFamily="34" charset="0"/>
              </a:rPr>
              <a:t>±1.</a:t>
            </a:r>
            <a:r>
              <a:rPr lang="en-US" altLang="en-US" i="1" dirty="0">
                <a:cs typeface="Arial" panose="020B0604020202020204" pitchFamily="34" charset="0"/>
              </a:rPr>
              <a:t>xxxxxxx</a:t>
            </a:r>
            <a:r>
              <a:rPr lang="en-US" altLang="en-US" baseline="-25000" dirty="0">
                <a:cs typeface="Arial" panose="020B0604020202020204" pitchFamily="34" charset="0"/>
              </a:rPr>
              <a:t>two</a:t>
            </a:r>
            <a:r>
              <a:rPr lang="en-US" altLang="en-US" dirty="0">
                <a:cs typeface="Arial" panose="020B0604020202020204" pitchFamily="34" charset="0"/>
              </a:rPr>
              <a:t> × 2</a:t>
            </a:r>
            <a:r>
              <a:rPr lang="en-US" altLang="en-US" i="1" baseline="30000" dirty="0">
                <a:cs typeface="Arial" panose="020B0604020202020204" pitchFamily="34" charset="0"/>
              </a:rPr>
              <a:t>yyyy</a:t>
            </a:r>
          </a:p>
          <a:p>
            <a:pPr lvl="2"/>
            <a:r>
              <a:rPr lang="en-US" altLang="en-US" dirty="0">
                <a:cs typeface="Arial" panose="020B0604020202020204" pitchFamily="34" charset="0"/>
              </a:rPr>
              <a:t>No need to store the MSB</a:t>
            </a:r>
          </a:p>
          <a:p>
            <a:pPr lvl="2"/>
            <a:r>
              <a:rPr lang="en-US" altLang="en-US" dirty="0">
                <a:cs typeface="Arial" panose="020B0604020202020204" pitchFamily="34" charset="0"/>
              </a:rPr>
              <a:t>Need to store the sign bit and the bits after the radix point</a:t>
            </a:r>
          </a:p>
          <a:p>
            <a:pPr lvl="2"/>
            <a:r>
              <a:rPr lang="en-US" altLang="en-US" dirty="0">
                <a:solidFill>
                  <a:schemeClr val="accent1"/>
                </a:solidFill>
                <a:cs typeface="Arial" panose="020B0604020202020204" pitchFamily="34" charset="0"/>
              </a:rPr>
              <a:t>Note that 0 cannot be represented.</a:t>
            </a:r>
          </a:p>
          <a:p>
            <a:pPr lvl="1"/>
            <a:r>
              <a:rPr lang="en-US" altLang="en-US" dirty="0">
                <a:cs typeface="Arial" panose="020B0604020202020204" pitchFamily="34" charset="0"/>
              </a:rPr>
              <a:t>Therefore, we will use 1.1001E4 for the example above.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23137-3B76-492C-B90A-4ED2D6C6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5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65833026-6756-408A-9B7D-6DB765100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Floating Point Standard</a:t>
            </a:r>
            <a:endParaRPr lang="en-AU" altLang="en-US"/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4CBE425-D44E-4667-B733-87048F487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Defined by IEEE </a:t>
            </a:r>
            <a:r>
              <a:rPr lang="en-US" altLang="en-US" dirty="0" err="1"/>
              <a:t>Std</a:t>
            </a:r>
            <a:r>
              <a:rPr lang="en-US" altLang="en-US" dirty="0"/>
              <a:t> 754-1985</a:t>
            </a:r>
          </a:p>
          <a:p>
            <a:pPr eaLnBrk="1" hangingPunct="1"/>
            <a:r>
              <a:rPr lang="en-US" altLang="en-US" dirty="0"/>
              <a:t>Developed in response to divergence of representations</a:t>
            </a:r>
          </a:p>
          <a:p>
            <a:pPr lvl="1" eaLnBrk="1" hangingPunct="1"/>
            <a:r>
              <a:rPr lang="en-US" altLang="en-US" dirty="0"/>
              <a:t>Portability issues for scientific code</a:t>
            </a:r>
          </a:p>
          <a:p>
            <a:pPr eaLnBrk="1" hangingPunct="1"/>
            <a:r>
              <a:rPr lang="en-US" altLang="en-US" dirty="0"/>
              <a:t>Now almost universally adopted</a:t>
            </a:r>
          </a:p>
          <a:p>
            <a:pPr eaLnBrk="1" hangingPunct="1"/>
            <a:r>
              <a:rPr lang="en-US" altLang="en-US" dirty="0"/>
              <a:t>How to strike the “right” balance between range and precision?</a:t>
            </a:r>
          </a:p>
          <a:p>
            <a:pPr eaLnBrk="1" hangingPunct="1"/>
            <a:r>
              <a:rPr lang="en-US" altLang="en-US" dirty="0"/>
              <a:t>Two representations</a:t>
            </a:r>
          </a:p>
          <a:p>
            <a:pPr lvl="1" eaLnBrk="1" hangingPunct="1"/>
            <a:r>
              <a:rPr lang="en-US" altLang="en-US" dirty="0"/>
              <a:t>Single precision (32-bit)</a:t>
            </a:r>
          </a:p>
          <a:p>
            <a:pPr lvl="1" eaLnBrk="1" hangingPunct="1"/>
            <a:r>
              <a:rPr lang="en-US" altLang="en-US" dirty="0"/>
              <a:t>Double precision (64-bit) </a:t>
            </a: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47035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D9953-741A-42A7-B32D-412DE9BD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 Floating-Point Format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99BD7-BCC6-42DF-B974-11A8811A0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1644445"/>
            <a:ext cx="11656240" cy="4527755"/>
          </a:xfrm>
        </p:spPr>
        <p:txBody>
          <a:bodyPr>
            <a:normAutofit lnSpcReduction="10000"/>
          </a:bodyPr>
          <a:lstStyle/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endParaRPr lang="en-HK" dirty="0"/>
          </a:p>
          <a:p>
            <a:r>
              <a:rPr lang="en-US" dirty="0"/>
              <a:t>S: sign bit (0 =&gt; non-negative, 1 =&gt; negative)</a:t>
            </a:r>
          </a:p>
          <a:p>
            <a:pPr lvl="1"/>
            <a:r>
              <a:rPr lang="en-US" dirty="0"/>
              <a:t>Sign and magnitude </a:t>
            </a:r>
          </a:p>
          <a:p>
            <a:r>
              <a:rPr lang="en-US" dirty="0"/>
              <a:t>Normalize significand: 1.0 ≤ |significand| &lt; 2.0</a:t>
            </a:r>
          </a:p>
          <a:p>
            <a:pPr lvl="1"/>
            <a:r>
              <a:rPr lang="en-US" dirty="0"/>
              <a:t>Always has a leading pre-binary-point 1 bit, so no need to represent it explicitly (hidden bit)</a:t>
            </a:r>
          </a:p>
          <a:p>
            <a:pPr lvl="1"/>
            <a:r>
              <a:rPr lang="en-US" dirty="0"/>
              <a:t>Significand is Fraction with the “1.” restored.</a:t>
            </a:r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B0BFD-550A-478E-90F9-3DDC9FC05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42</a:t>
            </a:fld>
            <a:endParaRPr 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31B9E335-2B7A-4430-B57D-BB4D81AA0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1" y="2301154"/>
            <a:ext cx="3587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S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15A82104-3A7E-4360-BFEA-A12E7075E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6" y="2301154"/>
            <a:ext cx="15843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Exponent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03F41488-C40C-4596-A72B-71F8B5BBC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8089" y="2301154"/>
            <a:ext cx="3671887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Fraction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3300A48-BE12-45D2-BD59-E591152D6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739" y="1580430"/>
            <a:ext cx="1857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latin typeface="Tahoma" panose="020B0604030504040204" pitchFamily="34" charset="0"/>
              </a:rPr>
              <a:t>single: 8 bits</a:t>
            </a:r>
            <a:br>
              <a:rPr lang="en-US" altLang="en-US" sz="2000" dirty="0">
                <a:latin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</a:rPr>
              <a:t>double: 11 bits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8E2F925B-325E-430E-9609-FC7ADF19E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539" y="1580430"/>
            <a:ext cx="1857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latin typeface="Tahoma" panose="020B0604030504040204" pitchFamily="34" charset="0"/>
              </a:rPr>
              <a:t>single: 23 bits</a:t>
            </a:r>
            <a:br>
              <a:rPr lang="en-US" altLang="en-US" sz="2000">
                <a:latin typeface="Tahoma" panose="020B0604030504040204" pitchFamily="34" charset="0"/>
              </a:rPr>
            </a:br>
            <a:r>
              <a:rPr lang="en-US" altLang="en-US" sz="2000">
                <a:latin typeface="Tahoma" panose="020B0604030504040204" pitchFamily="34" charset="0"/>
              </a:rPr>
              <a:t>double: 52 bits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DC35226-B9A8-4BF4-9400-B5ABC2701C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630760"/>
              </p:ext>
            </p:extLst>
          </p:nvPr>
        </p:nvGraphicFramePr>
        <p:xfrm>
          <a:off x="3206851" y="2939846"/>
          <a:ext cx="5376709" cy="50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3" imgW="2450880" imgH="228600" progId="Equation.3">
                  <p:embed/>
                </p:oleObj>
              </mc:Choice>
              <mc:Fallback>
                <p:oleObj name="Equation" r:id="rId3" imgW="2450880" imgH="228600" progId="Equation.3">
                  <p:embed/>
                  <p:pic>
                    <p:nvPicPr>
                      <p:cNvPr id="1026" name="Object 9">
                        <a:extLst>
                          <a:ext uri="{FF2B5EF4-FFF2-40B4-BE49-F238E27FC236}">
                            <a16:creationId xmlns:a16="http://schemas.microsoft.com/office/drawing/2014/main" id="{9FB43B94-5DDA-4EBB-9A67-3B1F847297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851" y="2939846"/>
                        <a:ext cx="5376709" cy="5004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075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499C-65F0-46FB-BFF6-B73035E31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IEEE Floating-Point Format (cont’d)</a:t>
            </a:r>
            <a:endParaRPr lang="en-H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1EA07E-FE61-4DA9-8C85-E516E0A6F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exponent could be negative, 0, or positive.</a:t>
            </a:r>
          </a:p>
          <a:p>
            <a:r>
              <a:rPr lang="en-US" dirty="0"/>
              <a:t>How to represent it?</a:t>
            </a:r>
          </a:p>
          <a:p>
            <a:pPr lvl="1"/>
            <a:r>
              <a:rPr lang="en-US" dirty="0"/>
              <a:t>Two’s complement is not easy to compare.</a:t>
            </a:r>
          </a:p>
          <a:p>
            <a:pPr lvl="1"/>
            <a:r>
              <a:rPr lang="en-US" dirty="0"/>
              <a:t>Use one that preserves the original order (0000 &lt; 0001 &lt; 0010 &lt; …).</a:t>
            </a:r>
          </a:p>
          <a:p>
            <a:r>
              <a:rPr lang="en-US" dirty="0"/>
              <a:t>Using a bias (Single: bias = 127; Double: bias = 1203)</a:t>
            </a:r>
          </a:p>
          <a:p>
            <a:pPr lvl="1"/>
            <a:r>
              <a:rPr lang="en-US" dirty="0"/>
              <a:t>The Exponent is an unsigned number.</a:t>
            </a:r>
          </a:p>
          <a:p>
            <a:pPr lvl="1"/>
            <a:r>
              <a:rPr lang="en-US" dirty="0"/>
              <a:t>The actual exponent value is Exponent subtracted by the bias.</a:t>
            </a:r>
          </a:p>
          <a:p>
            <a:pPr lvl="1"/>
            <a:r>
              <a:rPr lang="en-US" dirty="0"/>
              <a:t>For single-precision, the range of exponent value is between -127 (0 – 127) and 128 (255 – 127).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2EDD61-A8E4-467B-9C63-93256752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2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859D-DA10-4317-85E0-9EEE82C1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 Floating-Point Format (cont’d)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0791B-9198-4EFA-AD68-278688521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By labelling the 32 bits in the single-precision by (</a:t>
            </a:r>
            <a:r>
              <a:rPr lang="en-HK" i="1" dirty="0"/>
              <a:t>b</a:t>
            </a:r>
            <a:r>
              <a:rPr lang="en-HK" i="1" baseline="-25000" dirty="0"/>
              <a:t>31</a:t>
            </a:r>
            <a:r>
              <a:rPr lang="en-HK" i="1" dirty="0"/>
              <a:t>b</a:t>
            </a:r>
            <a:r>
              <a:rPr lang="en-HK" i="1" baseline="-25000" dirty="0"/>
              <a:t>30</a:t>
            </a:r>
            <a:r>
              <a:rPr lang="en-HK" i="1" dirty="0"/>
              <a:t>…b</a:t>
            </a:r>
            <a:r>
              <a:rPr lang="en-HK" i="1" baseline="-25000" dirty="0"/>
              <a:t>1</a:t>
            </a:r>
            <a:r>
              <a:rPr lang="en-HK" i="1" dirty="0"/>
              <a:t>b</a:t>
            </a:r>
            <a:r>
              <a:rPr lang="en-HK" i="1" baseline="-25000" dirty="0"/>
              <a:t>0</a:t>
            </a:r>
            <a:r>
              <a:rPr lang="en-HK" dirty="0"/>
              <a:t>)</a:t>
            </a:r>
            <a:r>
              <a:rPr lang="en-HK" baseline="-25000" dirty="0"/>
              <a:t>two</a:t>
            </a:r>
            <a:r>
              <a:rPr lang="en-HK" dirty="0"/>
              <a:t>, the binary representation of a floating-point number is</a:t>
            </a:r>
          </a:p>
          <a:p>
            <a:endParaRPr lang="en-HK" dirty="0"/>
          </a:p>
          <a:p>
            <a:endParaRPr lang="en-HK" dirty="0"/>
          </a:p>
          <a:p>
            <a:r>
              <a:rPr lang="en-HK" dirty="0"/>
              <a:t>Its decimal value is given by</a:t>
            </a:r>
          </a:p>
          <a:p>
            <a:endParaRPr lang="en-HK" dirty="0"/>
          </a:p>
          <a:p>
            <a:endParaRPr lang="en-HK" dirty="0"/>
          </a:p>
          <a:p>
            <a:pPr lvl="1"/>
            <a:r>
              <a:rPr lang="en-HK" dirty="0"/>
              <a:t>where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72A71-06FC-486D-B40A-32D9DF7D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E24878E-9A51-4815-B13A-F78082F265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622057"/>
              </p:ext>
            </p:extLst>
          </p:nvPr>
        </p:nvGraphicFramePr>
        <p:xfrm>
          <a:off x="1852613" y="2633663"/>
          <a:ext cx="80772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Equation" r:id="rId3" imgW="3136680" imgH="266400" progId="Equation.3">
                  <p:embed/>
                </p:oleObj>
              </mc:Choice>
              <mc:Fallback>
                <p:oleObj name="Equation" r:id="rId3" imgW="3136680" imgH="266400" progId="Equation.3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CCD03B96-4240-442B-960F-75E27EA868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2633663"/>
                        <a:ext cx="80772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C61D02C-CE5A-4494-84ED-3074518EFC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698695"/>
              </p:ext>
            </p:extLst>
          </p:nvPr>
        </p:nvGraphicFramePr>
        <p:xfrm>
          <a:off x="2587625" y="4242171"/>
          <a:ext cx="660558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6" name="Equation" r:id="rId5" imgW="2565360" imgH="291960" progId="Equation.3">
                  <p:embed/>
                </p:oleObj>
              </mc:Choice>
              <mc:Fallback>
                <p:oleObj name="Equation" r:id="rId5" imgW="2565360" imgH="29196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E24878E-9A51-4815-B13A-F78082F265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4242171"/>
                        <a:ext cx="6605588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79E8EFE-5A14-4E76-927D-FF8935D34E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157326"/>
              </p:ext>
            </p:extLst>
          </p:nvPr>
        </p:nvGraphicFramePr>
        <p:xfrm>
          <a:off x="4549775" y="5253035"/>
          <a:ext cx="268128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7" name="Equation" r:id="rId7" imgW="1041120" imgH="291960" progId="Equation.3">
                  <p:embed/>
                </p:oleObj>
              </mc:Choice>
              <mc:Fallback>
                <p:oleObj name="Equation" r:id="rId7" imgW="1041120" imgH="291960" progId="Equation.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C61D02C-CE5A-4494-84ED-3074518EFC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5253035"/>
                        <a:ext cx="2681288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33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>
            <a:extLst>
              <a:ext uri="{FF2B5EF4-FFF2-40B4-BE49-F238E27FC236}">
                <a16:creationId xmlns:a16="http://schemas.microsoft.com/office/drawing/2014/main" id="{39EB24F4-037C-4685-B780-99EE95BDE3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3 — Arithmetic for Computers — </a:t>
            </a:r>
            <a:fld id="{081E7141-136D-466F-AAFD-7A049B844E18}" type="slidenum">
              <a:rPr lang="en-AU" altLang="en-US"/>
              <a:pPr/>
              <a:t>45</a:t>
            </a:fld>
            <a:endParaRPr lang="en-AU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6DA016B-7F3F-4B1F-9DDA-4F6452835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Floating-Point Example</a:t>
            </a:r>
            <a:endParaRPr lang="en-AU" altLang="en-US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8F29CC-A7D1-4346-AA25-7EC9B58ED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Represent –0.75</a:t>
            </a:r>
          </a:p>
          <a:p>
            <a:pPr lvl="1" eaLnBrk="1" hangingPunct="1"/>
            <a:r>
              <a:rPr lang="en-US" altLang="en-US" dirty="0"/>
              <a:t>–0.75 = (–1)</a:t>
            </a:r>
            <a:r>
              <a:rPr lang="en-US" altLang="en-US" baseline="30000" dirty="0"/>
              <a:t>1</a:t>
            </a:r>
            <a:r>
              <a:rPr lang="en-US" altLang="en-US" dirty="0"/>
              <a:t> × 1.1</a:t>
            </a:r>
            <a:r>
              <a:rPr lang="en-US" altLang="en-US" baseline="-25000" dirty="0"/>
              <a:t>two</a:t>
            </a:r>
            <a:r>
              <a:rPr lang="en-US" altLang="en-US" dirty="0"/>
              <a:t> × 2</a:t>
            </a:r>
            <a:r>
              <a:rPr lang="en-US" altLang="en-US" baseline="30000" dirty="0"/>
              <a:t>–1</a:t>
            </a:r>
          </a:p>
          <a:p>
            <a:pPr lvl="1" eaLnBrk="1" hangingPunct="1"/>
            <a:r>
              <a:rPr lang="en-US" altLang="en-US" dirty="0"/>
              <a:t>S = </a:t>
            </a:r>
            <a:r>
              <a:rPr lang="en-US" altLang="en-US" dirty="0">
                <a:solidFill>
                  <a:schemeClr val="hlink"/>
                </a:solidFill>
              </a:rPr>
              <a:t>1</a:t>
            </a:r>
          </a:p>
          <a:p>
            <a:pPr lvl="1" eaLnBrk="1" hangingPunct="1"/>
            <a:r>
              <a:rPr lang="en-US" altLang="en-US" dirty="0"/>
              <a:t>Fraction = </a:t>
            </a:r>
            <a:r>
              <a:rPr lang="en-US" altLang="en-US" dirty="0">
                <a:solidFill>
                  <a:schemeClr val="tx2"/>
                </a:solidFill>
              </a:rPr>
              <a:t>1000…00</a:t>
            </a:r>
            <a:r>
              <a:rPr lang="en-US" altLang="en-US" baseline="-25000" dirty="0"/>
              <a:t>two</a:t>
            </a:r>
            <a:endParaRPr lang="en-US" altLang="en-US" dirty="0">
              <a:solidFill>
                <a:schemeClr val="folHlink"/>
              </a:solidFill>
            </a:endParaRPr>
          </a:p>
          <a:p>
            <a:pPr lvl="1" eaLnBrk="1" hangingPunct="1"/>
            <a:r>
              <a:rPr lang="en-US" altLang="en-US" dirty="0"/>
              <a:t>Exponent = –1 + bias</a:t>
            </a:r>
          </a:p>
          <a:p>
            <a:pPr lvl="2" eaLnBrk="1" hangingPunct="1"/>
            <a:r>
              <a:rPr lang="en-US" altLang="en-US" dirty="0"/>
              <a:t>Single: –1 + 127 = 126 = </a:t>
            </a:r>
            <a:r>
              <a:rPr lang="en-US" altLang="en-US" dirty="0">
                <a:solidFill>
                  <a:srgbClr val="008000"/>
                </a:solidFill>
              </a:rPr>
              <a:t>01111110</a:t>
            </a:r>
            <a:r>
              <a:rPr lang="en-US" altLang="en-US" baseline="-25000" dirty="0"/>
              <a:t>two</a:t>
            </a:r>
            <a:endParaRPr lang="en-US" altLang="en-US" dirty="0"/>
          </a:p>
          <a:p>
            <a:pPr lvl="2" eaLnBrk="1" hangingPunct="1"/>
            <a:r>
              <a:rPr lang="en-US" altLang="en-US" dirty="0"/>
              <a:t>Double: –1 + 1023 = 1022 = </a:t>
            </a:r>
            <a:r>
              <a:rPr lang="en-US" altLang="en-US" dirty="0">
                <a:solidFill>
                  <a:srgbClr val="008000"/>
                </a:solidFill>
              </a:rPr>
              <a:t>01111111110</a:t>
            </a:r>
            <a:r>
              <a:rPr lang="en-US" altLang="en-US" baseline="-25000" dirty="0"/>
              <a:t>two</a:t>
            </a:r>
            <a:endParaRPr lang="en-US" altLang="en-US" dirty="0"/>
          </a:p>
          <a:p>
            <a:pPr eaLnBrk="1" hangingPunct="1"/>
            <a:r>
              <a:rPr lang="en-US" altLang="en-US" dirty="0"/>
              <a:t>Single: </a:t>
            </a:r>
            <a:r>
              <a:rPr lang="en-US" altLang="en-US" dirty="0">
                <a:solidFill>
                  <a:schemeClr val="hlink"/>
                </a:solidFill>
              </a:rPr>
              <a:t>1</a:t>
            </a:r>
            <a:r>
              <a:rPr lang="en-US" altLang="en-US" dirty="0">
                <a:solidFill>
                  <a:srgbClr val="008000"/>
                </a:solidFill>
              </a:rPr>
              <a:t>01111110</a:t>
            </a:r>
            <a:r>
              <a:rPr lang="en-US" altLang="en-US" dirty="0">
                <a:solidFill>
                  <a:schemeClr val="tx2"/>
                </a:solidFill>
              </a:rPr>
              <a:t>1000…00</a:t>
            </a:r>
          </a:p>
          <a:p>
            <a:pPr eaLnBrk="1" hangingPunct="1"/>
            <a:r>
              <a:rPr lang="en-US" altLang="en-US" dirty="0"/>
              <a:t>Double: </a:t>
            </a:r>
            <a:r>
              <a:rPr lang="en-US" altLang="en-US" dirty="0">
                <a:solidFill>
                  <a:schemeClr val="hlink"/>
                </a:solidFill>
              </a:rPr>
              <a:t>1</a:t>
            </a:r>
            <a:r>
              <a:rPr lang="en-US" altLang="en-US" dirty="0">
                <a:solidFill>
                  <a:srgbClr val="008000"/>
                </a:solidFill>
              </a:rPr>
              <a:t>01111111110</a:t>
            </a:r>
            <a:r>
              <a:rPr lang="en-US" altLang="en-US" dirty="0">
                <a:solidFill>
                  <a:schemeClr val="tx2"/>
                </a:solidFill>
              </a:rPr>
              <a:t>1000…00</a:t>
            </a:r>
          </a:p>
        </p:txBody>
      </p:sp>
    </p:spTree>
    <p:extLst>
      <p:ext uri="{BB962C8B-B14F-4D97-AF65-F5344CB8AC3E}">
        <p14:creationId xmlns:p14="http://schemas.microsoft.com/office/powerpoint/2010/main" val="340454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>
            <a:extLst>
              <a:ext uri="{FF2B5EF4-FFF2-40B4-BE49-F238E27FC236}">
                <a16:creationId xmlns:a16="http://schemas.microsoft.com/office/drawing/2014/main" id="{F1F6A5E4-8DCD-4BBE-9176-D136749DDA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3 — Arithmetic for Computers — </a:t>
            </a:r>
            <a:fld id="{7315A245-A719-4963-A261-5BBEF66CF135}" type="slidenum">
              <a:rPr lang="en-AU" altLang="en-US"/>
              <a:pPr/>
              <a:t>46</a:t>
            </a:fld>
            <a:endParaRPr lang="en-AU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A5CDBB4-502E-4B42-A4F6-A79DF4954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Floating-Point Example</a:t>
            </a:r>
            <a:endParaRPr lang="en-AU" altLang="en-US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5B85346-C01C-4271-9B21-972207168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number is represented by the single-precision float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hlink"/>
                </a:solidFill>
              </a:rPr>
              <a:t>	1</a:t>
            </a:r>
            <a:r>
              <a:rPr lang="en-US" altLang="en-US" dirty="0">
                <a:solidFill>
                  <a:srgbClr val="008000"/>
                </a:solidFill>
              </a:rPr>
              <a:t>10000001</a:t>
            </a:r>
            <a:r>
              <a:rPr lang="en-US" altLang="en-US" dirty="0">
                <a:solidFill>
                  <a:schemeClr val="tx2"/>
                </a:solidFill>
              </a:rPr>
              <a:t>01000…00?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 = </a:t>
            </a:r>
            <a:r>
              <a:rPr lang="en-US" altLang="en-US" dirty="0">
                <a:solidFill>
                  <a:schemeClr val="hlink"/>
                </a:solidFill>
              </a:rPr>
              <a:t>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Fraction = </a:t>
            </a:r>
            <a:r>
              <a:rPr lang="en-US" altLang="en-US" dirty="0">
                <a:solidFill>
                  <a:schemeClr val="tx2"/>
                </a:solidFill>
              </a:rPr>
              <a:t>01000…00</a:t>
            </a:r>
            <a:r>
              <a:rPr lang="en-US" altLang="en-US" baseline="-25000" dirty="0"/>
              <a:t>two</a:t>
            </a:r>
            <a:endParaRPr lang="en-US" altLang="en-US" dirty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Exponent = </a:t>
            </a:r>
            <a:r>
              <a:rPr lang="en-US" altLang="en-US" dirty="0">
                <a:solidFill>
                  <a:srgbClr val="008000"/>
                </a:solidFill>
              </a:rPr>
              <a:t>10000001</a:t>
            </a:r>
            <a:r>
              <a:rPr lang="en-US" altLang="en-US" baseline="-25000" dirty="0"/>
              <a:t>two</a:t>
            </a:r>
            <a:r>
              <a:rPr lang="en-US" altLang="en-US" dirty="0"/>
              <a:t> = 129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x = (–1)</a:t>
            </a:r>
            <a:r>
              <a:rPr lang="en-US" altLang="en-US" baseline="30000" dirty="0"/>
              <a:t>1</a:t>
            </a:r>
            <a:r>
              <a:rPr lang="en-US" altLang="en-US" dirty="0"/>
              <a:t> × (1 + .01</a:t>
            </a:r>
            <a:r>
              <a:rPr lang="en-US" altLang="en-US" baseline="-25000" dirty="0"/>
              <a:t>two</a:t>
            </a:r>
            <a:r>
              <a:rPr lang="en-US" altLang="en-US" dirty="0"/>
              <a:t>) × 2</a:t>
            </a:r>
            <a:r>
              <a:rPr lang="en-US" altLang="en-US" baseline="30000" dirty="0"/>
              <a:t>(129 – 127)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= (–1) × 1.25 × 2</a:t>
            </a:r>
            <a:r>
              <a:rPr lang="en-US" altLang="en-US" baseline="30000" dirty="0"/>
              <a:t>2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	= –5.0</a:t>
            </a:r>
          </a:p>
        </p:txBody>
      </p:sp>
    </p:spTree>
    <p:extLst>
      <p:ext uri="{BB962C8B-B14F-4D97-AF65-F5344CB8AC3E}">
        <p14:creationId xmlns:p14="http://schemas.microsoft.com/office/powerpoint/2010/main" val="68539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A818A-BD6C-4B49-8677-4311952E2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E6794-0C48-4550-8259-FE5C1EA02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What is the real number represented by the single-precision float below? </a:t>
            </a:r>
          </a:p>
          <a:p>
            <a:pPr marL="0" indent="0">
              <a:buNone/>
            </a:pPr>
            <a:r>
              <a:rPr lang="en-HK" dirty="0"/>
              <a:t>  </a:t>
            </a:r>
            <a:r>
              <a:rPr lang="en-HK" dirty="0">
                <a:solidFill>
                  <a:srgbClr val="FFC000"/>
                </a:solidFill>
              </a:rPr>
              <a:t>0</a:t>
            </a:r>
            <a:r>
              <a:rPr lang="en-HK" dirty="0">
                <a:solidFill>
                  <a:srgbClr val="00B050"/>
                </a:solidFill>
              </a:rPr>
              <a:t>01111100</a:t>
            </a:r>
            <a:r>
              <a:rPr lang="en-HK" dirty="0"/>
              <a:t>01000000000000000000000</a:t>
            </a:r>
          </a:p>
          <a:p>
            <a:pPr marL="0" indent="0">
              <a:buNone/>
            </a:pPr>
            <a:endParaRPr lang="en-HK" dirty="0"/>
          </a:p>
          <a:p>
            <a:r>
              <a:rPr lang="en-HK" dirty="0"/>
              <a:t>What is the single-precision float of 111.111</a:t>
            </a:r>
            <a:r>
              <a:rPr lang="en-HK" baseline="-25000" dirty="0"/>
              <a:t>ten</a:t>
            </a:r>
            <a:r>
              <a:rPr lang="en-HK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7123B-D47F-41C7-8F71-DFDDE33D0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9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6">
            <a:extLst>
              <a:ext uri="{FF2B5EF4-FFF2-40B4-BE49-F238E27FC236}">
                <a16:creationId xmlns:a16="http://schemas.microsoft.com/office/drawing/2014/main" id="{B2E28F55-DD6F-4D02-B216-584A263FF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Single-Precision Range</a:t>
            </a:r>
          </a:p>
        </p:txBody>
      </p:sp>
      <p:sp>
        <p:nvSpPr>
          <p:cNvPr id="24580" name="Rectangle 7">
            <a:extLst>
              <a:ext uri="{FF2B5EF4-FFF2-40B4-BE49-F238E27FC236}">
                <a16:creationId xmlns:a16="http://schemas.microsoft.com/office/drawing/2014/main" id="{6DAAF0E0-2B45-4285-BE2A-F8C4C77CF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Exponents 00000000 and 11111111 reserved</a:t>
            </a:r>
          </a:p>
          <a:p>
            <a:pPr eaLnBrk="1" hangingPunct="1"/>
            <a:r>
              <a:rPr lang="en-US" altLang="en-US" dirty="0"/>
              <a:t>Smallest value</a:t>
            </a:r>
          </a:p>
          <a:p>
            <a:pPr lvl="1" eaLnBrk="1" hangingPunct="1"/>
            <a:r>
              <a:rPr lang="en-US" altLang="en-US" dirty="0"/>
              <a:t>Exponent: 00000001</a:t>
            </a:r>
            <a:br>
              <a:rPr lang="en-US" altLang="en-US" dirty="0"/>
            </a:br>
            <a:r>
              <a:rPr lang="en-US" altLang="en-US" dirty="0">
                <a:sym typeface="Symbol" panose="05050102010706020507" pitchFamily="18" charset="2"/>
              </a:rPr>
              <a:t> actual exponent = 1 – 127 = –126</a:t>
            </a:r>
          </a:p>
          <a:p>
            <a:pPr lvl="1" eaLnBrk="1" hangingPunct="1"/>
            <a:r>
              <a:rPr lang="en-US" altLang="en-US" dirty="0">
                <a:sym typeface="Symbol" panose="05050102010706020507" pitchFamily="18" charset="2"/>
              </a:rPr>
              <a:t>Fraction: 000…00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 significand = 1.0</a:t>
            </a:r>
          </a:p>
          <a:p>
            <a:pPr lvl="1" eaLnBrk="1" hangingPunct="1"/>
            <a:r>
              <a:rPr lang="en-US" altLang="en-US" dirty="0">
                <a:sym typeface="Symbol" panose="05050102010706020507" pitchFamily="18" charset="2"/>
              </a:rPr>
              <a:t>±1.0 × 2</a:t>
            </a:r>
            <a:r>
              <a:rPr lang="en-US" altLang="en-US" baseline="30000" dirty="0">
                <a:sym typeface="Symbol" panose="05050102010706020507" pitchFamily="18" charset="2"/>
              </a:rPr>
              <a:t>–126</a:t>
            </a:r>
            <a:r>
              <a:rPr lang="en-US" altLang="en-US" dirty="0">
                <a:sym typeface="Symbol" panose="05050102010706020507" pitchFamily="18" charset="2"/>
              </a:rPr>
              <a:t> ≈ ±1.2 × 10</a:t>
            </a:r>
            <a:r>
              <a:rPr lang="en-US" altLang="en-US" baseline="30000" dirty="0">
                <a:sym typeface="Symbol" panose="05050102010706020507" pitchFamily="18" charset="2"/>
              </a:rPr>
              <a:t>–38</a:t>
            </a:r>
          </a:p>
          <a:p>
            <a:pPr eaLnBrk="1" hangingPunct="1"/>
            <a:r>
              <a:rPr lang="en-US" altLang="en-US" dirty="0">
                <a:sym typeface="Symbol" panose="05050102010706020507" pitchFamily="18" charset="2"/>
              </a:rPr>
              <a:t>Largest value</a:t>
            </a:r>
          </a:p>
          <a:p>
            <a:pPr lvl="1" eaLnBrk="1" hangingPunct="1"/>
            <a:r>
              <a:rPr lang="en-US" altLang="en-US" dirty="0">
                <a:sym typeface="Symbol" panose="05050102010706020507" pitchFamily="18" charset="2"/>
              </a:rPr>
              <a:t>exponent: 11111110</a:t>
            </a:r>
            <a:br>
              <a:rPr lang="en-US" altLang="en-US" dirty="0">
                <a:sym typeface="Symbol" panose="05050102010706020507" pitchFamily="18" charset="2"/>
              </a:rPr>
            </a:br>
            <a:r>
              <a:rPr lang="en-US" altLang="en-US" dirty="0">
                <a:sym typeface="Symbol" panose="05050102010706020507" pitchFamily="18" charset="2"/>
              </a:rPr>
              <a:t> actual exponent = 254 – 127 = +127</a:t>
            </a:r>
          </a:p>
          <a:p>
            <a:pPr lvl="1" eaLnBrk="1" hangingPunct="1"/>
            <a:r>
              <a:rPr lang="en-US" altLang="en-US" dirty="0">
                <a:sym typeface="Symbol" panose="05050102010706020507" pitchFamily="18" charset="2"/>
              </a:rPr>
              <a:t>Fraction: 111…11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 significand ≈ 2.0</a:t>
            </a:r>
          </a:p>
          <a:p>
            <a:pPr lvl="1" eaLnBrk="1" hangingPunct="1"/>
            <a:r>
              <a:rPr lang="en-US" altLang="en-US" dirty="0">
                <a:sym typeface="Symbol" panose="05050102010706020507" pitchFamily="18" charset="2"/>
              </a:rPr>
              <a:t>±2.0 × 2</a:t>
            </a:r>
            <a:r>
              <a:rPr lang="en-US" altLang="en-US" baseline="30000" dirty="0">
                <a:sym typeface="Symbol" panose="05050102010706020507" pitchFamily="18" charset="2"/>
              </a:rPr>
              <a:t>+127</a:t>
            </a:r>
            <a:r>
              <a:rPr lang="en-US" altLang="en-US" dirty="0">
                <a:sym typeface="Symbol" panose="05050102010706020507" pitchFamily="18" charset="2"/>
              </a:rPr>
              <a:t> ≈ ±3.4 × 10</a:t>
            </a:r>
            <a:r>
              <a:rPr lang="en-US" altLang="en-US" baseline="30000" dirty="0">
                <a:sym typeface="Symbol" panose="05050102010706020507" pitchFamily="18" charset="2"/>
              </a:rPr>
              <a:t>+38</a:t>
            </a:r>
          </a:p>
        </p:txBody>
      </p:sp>
    </p:spTree>
    <p:extLst>
      <p:ext uri="{BB962C8B-B14F-4D97-AF65-F5344CB8AC3E}">
        <p14:creationId xmlns:p14="http://schemas.microsoft.com/office/powerpoint/2010/main" val="355379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6">
            <a:extLst>
              <a:ext uri="{FF2B5EF4-FFF2-40B4-BE49-F238E27FC236}">
                <a16:creationId xmlns:a16="http://schemas.microsoft.com/office/drawing/2014/main" id="{6659F51F-5B0C-4C71-8639-C736C5EFB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Double-Precision Range</a:t>
            </a:r>
          </a:p>
        </p:txBody>
      </p:sp>
      <p:sp>
        <p:nvSpPr>
          <p:cNvPr id="25604" name="Rectangle 7">
            <a:extLst>
              <a:ext uri="{FF2B5EF4-FFF2-40B4-BE49-F238E27FC236}">
                <a16:creationId xmlns:a16="http://schemas.microsoft.com/office/drawing/2014/main" id="{79E4628F-E4FC-44B0-9288-CDCCB1D82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Exponents 0000…00 and 1111…11 reserved</a:t>
            </a:r>
          </a:p>
          <a:p>
            <a:pPr eaLnBrk="1" hangingPunct="1"/>
            <a:r>
              <a:rPr lang="en-US" altLang="en-US"/>
              <a:t>Smallest value</a:t>
            </a:r>
          </a:p>
          <a:p>
            <a:pPr lvl="1" eaLnBrk="1" hangingPunct="1"/>
            <a:r>
              <a:rPr lang="en-US" altLang="en-US"/>
              <a:t>Exponent: 00000000001</a:t>
            </a:r>
            <a:br>
              <a:rPr lang="en-US" altLang="en-US"/>
            </a:br>
            <a:r>
              <a:rPr lang="en-US" altLang="en-US">
                <a:sym typeface="Symbol" panose="05050102010706020507" pitchFamily="18" charset="2"/>
              </a:rPr>
              <a:t> actual exponent = 1 – 1023 = –1022</a:t>
            </a:r>
          </a:p>
          <a:p>
            <a:pPr lvl="1" eaLnBrk="1" hangingPunct="1"/>
            <a:r>
              <a:rPr lang="en-US" altLang="en-US">
                <a:sym typeface="Symbol" panose="05050102010706020507" pitchFamily="18" charset="2"/>
              </a:rPr>
              <a:t>Fraction: 000…00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 significand = 1.0</a:t>
            </a:r>
          </a:p>
          <a:p>
            <a:pPr lvl="1" eaLnBrk="1" hangingPunct="1"/>
            <a:r>
              <a:rPr lang="en-US" altLang="en-US">
                <a:sym typeface="Symbol" panose="05050102010706020507" pitchFamily="18" charset="2"/>
              </a:rPr>
              <a:t>±1.0 × 2</a:t>
            </a:r>
            <a:r>
              <a:rPr lang="en-US" altLang="en-US" baseline="30000">
                <a:sym typeface="Symbol" panose="05050102010706020507" pitchFamily="18" charset="2"/>
              </a:rPr>
              <a:t>–1022</a:t>
            </a:r>
            <a:r>
              <a:rPr lang="en-US" altLang="en-US">
                <a:sym typeface="Symbol" panose="05050102010706020507" pitchFamily="18" charset="2"/>
              </a:rPr>
              <a:t> ≈ ±2.2 × 10</a:t>
            </a:r>
            <a:r>
              <a:rPr lang="en-US" altLang="en-US" baseline="30000">
                <a:sym typeface="Symbol" panose="05050102010706020507" pitchFamily="18" charset="2"/>
              </a:rPr>
              <a:t>–308</a:t>
            </a:r>
          </a:p>
          <a:p>
            <a:pPr eaLnBrk="1" hangingPunct="1"/>
            <a:r>
              <a:rPr lang="en-US" altLang="en-US">
                <a:sym typeface="Symbol" panose="05050102010706020507" pitchFamily="18" charset="2"/>
              </a:rPr>
              <a:t>Largest value</a:t>
            </a:r>
          </a:p>
          <a:p>
            <a:pPr lvl="1" eaLnBrk="1" hangingPunct="1"/>
            <a:r>
              <a:rPr lang="en-US" altLang="en-US">
                <a:sym typeface="Symbol" panose="05050102010706020507" pitchFamily="18" charset="2"/>
              </a:rPr>
              <a:t>Exponent: 11111111110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 actual exponent = 2046 – 1023 = +1023</a:t>
            </a:r>
          </a:p>
          <a:p>
            <a:pPr lvl="1" eaLnBrk="1" hangingPunct="1"/>
            <a:r>
              <a:rPr lang="en-US" altLang="en-US">
                <a:sym typeface="Symbol" panose="05050102010706020507" pitchFamily="18" charset="2"/>
              </a:rPr>
              <a:t>Fraction: 111…11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 significand ≈ 2.0</a:t>
            </a:r>
          </a:p>
          <a:p>
            <a:pPr lvl="1" eaLnBrk="1" hangingPunct="1"/>
            <a:r>
              <a:rPr lang="en-US" altLang="en-US">
                <a:sym typeface="Symbol" panose="05050102010706020507" pitchFamily="18" charset="2"/>
              </a:rPr>
              <a:t>±2.0 × 2</a:t>
            </a:r>
            <a:r>
              <a:rPr lang="en-US" altLang="en-US" baseline="30000">
                <a:sym typeface="Symbol" panose="05050102010706020507" pitchFamily="18" charset="2"/>
              </a:rPr>
              <a:t>+1023</a:t>
            </a:r>
            <a:r>
              <a:rPr lang="en-US" altLang="en-US">
                <a:sym typeface="Symbol" panose="05050102010706020507" pitchFamily="18" charset="2"/>
              </a:rPr>
              <a:t> ≈ ±1.8 × 10</a:t>
            </a:r>
            <a:r>
              <a:rPr lang="en-US" altLang="en-US" baseline="30000">
                <a:sym typeface="Symbol" panose="05050102010706020507" pitchFamily="18" charset="2"/>
              </a:rPr>
              <a:t>+308</a:t>
            </a:r>
          </a:p>
        </p:txBody>
      </p:sp>
    </p:spTree>
    <p:extLst>
      <p:ext uri="{BB962C8B-B14F-4D97-AF65-F5344CB8AC3E}">
        <p14:creationId xmlns:p14="http://schemas.microsoft.com/office/powerpoint/2010/main" val="79605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Decimal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System based on decimal digits (0, 1, 2, 3, 4, 5, 6, 7, 8, 9) to represent numbers</a:t>
            </a:r>
          </a:p>
          <a:p>
            <a:pPr lvl="1"/>
            <a:r>
              <a:rPr lang="en-US" dirty="0"/>
              <a:t>E.g., 83 means eight tens plus three:</a:t>
            </a:r>
          </a:p>
          <a:p>
            <a:pPr algn="ctr">
              <a:buNone/>
            </a:pPr>
            <a:r>
              <a:rPr lang="en-US" dirty="0"/>
              <a:t>83 = (8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10) + 3</a:t>
            </a:r>
            <a:r>
              <a:rPr lang="en-US" altLang="zh-TW" dirty="0">
                <a:cs typeface="Arial" panose="020B0604020202020204" pitchFamily="34" charset="0"/>
              </a:rPr>
              <a:t> ×</a:t>
            </a:r>
            <a:r>
              <a:rPr lang="en-US" dirty="0"/>
              <a:t> 1</a:t>
            </a:r>
          </a:p>
          <a:p>
            <a:pPr lvl="1"/>
            <a:r>
              <a:rPr lang="en-US" dirty="0"/>
              <a:t>E.g., 4728 means four thousands, seven hundreds, two tens, plus eight:</a:t>
            </a:r>
          </a:p>
          <a:p>
            <a:pPr algn="ctr">
              <a:buNone/>
            </a:pPr>
            <a:r>
              <a:rPr lang="en-US" dirty="0"/>
              <a:t>4728 = (4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1000) + (7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100) + (2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10) + 8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</a:t>
            </a:r>
          </a:p>
          <a:p>
            <a:pPr>
              <a:spcBef>
                <a:spcPts val="1600"/>
              </a:spcBef>
            </a:pPr>
            <a:r>
              <a:rPr lang="en-US" dirty="0"/>
              <a:t>The decimal system is said to have a </a:t>
            </a:r>
            <a:r>
              <a:rPr lang="en-US" b="1" i="1" dirty="0"/>
              <a:t>base</a:t>
            </a:r>
            <a:r>
              <a:rPr lang="en-US" b="1" dirty="0"/>
              <a:t>, </a:t>
            </a:r>
            <a:r>
              <a:rPr lang="en-US" dirty="0"/>
              <a:t>or</a:t>
            </a:r>
            <a:r>
              <a:rPr lang="en-US" b="1" dirty="0"/>
              <a:t> </a:t>
            </a:r>
            <a:r>
              <a:rPr lang="en-US" b="1" i="1" dirty="0"/>
              <a:t>radix</a:t>
            </a:r>
            <a:r>
              <a:rPr lang="en-US" b="1" dirty="0"/>
              <a:t>, </a:t>
            </a:r>
            <a:r>
              <a:rPr lang="en-US" dirty="0"/>
              <a:t>of 10. </a:t>
            </a:r>
          </a:p>
          <a:p>
            <a:pPr algn="ctr">
              <a:buNone/>
            </a:pPr>
            <a:r>
              <a:rPr lang="en-US" dirty="0"/>
              <a:t>83 = (8 </a:t>
            </a:r>
            <a:r>
              <a:rPr lang="en-US" altLang="zh-TW" dirty="0">
                <a:cs typeface="Arial" panose="020B0604020202020204" pitchFamily="34" charset="0"/>
              </a:rPr>
              <a:t>× </a:t>
            </a:r>
            <a:r>
              <a:rPr lang="en-US" dirty="0"/>
              <a:t>10</a:t>
            </a:r>
            <a:r>
              <a:rPr lang="en-US" baseline="30000" dirty="0"/>
              <a:t>1</a:t>
            </a:r>
            <a:r>
              <a:rPr lang="en-US" dirty="0"/>
              <a:t>) + (3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0</a:t>
            </a:r>
            <a:r>
              <a:rPr lang="en-US" dirty="0"/>
              <a:t>)</a:t>
            </a:r>
          </a:p>
          <a:p>
            <a:pPr algn="ctr">
              <a:buNone/>
            </a:pPr>
            <a:r>
              <a:rPr lang="en-US" dirty="0"/>
              <a:t>4728 = (4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3</a:t>
            </a:r>
            <a:r>
              <a:rPr lang="en-US" dirty="0"/>
              <a:t>) + (7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2</a:t>
            </a:r>
            <a:r>
              <a:rPr lang="en-US" dirty="0"/>
              <a:t>) + (2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1</a:t>
            </a:r>
            <a:r>
              <a:rPr lang="en-US" dirty="0"/>
              <a:t>) + (8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0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338634-1008-45AC-A640-D86882FB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40836"/>
      </p:ext>
    </p:extLst>
  </p:cSld>
  <p:clrMapOvr>
    <a:masterClrMapping/>
  </p:clrMapOvr>
  <p:transition spd="med">
    <p:diamond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02950-92FE-4886-B87D-D12846B2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Expressible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47CAD-015D-4F4C-AF6F-0FF2975B8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44B3BD-49B1-4C82-B2F5-96A5966D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50</a:t>
            </a:fld>
            <a:endParaRPr lang="en-US" dirty="0"/>
          </a:p>
        </p:txBody>
      </p:sp>
      <p:pic>
        <p:nvPicPr>
          <p:cNvPr id="5" name="Picture 4" descr="f19.pdf">
            <a:extLst>
              <a:ext uri="{FF2B5EF4-FFF2-40B4-BE49-F238E27FC236}">
                <a16:creationId xmlns:a16="http://schemas.microsoft.com/office/drawing/2014/main" id="{01A05D84-0935-46DE-B03E-A7F3AE98E99A}"/>
              </a:ext>
            </a:extLst>
          </p:cNvPr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l="2727" t="15294" r="2727" b="11765"/>
              <a:stretch>
                <a:fillRect/>
              </a:stretch>
            </p:blipFill>
          </mc:Choice>
          <mc:Fallback>
            <p:blipFill>
              <a:blip r:embed="rId4"/>
              <a:srcRect l="2727" t="15294" r="2727" b="11765"/>
              <a:stretch>
                <a:fillRect/>
              </a:stretch>
            </p:blipFill>
          </mc:Fallback>
        </mc:AlternateContent>
        <p:spPr>
          <a:xfrm>
            <a:off x="1755057" y="1401874"/>
            <a:ext cx="8445905" cy="5035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E13235-5D85-4497-A2D1-33523F779BCC}"/>
              </a:ext>
            </a:extLst>
          </p:cNvPr>
          <p:cNvSpPr txBox="1"/>
          <p:nvPr/>
        </p:nvSpPr>
        <p:spPr>
          <a:xfrm>
            <a:off x="1618934" y="6365406"/>
            <a:ext cx="848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</a:t>
            </a:r>
            <a:r>
              <a:rPr lang="en-US" sz="1200" dirty="0"/>
              <a:t>: Stallings, Computer organization and architecture: Designing for performance, 9th edition, Prentice Hall, 2013.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991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B2E59-447C-4283-A269-0BF9D55D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Density of floating-point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B872F-E7EA-401B-A4B7-575D239A4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22D57-F26B-4A35-9E04-8EA139C51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51</a:t>
            </a:fld>
            <a:endParaRPr lang="en-US" dirty="0"/>
          </a:p>
        </p:txBody>
      </p:sp>
      <p:pic>
        <p:nvPicPr>
          <p:cNvPr id="5" name="Picture 4" descr="f20.pdf">
            <a:extLst>
              <a:ext uri="{FF2B5EF4-FFF2-40B4-BE49-F238E27FC236}">
                <a16:creationId xmlns:a16="http://schemas.microsoft.com/office/drawing/2014/main" id="{E5E41E13-2B53-4AAF-BCAA-93D6E76AC0D9}"/>
              </a:ext>
            </a:extLst>
          </p:cNvPr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 t="20909" b="45455"/>
              <a:stretch>
                <a:fillRect/>
              </a:stretch>
            </p:blipFill>
          </mc:Choice>
          <mc:Fallback>
            <p:blipFill>
              <a:blip r:embed="rId4"/>
              <a:srcRect t="20909" b="45455"/>
              <a:stretch>
                <a:fillRect/>
              </a:stretch>
            </p:blipFill>
          </mc:Fallback>
        </mc:AlternateContent>
        <p:spPr>
          <a:xfrm>
            <a:off x="1076633" y="1828801"/>
            <a:ext cx="9306610" cy="40510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BAEFB2-508D-41B6-9761-E600486063E7}"/>
              </a:ext>
            </a:extLst>
          </p:cNvPr>
          <p:cNvSpPr txBox="1"/>
          <p:nvPr/>
        </p:nvSpPr>
        <p:spPr>
          <a:xfrm>
            <a:off x="1618934" y="6357591"/>
            <a:ext cx="8484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</a:t>
            </a:r>
            <a:r>
              <a:rPr lang="en-US" sz="1200" dirty="0"/>
              <a:t>: Stallings, Computer organization and architecture: Designing for performance, 9th edition, Prentice Hall, 2013.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52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>
            <a:extLst>
              <a:ext uri="{FF2B5EF4-FFF2-40B4-BE49-F238E27FC236}">
                <a16:creationId xmlns:a16="http://schemas.microsoft.com/office/drawing/2014/main" id="{69B8AAD2-487D-4D3A-9115-0F4FDC33C4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3 — Arithmetic for Computers — </a:t>
            </a:r>
            <a:fld id="{03779CAF-3450-4F30-88BA-595A9FF356D3}" type="slidenum">
              <a:rPr lang="en-AU" altLang="en-US"/>
              <a:pPr/>
              <a:t>52</a:t>
            </a:fld>
            <a:endParaRPr lang="en-AU" altLang="en-US"/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B431BFDF-6BB0-4424-AD09-A562B7CF1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Infinities and NaNs</a:t>
            </a:r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7DDDEDAE-7F7F-41EF-9395-5D72A9A8E9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Exponent = 000...0, Fraction = 000...0</a:t>
            </a:r>
          </a:p>
          <a:p>
            <a:pPr lvl="1"/>
            <a:r>
              <a:rPr lang="en-US" altLang="en-US" dirty="0"/>
              <a:t>0</a:t>
            </a:r>
            <a:r>
              <a:rPr lang="en-US" altLang="en-US" baseline="-25000" dirty="0"/>
              <a:t>ten</a:t>
            </a:r>
          </a:p>
          <a:p>
            <a:pPr eaLnBrk="1" hangingPunct="1"/>
            <a:r>
              <a:rPr lang="en-US" altLang="en-US" dirty="0"/>
              <a:t>Exponent = 111...1, Fraction = 000...0</a:t>
            </a:r>
          </a:p>
          <a:p>
            <a:pPr lvl="1" eaLnBrk="1" hangingPunct="1"/>
            <a:r>
              <a:rPr lang="en-US" altLang="en-US" dirty="0"/>
              <a:t>±Infinity</a:t>
            </a:r>
          </a:p>
          <a:p>
            <a:pPr lvl="1" eaLnBrk="1" hangingPunct="1"/>
            <a:r>
              <a:rPr lang="en-US" altLang="en-US" dirty="0"/>
              <a:t>Can be used in subsequent calculations, avoiding need for overflow check</a:t>
            </a:r>
          </a:p>
          <a:p>
            <a:pPr eaLnBrk="1" hangingPunct="1"/>
            <a:r>
              <a:rPr lang="en-US" altLang="en-US" dirty="0"/>
              <a:t>Exponent = 111...1, Fraction ≠ 000...0</a:t>
            </a:r>
          </a:p>
          <a:p>
            <a:pPr lvl="1" eaLnBrk="1" hangingPunct="1"/>
            <a:r>
              <a:rPr lang="en-US" altLang="en-US" dirty="0"/>
              <a:t>Not-a-Number (</a:t>
            </a:r>
            <a:r>
              <a:rPr lang="en-US" altLang="en-US" dirty="0" err="1"/>
              <a:t>NaN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Indicates illegal or undefined result</a:t>
            </a:r>
          </a:p>
          <a:p>
            <a:pPr lvl="2" eaLnBrk="1" hangingPunct="1"/>
            <a:r>
              <a:rPr lang="en-US" altLang="en-US" dirty="0"/>
              <a:t>e.g., 0.0 / 0.0</a:t>
            </a:r>
          </a:p>
          <a:p>
            <a:pPr lvl="1" eaLnBrk="1" hangingPunct="1"/>
            <a:r>
              <a:rPr lang="en-US" altLang="en-US" dirty="0"/>
              <a:t>Can be used in subsequent calculations</a:t>
            </a:r>
          </a:p>
        </p:txBody>
      </p:sp>
    </p:spTree>
    <p:extLst>
      <p:ext uri="{BB962C8B-B14F-4D97-AF65-F5344CB8AC3E}">
        <p14:creationId xmlns:p14="http://schemas.microsoft.com/office/powerpoint/2010/main" val="2292352420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732E1-E467-4B47-AB29-BD7543EF6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Review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22EE0-E013-4D95-9187-CC49A140D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Represent 3.1415926535 using single- and double-precision and see how accurately they are to represent this Pi value with 10 decimal places.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E7B89-74CC-4029-B58F-47BFF85F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4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2A32F-907C-4ED5-9206-5F8DA5E45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0ADCF-52AA-4DEF-AF24-3C2B4226B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Floating-point representation in section 3.5 in Patterson and Hennessy</a:t>
            </a:r>
          </a:p>
          <a:p>
            <a:r>
              <a:rPr lang="en-HK" dirty="0"/>
              <a:t>Chapters 9,10.2-10.4 in Stallings</a:t>
            </a:r>
          </a:p>
          <a:p>
            <a:r>
              <a:rPr lang="en-HK" dirty="0"/>
              <a:t>Other pointers:</a:t>
            </a:r>
          </a:p>
          <a:p>
            <a:pPr lvl="1"/>
            <a:r>
              <a:rPr lang="en-HK" dirty="0">
                <a:hlinkClick r:id="rId2"/>
              </a:rPr>
              <a:t>https://en.wikipedia.org/wiki/Single-precision_floating-point_format</a:t>
            </a:r>
            <a:endParaRPr lang="en-HK" dirty="0"/>
          </a:p>
          <a:p>
            <a:pPr lvl="1"/>
            <a:r>
              <a:rPr lang="en-HK" dirty="0">
                <a:hlinkClick r:id="rId3"/>
              </a:rPr>
              <a:t>https://en.wikipedia.org/wiki/Double-precision_floating-point_format</a:t>
            </a:r>
            <a:endParaRPr lang="en-HK" dirty="0"/>
          </a:p>
          <a:p>
            <a:pPr lvl="1"/>
            <a:r>
              <a:rPr lang="en-HK">
                <a:hlinkClick r:id="rId4"/>
              </a:rPr>
              <a:t>https://www3.ntu.edu.sg/home/ehchua/programming/java/datarepresentation.html</a:t>
            </a:r>
            <a:endParaRPr lang="en-HK" dirty="0"/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1D7CF-6991-4607-B9A2-178C195F7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2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5F57-EE86-4C74-94EE-5B893353D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25946-BE51-4087-8CCA-7EEEF565F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Thanks to all the sources that are referenced in this set of slides.</a:t>
            </a:r>
          </a:p>
          <a:p>
            <a:endParaRPr lang="en-H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F6244-0BEA-4A4B-8DD9-4E7751C50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8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Fractions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1651819"/>
            <a:ext cx="11656240" cy="45277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same principle holds for decimal fractions.</a:t>
            </a:r>
          </a:p>
          <a:p>
            <a:pPr lvl="1"/>
            <a:r>
              <a:rPr lang="en-US" dirty="0"/>
              <a:t>E.g., decimal fraction 0.256 stands for 2 tenths plus 5 hundredths plus 6 thousandths:</a:t>
            </a:r>
          </a:p>
          <a:p>
            <a:pPr algn="ctr">
              <a:buNone/>
            </a:pPr>
            <a:r>
              <a:rPr lang="en-US" dirty="0"/>
              <a:t>0.256 = (2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-1</a:t>
            </a:r>
            <a:r>
              <a:rPr lang="en-US" dirty="0"/>
              <a:t>) + (5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-2</a:t>
            </a:r>
            <a:r>
              <a:rPr lang="en-US" dirty="0"/>
              <a:t>) + (6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-3</a:t>
            </a:r>
            <a:r>
              <a:rPr lang="en-US" dirty="0"/>
              <a:t>)</a:t>
            </a:r>
          </a:p>
          <a:p>
            <a:r>
              <a:rPr lang="en-US" dirty="0"/>
              <a:t>Therefore, the integer and fractional part can be expressed in terms of the base and the digit’s position, e.g.,</a:t>
            </a:r>
          </a:p>
          <a:p>
            <a:pPr algn="ctr">
              <a:buNone/>
            </a:pPr>
            <a:r>
              <a:rPr lang="en-US" dirty="0"/>
              <a:t>442.256 = (4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2</a:t>
            </a:r>
            <a:r>
              <a:rPr lang="en-US" dirty="0"/>
              <a:t>) + (4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1</a:t>
            </a:r>
            <a:r>
              <a:rPr lang="en-US" dirty="0"/>
              <a:t>) + (2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0</a:t>
            </a:r>
            <a:r>
              <a:rPr lang="en-US" dirty="0"/>
              <a:t>) + (2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-1</a:t>
            </a:r>
            <a:r>
              <a:rPr lang="en-US" dirty="0"/>
              <a:t>) + (5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-2</a:t>
            </a:r>
            <a:r>
              <a:rPr lang="en-US" dirty="0"/>
              <a:t>) +</a:t>
            </a:r>
          </a:p>
          <a:p>
            <a:pPr>
              <a:buNone/>
            </a:pPr>
            <a:r>
              <a:rPr lang="en-US" dirty="0"/>
              <a:t>		              (6 </a:t>
            </a:r>
            <a:r>
              <a:rPr lang="en-US" altLang="zh-TW" dirty="0">
                <a:cs typeface="Arial" panose="020B0604020202020204" pitchFamily="34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-3</a:t>
            </a:r>
            <a:r>
              <a:rPr lang="en-US" dirty="0"/>
              <a:t>)</a:t>
            </a:r>
          </a:p>
          <a:p>
            <a:r>
              <a:rPr lang="en-US" b="1" i="1" dirty="0"/>
              <a:t>Most significant digit: </a:t>
            </a:r>
            <a:r>
              <a:rPr lang="en-US" dirty="0"/>
              <a:t>The leftmost digit (carries the highest value)</a:t>
            </a:r>
          </a:p>
          <a:p>
            <a:r>
              <a:rPr lang="en-US" b="1" i="1" dirty="0"/>
              <a:t>Least significant digit: </a:t>
            </a:r>
            <a:r>
              <a:rPr lang="en-US" dirty="0"/>
              <a:t>The rightmost digit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9958E-F7D8-4784-BD21-F510332B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38431"/>
      </p:ext>
    </p:extLst>
  </p:cSld>
  <p:clrMapOvr>
    <a:masterClrMapping/>
  </p:clrMapOvr>
  <p:transition spd="med"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summarize for decimal numbers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60F8A5-F105-46A7-B938-12EBEA3DA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For a decimal number </a:t>
            </a:r>
            <a:r>
              <a:rPr lang="en-HK" i="1" dirty="0"/>
              <a:t>X</a:t>
            </a:r>
            <a:r>
              <a:rPr lang="en-HK" dirty="0"/>
              <a:t> = </a:t>
            </a:r>
            <a:r>
              <a:rPr lang="en-US" dirty="0"/>
              <a:t> . . . </a:t>
            </a:r>
            <a:r>
              <a:rPr lang="en-US" i="1" dirty="0"/>
              <a:t>d</a:t>
            </a:r>
            <a:r>
              <a:rPr lang="en-US" i="1" baseline="-25000" dirty="0"/>
              <a:t>3</a:t>
            </a:r>
            <a:r>
              <a:rPr lang="en-US" i="1" dirty="0"/>
              <a:t>d</a:t>
            </a:r>
            <a:r>
              <a:rPr lang="en-US" i="1" baseline="-25000" dirty="0"/>
              <a:t>2</a:t>
            </a:r>
            <a:r>
              <a:rPr lang="en-US" i="1" dirty="0"/>
              <a:t>d</a:t>
            </a:r>
            <a:r>
              <a:rPr lang="en-US" i="1" baseline="-25000" dirty="0"/>
              <a:t>1</a:t>
            </a:r>
            <a:r>
              <a:rPr lang="en-US" i="1" dirty="0"/>
              <a:t>d</a:t>
            </a:r>
            <a:r>
              <a:rPr lang="en-US" i="1" baseline="-25000" dirty="0"/>
              <a:t>0</a:t>
            </a:r>
            <a:r>
              <a:rPr lang="en-US" i="1" dirty="0"/>
              <a:t>.d</a:t>
            </a:r>
            <a:r>
              <a:rPr lang="en-US" i="1" baseline="-25000" dirty="0"/>
              <a:t>-1</a:t>
            </a:r>
            <a:r>
              <a:rPr lang="en-US" i="1" dirty="0"/>
              <a:t>d</a:t>
            </a:r>
            <a:r>
              <a:rPr lang="en-US" i="1" baseline="-25000" dirty="0"/>
              <a:t>-2</a:t>
            </a:r>
            <a:r>
              <a:rPr lang="en-US" i="1" dirty="0"/>
              <a:t>d</a:t>
            </a:r>
            <a:r>
              <a:rPr lang="en-US" i="1" baseline="-25000" dirty="0"/>
              <a:t>-3 </a:t>
            </a:r>
            <a:r>
              <a:rPr lang="en-US" i="1" dirty="0"/>
              <a:t>. . . </a:t>
            </a:r>
            <a:r>
              <a:rPr lang="en-US" dirty="0"/>
              <a:t>, its value can be mathematically expressed as a summation:</a:t>
            </a:r>
            <a:endParaRPr lang="en-US" baseline="-25000" dirty="0"/>
          </a:p>
          <a:p>
            <a:endParaRPr lang="en-HK" dirty="0"/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CCD03B96-4240-442B-960F-75E27EA868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397139"/>
              </p:ext>
            </p:extLst>
          </p:nvPr>
        </p:nvGraphicFramePr>
        <p:xfrm>
          <a:off x="4681538" y="2738438"/>
          <a:ext cx="254952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4" imgW="965160" imgH="444240" progId="Equation.3">
                  <p:embed/>
                </p:oleObj>
              </mc:Choice>
              <mc:Fallback>
                <p:oleObj name="Equation" r:id="rId4" imgW="965160" imgH="444240" progId="Equation.3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DE861BEF-441F-4241-AD71-71C394A1A3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538" y="2738438"/>
                        <a:ext cx="254952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7F9EE9-FD10-43E2-8363-E6DE7A25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39200"/>
      </p:ext>
    </p:extLst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68" y="315030"/>
            <a:ext cx="11656240" cy="1226177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Positional Number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number is represented by a string of digits in which each digit position </a:t>
            </a:r>
            <a:r>
              <a:rPr lang="en-US" i="1" dirty="0"/>
              <a:t>i </a:t>
            </a:r>
            <a:r>
              <a:rPr lang="en-US" dirty="0"/>
              <a:t>has an associated weight </a:t>
            </a:r>
            <a:r>
              <a:rPr lang="en-US" i="1" dirty="0"/>
              <a:t>r</a:t>
            </a:r>
            <a:r>
              <a:rPr lang="en-US" i="1" baseline="30000" dirty="0"/>
              <a:t>i</a:t>
            </a:r>
            <a:r>
              <a:rPr lang="en-US" i="1" dirty="0"/>
              <a:t>, </a:t>
            </a:r>
            <a:r>
              <a:rPr lang="en-US" dirty="0"/>
              <a:t>where</a:t>
            </a:r>
            <a:r>
              <a:rPr lang="en-US" i="1" dirty="0"/>
              <a:t> r </a:t>
            </a:r>
            <a:r>
              <a:rPr lang="en-US" dirty="0"/>
              <a:t>is the </a:t>
            </a:r>
            <a:r>
              <a:rPr lang="en-US" i="1" dirty="0"/>
              <a:t>radix </a:t>
            </a:r>
            <a:r>
              <a:rPr lang="en-US" dirty="0"/>
              <a:t>o</a:t>
            </a:r>
            <a:r>
              <a:rPr lang="en-US" i="1" dirty="0"/>
              <a:t>r base, </a:t>
            </a:r>
            <a:r>
              <a:rPr lang="en-US" dirty="0"/>
              <a:t>of the number system. </a:t>
            </a:r>
          </a:p>
          <a:p>
            <a:r>
              <a:rPr lang="en-US" dirty="0"/>
              <a:t>The general form of a number in such a system with radix </a:t>
            </a:r>
            <a:r>
              <a:rPr lang="en-US" i="1" dirty="0"/>
              <a:t>r </a:t>
            </a:r>
            <a:r>
              <a:rPr lang="en-US" dirty="0"/>
              <a:t>is</a:t>
            </a:r>
          </a:p>
          <a:p>
            <a:pPr algn="ctr">
              <a:buNone/>
            </a:pPr>
            <a:r>
              <a:rPr lang="en-US" dirty="0"/>
              <a:t>( . . . </a:t>
            </a:r>
            <a:r>
              <a:rPr lang="en-US" i="1" dirty="0"/>
              <a:t>a</a:t>
            </a:r>
            <a:r>
              <a:rPr lang="en-US" i="1" baseline="-25000" dirty="0"/>
              <a:t>3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dirty="0"/>
              <a:t>a</a:t>
            </a:r>
            <a:r>
              <a:rPr lang="en-US" i="1" baseline="-25000" dirty="0"/>
              <a:t>0</a:t>
            </a:r>
            <a:r>
              <a:rPr lang="en-US" i="1" dirty="0"/>
              <a:t>.a</a:t>
            </a:r>
            <a:r>
              <a:rPr lang="en-US" i="1" baseline="-25000" dirty="0"/>
              <a:t>-1</a:t>
            </a:r>
            <a:r>
              <a:rPr lang="en-US" i="1" dirty="0"/>
              <a:t>a</a:t>
            </a:r>
            <a:r>
              <a:rPr lang="en-US" i="1" baseline="-25000" dirty="0"/>
              <a:t>-2</a:t>
            </a:r>
            <a:r>
              <a:rPr lang="en-US" i="1" dirty="0"/>
              <a:t>a</a:t>
            </a:r>
            <a:r>
              <a:rPr lang="en-US" i="1" baseline="-25000" dirty="0"/>
              <a:t>-3 </a:t>
            </a:r>
            <a:r>
              <a:rPr lang="en-US" i="1" dirty="0"/>
              <a:t>. . . </a:t>
            </a:r>
            <a:r>
              <a:rPr lang="en-US" dirty="0"/>
              <a:t>)</a:t>
            </a:r>
            <a:r>
              <a:rPr lang="en-US" baseline="-25000" dirty="0"/>
              <a:t>r</a:t>
            </a:r>
          </a:p>
          <a:p>
            <a:pPr>
              <a:buNone/>
            </a:pPr>
            <a:r>
              <a:rPr lang="en-US" dirty="0"/>
              <a:t>  where the value of any digit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is an integer in the range 0 </a:t>
            </a:r>
            <a:r>
              <a:rPr lang="en-US" u="sng" dirty="0"/>
              <a:t>&lt;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&lt;</a:t>
            </a:r>
            <a:r>
              <a:rPr lang="en-US" i="1" dirty="0"/>
              <a:t> r.  </a:t>
            </a:r>
            <a:r>
              <a:rPr lang="en-US" dirty="0"/>
              <a:t>The dot between </a:t>
            </a:r>
            <a:r>
              <a:rPr lang="en-US" i="1" dirty="0"/>
              <a:t>a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dirty="0"/>
              <a:t>and</a:t>
            </a:r>
            <a:r>
              <a:rPr lang="en-US" i="1" dirty="0"/>
              <a:t> a</a:t>
            </a:r>
            <a:r>
              <a:rPr lang="en-US" i="1" baseline="-25000" dirty="0"/>
              <a:t>-1 </a:t>
            </a:r>
            <a:r>
              <a:rPr lang="en-US" dirty="0"/>
              <a:t>is called the </a:t>
            </a:r>
            <a:r>
              <a:rPr lang="en-US" b="1" i="1" dirty="0"/>
              <a:t>radix point.</a:t>
            </a:r>
          </a:p>
          <a:p>
            <a:r>
              <a:rPr lang="en-US" dirty="0"/>
              <a:t>The decimal system is just a particular case in this system.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49A7C-524F-4A85-996D-2E0DB913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2999"/>
      </p:ext>
    </p:extLst>
  </p:cSld>
  <p:clrMapOvr>
    <a:masterClrMapping/>
  </p:clrMapOvr>
  <p:transition spd="med"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7127-E184-4958-B679-BAA1E8A21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Positional Number Systems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DFA6C-3B98-45A8-BF57-08CE13D3B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dirty="0"/>
              <a:t>For </a:t>
            </a:r>
            <a:r>
              <a:rPr lang="en-HK" i="1" dirty="0"/>
              <a:t>r</a:t>
            </a:r>
            <a:r>
              <a:rPr lang="en-HK" dirty="0"/>
              <a:t> = 2 (binary), the possible values are 0 and 1.</a:t>
            </a:r>
          </a:p>
          <a:p>
            <a:pPr lvl="1"/>
            <a:r>
              <a:rPr lang="en-HK" dirty="0"/>
              <a:t>E.g., 101011.101101</a:t>
            </a:r>
          </a:p>
          <a:p>
            <a:r>
              <a:rPr lang="en-HK" dirty="0"/>
              <a:t>For </a:t>
            </a:r>
            <a:r>
              <a:rPr lang="en-HK" i="1" dirty="0"/>
              <a:t>r</a:t>
            </a:r>
            <a:r>
              <a:rPr lang="en-HK" dirty="0"/>
              <a:t> = 8 (octal), the possible values are 0,1,2, …,7.</a:t>
            </a:r>
          </a:p>
          <a:p>
            <a:pPr lvl="1"/>
            <a:r>
              <a:rPr lang="en-HK" dirty="0"/>
              <a:t>E.g., 62512.036247, 101011.101101</a:t>
            </a:r>
          </a:p>
          <a:p>
            <a:r>
              <a:rPr lang="en-HK" dirty="0"/>
              <a:t>For </a:t>
            </a:r>
            <a:r>
              <a:rPr lang="en-HK" i="1" dirty="0"/>
              <a:t>r</a:t>
            </a:r>
            <a:r>
              <a:rPr lang="en-HK" dirty="0"/>
              <a:t> = 16 (hexadecimal), the possible values are 0,1,2,…,9,A,B,C,D,E,F.</a:t>
            </a:r>
          </a:p>
          <a:p>
            <a:pPr lvl="1"/>
            <a:r>
              <a:rPr lang="en-HK" dirty="0"/>
              <a:t>E.g., 3048AE8.1320FF, 62512.036247, 101011.101101</a:t>
            </a:r>
          </a:p>
          <a:p>
            <a:r>
              <a:rPr lang="en-US" dirty="0"/>
              <a:t>We will use this notation---</a:t>
            </a:r>
            <a:r>
              <a:rPr lang="en-HK" dirty="0"/>
              <a:t>1100100</a:t>
            </a:r>
            <a:r>
              <a:rPr lang="en-US" baseline="-25000" dirty="0"/>
              <a:t>two</a:t>
            </a:r>
            <a:r>
              <a:rPr lang="en-US" dirty="0"/>
              <a:t>, 144</a:t>
            </a:r>
            <a:r>
              <a:rPr lang="en-US" baseline="-25000" dirty="0"/>
              <a:t>oct</a:t>
            </a:r>
            <a:r>
              <a:rPr lang="en-US" dirty="0"/>
              <a:t>, 100</a:t>
            </a:r>
            <a:r>
              <a:rPr lang="en-US" baseline="-25000" dirty="0"/>
              <a:t>ten</a:t>
            </a:r>
            <a:r>
              <a:rPr lang="en-US" dirty="0"/>
              <a:t>, 40</a:t>
            </a:r>
            <a:r>
              <a:rPr lang="en-US" baseline="-25000" dirty="0"/>
              <a:t>hex</a:t>
            </a:r>
            <a:r>
              <a:rPr lang="en-US" dirty="0"/>
              <a:t>----to distinguish them whenever necessary</a:t>
            </a:r>
            <a:r>
              <a:rPr lang="en-HK" dirty="0"/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A7228C-CA8A-4FA2-B08E-03B47A874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2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8839</TotalTime>
  <Words>4022</Words>
  <Application>Microsoft Office PowerPoint</Application>
  <PresentationFormat>Widescreen</PresentationFormat>
  <Paragraphs>647</Paragraphs>
  <Slides>55</Slides>
  <Notes>13</Notes>
  <HiddenSlides>1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72" baseType="lpstr">
      <vt:lpstr>標楷體</vt:lpstr>
      <vt:lpstr>方正姚体</vt:lpstr>
      <vt:lpstr>微軟正黑體</vt:lpstr>
      <vt:lpstr>新細明體</vt:lpstr>
      <vt:lpstr>Rockwell </vt:lpstr>
      <vt:lpstr>Rockwell (Body)</vt:lpstr>
      <vt:lpstr>Arial</vt:lpstr>
      <vt:lpstr>Courier New</vt:lpstr>
      <vt:lpstr>Rockwell</vt:lpstr>
      <vt:lpstr>Rockwell Condensed</vt:lpstr>
      <vt:lpstr>Symbol</vt:lpstr>
      <vt:lpstr>Tahoma</vt:lpstr>
      <vt:lpstr>Times New Roman</vt:lpstr>
      <vt:lpstr>Verdana</vt:lpstr>
      <vt:lpstr>Wingdings</vt:lpstr>
      <vt:lpstr>Wood Type</vt:lpstr>
      <vt:lpstr>Microsoft Equation 3.0</vt:lpstr>
      <vt:lpstr>1. Numbers and their representations</vt:lpstr>
      <vt:lpstr>Goals of this lecture</vt:lpstr>
      <vt:lpstr>Number system</vt:lpstr>
      <vt:lpstr>Inside computer,  everything is a number.</vt:lpstr>
      <vt:lpstr>The Decimal System</vt:lpstr>
      <vt:lpstr>Decimal Fractions</vt:lpstr>
      <vt:lpstr>To summarize for decimal numbers</vt:lpstr>
      <vt:lpstr>Positional Number Systems</vt:lpstr>
      <vt:lpstr>Positional Number Systems</vt:lpstr>
      <vt:lpstr>A number’s decimal value</vt:lpstr>
      <vt:lpstr>The same number in different forms</vt:lpstr>
      <vt:lpstr>Review questions</vt:lpstr>
      <vt:lpstr>Which form is the best for computers and why?</vt:lpstr>
      <vt:lpstr>The Binary System</vt:lpstr>
      <vt:lpstr>decimal integer to binary</vt:lpstr>
      <vt:lpstr>Why the Repeated division-by-two method works?</vt:lpstr>
      <vt:lpstr>decimal integer to binary</vt:lpstr>
      <vt:lpstr>Decimal fraction to binary</vt:lpstr>
      <vt:lpstr>Why the Repeated multiply-by-two method works?</vt:lpstr>
      <vt:lpstr>Review questions</vt:lpstr>
      <vt:lpstr>Hexadecimal Notation</vt:lpstr>
      <vt:lpstr>Representation of integers in computers</vt:lpstr>
      <vt:lpstr>Integers</vt:lpstr>
      <vt:lpstr>Signed and Unsigned Integers</vt:lpstr>
      <vt:lpstr>Unsigned Integers</vt:lpstr>
      <vt:lpstr>Signed Integers</vt:lpstr>
      <vt:lpstr>Ones’ complement</vt:lpstr>
      <vt:lpstr>Two’s complement</vt:lpstr>
      <vt:lpstr>An geometric view of two’s complement integers</vt:lpstr>
      <vt:lpstr>Two’s complement</vt:lpstr>
      <vt:lpstr>Two’s-Complement Integers</vt:lpstr>
      <vt:lpstr>Making Two’s Complement</vt:lpstr>
      <vt:lpstr>Review questions</vt:lpstr>
      <vt:lpstr>Two’s-Complement Examples</vt:lpstr>
      <vt:lpstr>converting two’s-complement integer to decimal</vt:lpstr>
      <vt:lpstr>A summary for two’s complement integers</vt:lpstr>
      <vt:lpstr>Representation of real numbers in computer</vt:lpstr>
      <vt:lpstr>Real numbers</vt:lpstr>
      <vt:lpstr>Floating point</vt:lpstr>
      <vt:lpstr>Normalizing the significand</vt:lpstr>
      <vt:lpstr>Floating Point Standard</vt:lpstr>
      <vt:lpstr>IEEE Floating-Point Format</vt:lpstr>
      <vt:lpstr>IEEE Floating-Point Format (cont’d)</vt:lpstr>
      <vt:lpstr>IEEE Floating-Point Format (cont’d)</vt:lpstr>
      <vt:lpstr>Floating-Point Example</vt:lpstr>
      <vt:lpstr>Floating-Point Example</vt:lpstr>
      <vt:lpstr>Review questions</vt:lpstr>
      <vt:lpstr>Single-Precision Range</vt:lpstr>
      <vt:lpstr>Double-Precision Range</vt:lpstr>
      <vt:lpstr>Expressible numbers</vt:lpstr>
      <vt:lpstr>Density of floating-point numbers</vt:lpstr>
      <vt:lpstr>Infinities and NaNs</vt:lpstr>
      <vt:lpstr>Review questions</vt:lpstr>
      <vt:lpstr>Reading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 Course Introduction</dc:title>
  <dc:creator>Rocky Chang</dc:creator>
  <cp:lastModifiedBy>Rocky Chang</cp:lastModifiedBy>
  <cp:revision>307</cp:revision>
  <dcterms:created xsi:type="dcterms:W3CDTF">2017-08-25T07:41:56Z</dcterms:created>
  <dcterms:modified xsi:type="dcterms:W3CDTF">2017-09-01T06:50:47Z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