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61" r:id="rId2"/>
    <p:sldId id="286" r:id="rId3"/>
    <p:sldId id="282" r:id="rId4"/>
    <p:sldId id="283" r:id="rId5"/>
    <p:sldId id="284" r:id="rId6"/>
    <p:sldId id="287" r:id="rId7"/>
    <p:sldId id="288" r:id="rId8"/>
    <p:sldId id="285" r:id="rId9"/>
    <p:sldId id="281" r:id="rId10"/>
    <p:sldId id="291" r:id="rId11"/>
    <p:sldId id="289" r:id="rId12"/>
    <p:sldId id="271" r:id="rId13"/>
    <p:sldId id="279" r:id="rId14"/>
    <p:sldId id="277" r:id="rId15"/>
    <p:sldId id="278" r:id="rId16"/>
    <p:sldId id="280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706" autoAdjust="0"/>
  </p:normalViewPr>
  <p:slideViewPr>
    <p:cSldViewPr snapToGrid="0">
      <p:cViewPr varScale="1">
        <p:scale>
          <a:sx n="65" d="100"/>
          <a:sy n="65" d="100"/>
        </p:scale>
        <p:origin x="726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"/>
    </p:cViewPr>
  </p:sorter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0B12-F921-44BB-94D9-12D18E02544F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B1815-6637-45FE-90CA-56F049C75EA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A57B-691B-4819-B1EF-A72D8B13F57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37A89-7017-4ABA-9525-67C4EA4E558F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EEA86D-DAA8-46C2-A4DF-92F328305825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7F80B7-A4C9-490A-ABB7-0532CBC59E40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DEA8D0-8118-4B29-A1B7-E61AF74813A3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D413C8-60CD-4B2D-BE96-5AB487D63E6B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3CF422-0626-47DC-9D82-29A2E6E2D4BC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9EBC75-5C4C-40AA-A3D8-B53B3056D538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1EA4D8-DC81-45A2-8961-6BF53A00265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10FD8C-F934-49A0-970A-EFC8370FD07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E0D79E-1DBD-4CBD-A380-79808BCECED9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D00827-EEC8-4CB0-86E8-974EE80A03B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DAE016-E5E5-4823-B309-9AC4B305896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6BD079-2FB5-4183-ADE9-05A54F2F8B3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2E76A1-BFFE-4B70-A631-B03ACF4EB470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0F9C64-03F4-4601-8586-B770165CCC35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7DFDD3-8B2A-4DB9-A206-5DB00F8D669F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22D5D28-2D90-49A6-8F45-8A65E7AD2FA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6D35C7-A7EB-43A9-A7BC-020C80D7CF6E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6EB555-B42B-42AC-98D3-CDC6C7F64A9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E062FB-6B80-48B3-AD8C-E549CA68F29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A21FB15-1F2A-4916-87DE-AC7F128BF14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1DDF8BD-838C-4289-AF5B-6BDCA2D280AB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14D71A-D061-44CE-96DA-912186C7D01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21A827C-1C7A-414F-8897-8375A9B01CB9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BB71C06-6750-41E2-B5F4-5FF21E032B8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564B25-C7CA-4269-8F17-1419391D48A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8BD3809-AECB-43F6-A036-45AFEAA34A7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C5ADAF-76DB-492B-8C7D-4365B404170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4DAA5F8-C119-4EB0-9729-365FD010705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7773776-3DA9-4205-B259-6BF7194EF9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2F0EF13-ABEC-4D29-8ABA-2A81BC3A54B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7EEDF9-FE49-47C3-99F8-92CD429FA3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FF0B4A-8450-42F1-A1E8-E4196F32AB1C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D30B583-C0AF-40EB-A683-D2AC73253A7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B31CCC-C31C-4B5B-889D-B2EF1ABBC2D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09BDF1-44FD-4315-997A-83AC6C4F136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B49990-71FC-432A-ACDB-697E9FCB400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FF154B-6F5D-4AE2-95E5-ECD9335C2F20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350D6E9-A120-421F-90DC-76509E448A9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2BD728F-0A3D-477E-ABE8-86F314BBDFD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307B97E-B006-4924-9B0C-0A08FF7259F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4DA0FDB-2771-4084-9D04-017E8A81C32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12E1152-FEEF-4727-BC61-0ADBEE4F480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E5F5086-6FC9-4388-AA5B-6578A8E4CB1A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07229A7-E035-42F1-9FAF-8812BCE4E7B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E9BBE6-978A-434E-ACED-22B8A32B89E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7F19BA-64A0-4E6B-A774-E8CE9A1548E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57B368F-E99C-4336-ACE4-A2655AC91A5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70EF63-34A6-4F1F-9001-326D8DDFBE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FE81AE-F731-48CC-AB72-DB01EB3D13B0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65DF-5CE4-4835-92F2-745DB68F80D2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76C4-E000-4D89-92C5-CE9445E94208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322404"/>
            <a:ext cx="11656240" cy="122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FA-3C78-42ED-957A-BA3FAB41CF6A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2CD782C-24A1-43CC-BE32-3B185D70966F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C0C21-2C7F-4DF4-8913-536CE9FAABD2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F81AE0-52CE-4B7B-92CF-3F0349B64B5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0F98B-6175-4538-8F7A-44BC9BCFD6C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95905B-5166-4AB4-9883-90578FA9C62A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F77A44-FDFB-499F-AF20-EC53006C1068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45138D-57F7-47F1-BD3A-6BC5C5569A0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C1DBB6-7E05-434C-9090-A1E4B20014D7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068B51-708C-4935-AD6F-0E0D1B6C6EC2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C40FAA-96CD-44D8-8A95-AF533041D11A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768162-81F8-438A-B939-5021720B4145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3829-36E2-48DA-BE58-84625BA92757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4CFC72-ECDF-4873-A8AC-4C9CB5DA30E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5C56FC-5CCC-4DD6-A267-2AF3572BFF9D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BD16AB-3ED5-42E7-94CB-A4A43590DD5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62D55C-034D-47F8-A031-11940E070EEA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7FDC44-B2E2-4FDC-A60B-FD4CAFE0DEA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088FA2-DFC5-4930-9006-939526E641E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945ACF-3A20-40D0-9E48-2488E03C2E58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7DD927-BF4B-4A70-8921-01AAE9094EE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F504C3-A0DC-4A28-A99A-BAC5F09F25A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30B1DC-386B-4C4E-9DA3-3F35C5BDE2A4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9566D01-CE0B-4477-9E67-08A3FC089990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ACDA888-3197-4F4F-AD1A-0A590FB9497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9A5587D-EF7D-4238-B20B-68095069752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D8E03E-8C2A-40D4-9118-E482BD8B08B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170DADC-48D6-4F4D-9B30-B90362C46CC7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1380322-1C0F-4078-8408-7942FCA2F4B7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565D2F-6642-4E21-89DF-CDD75A87BDB8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8578CB5-3FCA-4384-B744-3BB045714A5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8B2A6AD-2A9E-41A8-B9A6-48624A69E3D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F05190-6966-49D4-800C-4934D809C5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9C28F09-4EF4-406A-9557-80061CBDC6C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83F38F8-9053-41D0-AE65-09E09474EE2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E890A18-7677-4F44-98E9-58A906DD530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C36381-79D7-423F-9948-89A934E0E1D9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26EA17-52B3-4121-B6E1-0441C54B4C58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1ED61E-A1B4-441E-839E-1878D8419DB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7D9146-CA85-4C3F-AF97-D4B8209B740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41A8A8E-197C-4544-92A9-947AF013E715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F0BE34-80BD-4E1E-BFB4-84FE0B0F9F64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46DC0F3-647E-4723-97F2-8A4CA1F0BF3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99770F6-CC83-4368-A2D5-2B091035255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52F1A1B-2A85-42A1-A915-8DC9F053D03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6922FB-62B7-4F99-9651-AD1286C2F5B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C346E0E-E16A-4342-824C-545148E508E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E755AC4-2878-4038-93BB-7EE08705D2BF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31869C2-FD44-44F1-BFED-FDAFF9D327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1C4298-6CFF-4B54-8BB2-ABF89BF32D7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893F3E-AEAD-40E7-A0F5-AFBE7FD3473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B01750-BC5D-4222-929E-B2AA7C8C53F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7DF8078-7ACC-49B6-A3A3-A6E34212329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1A626E-EF6B-4DFC-AD00-DA193F40B226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F088-A8D9-4DCB-8251-03C06385BE60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D335-8399-4CB0-B72D-806668A936EE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3D4-FF03-4CE4-AA06-468F097B11D0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F998-AFA5-4FB1-BFD9-04A56E0348C5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82496-6B41-43F6-B78E-5AB41D899D4D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1CD138-361C-4CBD-B96D-71EC1D7BCD6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71CB9F-621F-4271-91D6-02FB863A1EE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3F5C22-4210-4E07-853E-4F503C9BDC44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3C23CE-B153-4817-84B3-E7A1D0E6E9E9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F41920-1704-417F-8C17-5713EA67B4B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716497-72FA-4443-AC44-1B9C0F88050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AA8FB-B206-4B29-BFB9-34B5F7666EE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A4DE85-D950-449F-9FC8-681CDD1222D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B87ACE-DED3-4203-A41D-D6766E0EEBA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3ADA99-5325-4C58-9647-4994D05789F5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E76410-C9E0-4340-9879-CFB457EE3F6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1E7225-1ABB-4C50-8067-DC275CD997B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E6F1D4-F641-4852-8424-08024E69FE00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77F2C-9016-4BB6-9119-FE7A58265BAD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BDFA4A-AE80-4678-A8D1-10CD42ECFD08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354FF-7DAA-44E4-B3B1-0B2A5F4CB7B7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1AC5-9731-4C3E-8521-267058993DAD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264E401-4D32-48F5-BD0C-214C3D357C49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36013D-316E-4D76-A720-44345F69B71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4157E-41DC-4599-B360-E81E35A9547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A910F1-0534-44BE-B1EB-2F7826CF1A4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076ADC-1E1F-423C-94BA-FAD494D3F3F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D92F55D-1AFE-459B-B8FA-F011E249A27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213A0D-79BD-494E-9DC7-BECF8ADBC94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F72B767-011F-4766-8E3C-2D45126430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DA5AD3-E609-4E4F-8605-F74E7F605F4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F6022E0-2A1F-43D4-9835-FCA635D75E5F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0071748-8BC1-455A-99B1-A0928170946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A4A150-CB6D-45F6-832A-1C4B5D6B279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8BF99B-FD41-4618-B7E5-7E42A9C0CB3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CAF55D6-8CA5-4AB5-93B5-115A802398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DD4683-292A-4104-8010-B970E60812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03165D-8EE9-4F5E-900E-BD71189D5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558E5F9-DE8E-40F2-AC88-1A1B02D9F94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1EBE0-7152-4C06-826F-F469B99ECCC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281ABB-0EA3-4072-A11F-90C33C0BA61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B0571F-4527-4BE6-AD27-F60CEB5E774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99E98F-7DA3-436B-9EE5-F22A094EDE5F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5D16E78-E733-4FC1-B88C-A4670E30833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5E562E9-55FA-4CC5-A4D3-3D0FEAD73A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329ADE3-6312-41FF-9160-64BAA96AA423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D4B2672-D2E2-4308-AD5C-917CF816ED8F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77D8F4-8E3C-43CB-95E2-7379C82DC7B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735AC23-ED51-4C57-A496-6D2B5EDB2D20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22CDBF-66A7-4499-B35E-23183C32459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965D1A-5D5A-4B91-AFE8-EF1DE2AFB0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E12ED8-F24E-4045-A66B-CD1006E41CE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9EEBED-53FD-4A1D-A9BE-08D65B1F646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CF790A9-0975-4EA4-9434-615982853A1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92D26B-48F5-406D-B388-503B7BBAE5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F5-8D25-4D1E-BABC-A791E05424E7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DE6BC9-C2AF-4E87-842C-DF9B41F34233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5A3C9F-740C-43E9-8280-499C08D28697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A5DAF9-A127-42C2-BC68-922657D43D1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694770-D61B-4833-B048-44CEEEA46DF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EC904E-BC93-4634-80EC-B8C61768DD64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E1503-8F25-4A60-B5C9-AC29D5C25F8C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39747F-B9AD-428D-952B-79413EE91ECF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3F0CAB-C54A-4F4F-81B3-AB70D69B1BF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8A4FB-B224-4EA1-B331-F26182EAFA9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55206E-A771-4B31-B788-43E23E0F87C0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DBED5C-9A66-4D4A-B9A0-9900890AF793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F4A7F8-F055-4BC2-99F7-C29F296C2AB1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9CFBF-F25D-475D-A36D-7F3C5B9F17D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79A8D5-17CB-4C08-BE88-3A076F99DA7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41A166-DDC7-41B7-A202-3C873F1AF2EE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F06F1-BD61-427A-8D66-95322CBA1A0F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229049-2F0F-4F62-B7E0-A015A126638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EE644F-4BF6-42C3-964C-9121E0E9F76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876FA09-5164-4FE4-8588-879D42F58FD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568F27-2EB5-42BC-A7A1-80CB34D0D38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FCBA1B1-593F-4F38-8E8B-2ACEAD339D3E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FC7839-9151-4A17-AAC6-EAE7E0AA9D9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0E1E87-7AED-49A2-92C6-93BB1EEBC53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0A34F-428C-4B1E-8E33-B4338AACA96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E966A5-6ABA-45CC-B956-8B1B4E9B4F5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B7F8DEC-78CE-4ADD-A1C9-3CB636FCB3B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DBC2031-A9B7-47DF-A6CB-1B4280EADBA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61A4C17-6AA6-47EE-BF6E-30FC67D0746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3BA697C-9C3F-47C6-81BC-057D2192471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401E47-530C-4D35-9170-2242B000AB2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52341F-B4AB-494E-8A32-88F2C2EAE63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93BA049-89CC-4D80-A2DD-6511AAB4041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602D15-6221-439E-B8B9-04432B198DC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27FC12-DC35-4F63-B9A8-785CBCBD03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1E02AD-2361-471B-8EAF-56A6723C1D26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CAA662B-6ED3-412C-9443-88EA59F46E5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97D845-EF50-4F2A-9CDE-E2D4BC75B5E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50FAF1C-64E3-4C6A-ACE3-863F8C5F54A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9129178-FC07-43D1-8B46-1ABF201A743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9ED4491-FBC9-4A3C-A49E-0D296AE4AB36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5D28A3A-08E1-41E5-9198-114C8B44740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3B7C59-D2C7-4A7C-AA53-479E9A76E9E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46F3DF-A83A-4FDB-BC11-3E780FDE514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9B807CF-EB79-4BEF-A66A-59BB6106EE7E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566525D-BDEC-44D4-9366-80B56A79B89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40636CE-6A6C-4295-9922-8DFE7453D7A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A26EBA-982B-4667-9BDD-D16110A367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A93FAAA-9FDE-420E-A626-8F0934991C0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03750F-C0FC-4DF0-997B-BC943821771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016AA5A-2249-4B75-BBC0-30DB7A20D55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DDB16B-22AF-4DBD-A7EB-78FD8065A52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F25D957-8F75-4199-B247-CA48259BBD80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A97F78-7313-4502-9DCF-2CB1AFC7282F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71F4-A644-4741-95C3-4C5D5066E5AA}" type="datetime1">
              <a:rPr lang="en-US" smtClean="0"/>
              <a:t>9/2/2017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E339426-A68A-42A1-93E1-3701025A99DD}" type="datetime1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7CDE0-0C08-44B9-BBA4-4A82F44E1122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2DEBB-E043-40BB-9FE5-D24791A9469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DA2C32-9B66-42F6-982D-9E0C86DC159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735605-B25C-4C95-A2BC-891F38EAF6EF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D95A2D-9B0A-44ED-BEC5-6603388AD55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CF83A0-E46B-4F29-B4BD-44533A0C8D2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05CCF5-FFCC-4D4F-9439-2D6B049A61DC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8087EA-724F-4EC9-8974-4A1A4503EDCD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15C055-2187-4A5B-9A48-94B27C52DFA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2E2C8-CE09-49F2-8C63-3405FE83878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E3D7A5-2A62-4568-849B-3B6DDD05C5A6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C50CC1-5454-42EE-BE28-7BE695F6E625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27199E-26EC-448E-9778-585DE48D79C6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6A7472-EACE-4350-A6B9-1BF6DC057EB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DE8E8-71CA-4C26-A190-6378C3C11116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EC373F-9391-45B1-B3A8-C9B79619ADED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C91622-7B5D-4BE0-BD76-FB963332313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EBECA6-681A-420A-8B35-CA4B2E397E96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F690461-30D7-49BF-8D1B-DF2801FDAB8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396CAF-C029-4120-A7BB-BB38B851346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A749525-6499-49EA-B33D-0EA8C8779B5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F181A53-511F-43FF-BC47-50B1369B87D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68D3CB7-82A1-4BA7-BB2F-83733B428A0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B7BD1A-E114-4283-9F6D-C7682AD9B89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FE327B-BDAC-47BE-A958-BCFC8C2DADD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87716F7-AD46-439D-96A9-E3E530DF52CA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4EDE8C4-1A61-4BAF-B91A-0882147C365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DFB456D-6A68-4465-823E-94A7A1C24F9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DE058D4-A081-4A4D-A431-59FACBB6FEF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B87959-D6BC-4011-B012-CE7EAEEA0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8A4C26-B0F9-4041-B2A7-BC952CA144B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165D14-C3FD-42D7-94E2-9ED01CFCEA7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C19BCE-A06D-4542-9A42-8F532AAA926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1B1619-9B18-4E35-A93A-9B141AA9FF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879B36-B5A2-4D3E-A0CF-55D0189B2BFA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98AB7E1-C1C2-49A2-8186-C09EA5F5D81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CF0DC2D-16EC-462B-A078-813943F2CA1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58BA09-62E6-4D61-BA2B-04010CA9A39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1F19DD-4058-412C-A5B6-571F3217A1E9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1A2735E-55DC-4D31-878B-6F8B1BE14138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5CC575-64DB-4710-B964-CDA2DBC4BB9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5ACD655-2F96-4149-B272-C804CF1347C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FCAF7C-420F-4EED-95BE-105948B9E7C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6196B72-98C0-4C8C-8108-92C0C5EC307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A29150C-A4F9-4DA6-A584-A2E1B9D5103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ABD40EC-F86F-475E-A4F1-816BEA4D8C4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5B306C-DEFA-4991-85DB-F96B80B30B2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F1F74-03C9-4205-9816-1FD2A4564DB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6A08DE-CEE3-4F1F-8E38-2E25490436F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D1CE90-9A94-4BB0-9195-9E15A9EECEA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73FCCA-809D-42AE-8BD9-85DDE10BC44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3ABD0D9-6224-4906-9489-204E6FAFC1DA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samak@comp.polyu.edu.hk" TargetMode="External"/><Relationship Id="rId2" Type="http://schemas.openxmlformats.org/officeDocument/2006/relationships/hyperlink" Target="mailto:csrchang@comp.polyu.edu.h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.polyu.edu.hk/~comp242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0. Course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Rocky K. C. Chang, 25 August 2017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0F3C-DFCB-4695-8781-84AA44AD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more detailed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AAE6-EC94-43D7-BE2D-85B2E2709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AD84-8644-4203-8587-49F7E19A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821CCB87-F446-4277-ABEB-AA40A91F27B0}"/>
              </a:ext>
            </a:extLst>
          </p:cNvPr>
          <p:cNvGrpSpPr/>
          <p:nvPr/>
        </p:nvGrpSpPr>
        <p:grpSpPr>
          <a:xfrm>
            <a:off x="1489588" y="1908613"/>
            <a:ext cx="9424218" cy="3766055"/>
            <a:chOff x="338101" y="2171952"/>
            <a:chExt cx="8656248" cy="3459163"/>
          </a:xfrm>
        </p:grpSpPr>
        <p:sp>
          <p:nvSpPr>
            <p:cNvPr id="6" name="Oval 3" descr="5%">
              <a:extLst>
                <a:ext uri="{FF2B5EF4-FFF2-40B4-BE49-F238E27FC236}">
                  <a16:creationId xmlns:a16="http://schemas.microsoft.com/office/drawing/2014/main" id="{6FAC54CA-A360-498D-A8BA-06FBEF549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01" y="3279177"/>
              <a:ext cx="8656248" cy="1561574"/>
            </a:xfrm>
            <a:prstGeom prst="ellipse">
              <a:avLst/>
            </a:prstGeom>
            <a:pattFill prst="pct5">
              <a:fgClr>
                <a:schemeClr val="hlink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16AC68-1814-4756-9B40-DF875D49D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900" y="3848351"/>
              <a:ext cx="1424325" cy="3066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 dirty="0">
                  <a:solidFill>
                    <a:schemeClr val="tx1"/>
                  </a:solidFill>
                </a:rPr>
                <a:t>I/O system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449FC0-8011-4516-B3BE-16FDB03E8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5265990"/>
              <a:ext cx="25400" cy="279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25D474-2910-4207-981B-6ED01E15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100" y="3848352"/>
              <a:ext cx="1244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66E0E5-B884-42AC-8BC6-DCA2BA836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3842002"/>
              <a:ext cx="3810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E8BE425-51B1-424B-9343-A6507402B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4900" y="3848352"/>
              <a:ext cx="0" cy="371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63CE93-5A5A-4A10-80B6-12114A71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2933952"/>
              <a:ext cx="1117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Compiler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B5D980-F627-4A05-9E83-63214D4B3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3314952"/>
              <a:ext cx="1295400" cy="330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294C53-D141-4BF0-9B95-5245B3389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0" y="2629153"/>
              <a:ext cx="12065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 dirty="0">
                  <a:solidFill>
                    <a:schemeClr val="tx1"/>
                  </a:solidFill>
                </a:rPr>
                <a:t>Operating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9CA201-156E-49FD-8C23-834D37633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933952"/>
              <a:ext cx="1270000" cy="565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  <a:p>
              <a:pPr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(Mac OSX)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552AA1B6-D2CD-4B74-B881-4DF8EA011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8100" y="2629152"/>
              <a:ext cx="0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18CD4E0F-ED32-4DEF-B60A-899C32DB9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2629152"/>
              <a:ext cx="2203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6553A659-72D4-4F84-A205-7D1CC56CB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0" y="2629152"/>
              <a:ext cx="0" cy="1054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1C4FB4-63B6-4A62-82FE-88C22B117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900" y="2273552"/>
              <a:ext cx="28702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Application (ex: browser)</a:t>
              </a: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706C39B2-5A44-4AAA-A688-C799E401D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1300" y="2171952"/>
              <a:ext cx="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91469DFF-20D2-46D3-B591-D379C9F87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5500" y="2178302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D57ECF-1CCB-463A-8ACC-85B2E540B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4669090"/>
              <a:ext cx="1651000" cy="30578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Digital Design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C79942-66D5-4BEC-B736-D94BBAB8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575" y="4672265"/>
              <a:ext cx="2654300" cy="3429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885E2D-48D9-4B5E-B7F9-5BB848C7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5" y="4996115"/>
              <a:ext cx="1676400" cy="30578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Circuit Design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E1CF85-0961-4D1E-BA65-9073AD741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25" y="5021515"/>
              <a:ext cx="22479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 descr="50%">
              <a:extLst>
                <a:ext uri="{FF2B5EF4-FFF2-40B4-BE49-F238E27FC236}">
                  <a16:creationId xmlns:a16="http://schemas.microsoft.com/office/drawing/2014/main" id="{F9B7FC7F-EEA6-4A40-A071-0CD519F9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3619752"/>
              <a:ext cx="5670550" cy="225425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746FFA-735B-43DA-AB51-41DC27B7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3619752"/>
              <a:ext cx="1727200" cy="4860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 dirty="0">
                  <a:solidFill>
                    <a:schemeClr val="tx1"/>
                  </a:solidFill>
                </a:rPr>
                <a:t>Instruction Set</a:t>
              </a:r>
            </a:p>
            <a:p>
              <a:pPr algn="l">
                <a:lnSpc>
                  <a:spcPct val="85000"/>
                </a:lnSpc>
              </a:pPr>
              <a:r>
                <a:rPr lang="en-US" sz="1800" b="1" dirty="0">
                  <a:solidFill>
                    <a:schemeClr val="tx1"/>
                  </a:solidFill>
                </a:rPr>
                <a:t> Architecture</a:t>
              </a: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0E9DCC66-41E9-45A5-8E58-2F57F2382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7650" y="2171952"/>
              <a:ext cx="3117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A4601A-8325-4B4D-886F-73CE85C51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213" y="4273802"/>
              <a:ext cx="2327275" cy="336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chemeClr val="tx1"/>
                  </a:solidFill>
                </a:rPr>
                <a:t>Datapath &amp; Control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C2A7D49-FC67-433D-AF02-99376644B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050" y="4226177"/>
              <a:ext cx="2882900" cy="444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0009E8-EDEF-4977-BCB9-C6D9DBAB7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5297740"/>
              <a:ext cx="1295400" cy="308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transistors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04EA0E-69B8-4530-B816-0E3504868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575" y="5332665"/>
              <a:ext cx="2044700" cy="2984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C2E4873F-C846-446A-9CFD-B03284A1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0" y="3848352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DBDE66-31ED-4C8E-9F46-A4498EDCB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3848352"/>
              <a:ext cx="1079500" cy="3066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36" name="Text Box 35">
              <a:extLst>
                <a:ext uri="{FF2B5EF4-FFF2-40B4-BE49-F238E27FC236}">
                  <a16:creationId xmlns:a16="http://schemas.microsoft.com/office/drawing/2014/main" id="{B067CE15-E792-4054-85EC-B7A89A7F9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137" y="4036075"/>
              <a:ext cx="1341438" cy="367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/>
                <a:t>Hardware</a:t>
              </a:r>
            </a:p>
          </p:txBody>
        </p:sp>
        <p:sp>
          <p:nvSpPr>
            <p:cNvPr id="37" name="Text Box 36">
              <a:extLst>
                <a:ext uri="{FF2B5EF4-FFF2-40B4-BE49-F238E27FC236}">
                  <a16:creationId xmlns:a16="http://schemas.microsoft.com/office/drawing/2014/main" id="{ED202919-ECC1-4D2B-B187-7DA252ADF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851" y="2725958"/>
              <a:ext cx="1257300" cy="367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/>
                <a:t>Software</a:t>
              </a: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03263EC2-4240-420D-A107-269A3B856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500" y="2629152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1189ED16-61E3-40FD-900D-9D8ECCE2D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500" y="3843590"/>
              <a:ext cx="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CB65DE0-3802-4F67-BC96-30B818E82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00" y="2984752"/>
              <a:ext cx="1143000" cy="330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CE3388-7F48-44B1-A6EA-72E4EB1D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3314952"/>
              <a:ext cx="1371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Assembler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631BAAF6-719F-4833-8FDB-A3F8272CA70D}"/>
              </a:ext>
            </a:extLst>
          </p:cNvPr>
          <p:cNvSpPr/>
          <p:nvPr/>
        </p:nvSpPr>
        <p:spPr>
          <a:xfrm>
            <a:off x="3976589" y="6284206"/>
            <a:ext cx="38095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/>
              <a:t>Source: http://inst.eecs.berkeley.edu/~cs61c/su17/</a:t>
            </a:r>
          </a:p>
        </p:txBody>
      </p:sp>
    </p:spTree>
    <p:extLst>
      <p:ext uri="{BB962C8B-B14F-4D97-AF65-F5344CB8AC3E}">
        <p14:creationId xmlns:p14="http://schemas.microsoft.com/office/powerpoint/2010/main" val="2289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5EF0-EF65-45E0-AC2C-AFA827AF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More specifically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2B8B-07BC-44D6-98AC-E50BC62A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Computer Arithmetic</a:t>
            </a:r>
          </a:p>
          <a:p>
            <a:r>
              <a:rPr lang="en-US" altLang="zh-TW" dirty="0"/>
              <a:t>Instruction Sets</a:t>
            </a:r>
          </a:p>
          <a:p>
            <a:pPr marL="669925" lvl="1" indent="-325438"/>
            <a:r>
              <a:rPr lang="en-US" altLang="zh-TW" dirty="0"/>
              <a:t>Assembly Programming</a:t>
            </a:r>
            <a:r>
              <a:rPr lang="en-US" altLang="zh-CN" dirty="0"/>
              <a:t>: </a:t>
            </a:r>
            <a:r>
              <a:rPr lang="en-US" altLang="zh-TW" dirty="0"/>
              <a:t>MIPS</a:t>
            </a:r>
          </a:p>
          <a:p>
            <a:r>
              <a:rPr lang="en-US" altLang="zh-TW" dirty="0"/>
              <a:t>Boolean Algebra and Digital Logic Design</a:t>
            </a:r>
          </a:p>
          <a:p>
            <a:r>
              <a:rPr lang="en-US" altLang="zh-TW" dirty="0"/>
              <a:t>CPU Structure and Function  </a:t>
            </a:r>
          </a:p>
          <a:p>
            <a:pPr marL="669925" lvl="1" indent="-325438"/>
            <a:r>
              <a:rPr lang="en-US" altLang="zh-TW" dirty="0"/>
              <a:t>Arithmetic and Logic Unit, Control Unit, and Registers</a:t>
            </a:r>
          </a:p>
          <a:p>
            <a:r>
              <a:rPr lang="en-US" altLang="zh-TW" dirty="0"/>
              <a:t>Memory Systems</a:t>
            </a:r>
          </a:p>
          <a:p>
            <a:pPr lvl="1"/>
            <a:r>
              <a:rPr lang="en-US" altLang="zh-TW" dirty="0"/>
              <a:t>Cache Memory</a:t>
            </a:r>
          </a:p>
          <a:p>
            <a:pPr lvl="1"/>
            <a:r>
              <a:rPr lang="en-US" altLang="zh-TW" dirty="0"/>
              <a:t>Internal Memory: RAM, ROM, SRAM, DRAM, …</a:t>
            </a:r>
          </a:p>
          <a:p>
            <a:pPr lvl="1"/>
            <a:r>
              <a:rPr lang="en-US" altLang="zh-TW" dirty="0"/>
              <a:t>External Memory: DVD, SD, …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0AF1-963F-431B-B1BB-62EC3B40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4152-9E04-4FEC-9FDE-C014F440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DF7B9-EFC1-4E4F-A50A-0AAAFD81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HK" dirty="0"/>
              <a:t>Lecturer: </a:t>
            </a:r>
            <a:r>
              <a:rPr lang="en-HK" dirty="0" err="1"/>
              <a:t>Dr.</a:t>
            </a:r>
            <a:r>
              <a:rPr lang="en-HK" dirty="0"/>
              <a:t> Rocky K. C. Chang (PQ829, </a:t>
            </a:r>
            <a:r>
              <a:rPr lang="en-HK" dirty="0">
                <a:hlinkClick r:id="rId2"/>
              </a:rPr>
              <a:t>csrchang@comp.polyu.edu.hk</a:t>
            </a:r>
            <a:r>
              <a:rPr lang="en-HK" dirty="0"/>
              <a:t>)</a:t>
            </a:r>
          </a:p>
          <a:p>
            <a:pPr lvl="1"/>
            <a:r>
              <a:rPr lang="en-HK" dirty="0"/>
              <a:t>Office hour: By appointment</a:t>
            </a:r>
          </a:p>
          <a:p>
            <a:r>
              <a:rPr lang="en-HK" dirty="0"/>
              <a:t>Tutor: Mr. Alvin </a:t>
            </a:r>
            <a:r>
              <a:rPr lang="en-HK" dirty="0" err="1"/>
              <a:t>Mak</a:t>
            </a:r>
            <a:r>
              <a:rPr lang="en-HK" dirty="0"/>
              <a:t> (PQ821, </a:t>
            </a:r>
            <a:r>
              <a:rPr lang="en-US" altLang="zh-CN" dirty="0">
                <a:hlinkClick r:id="rId3"/>
              </a:rPr>
              <a:t>csamak@comp.polyu.edu.hk</a:t>
            </a:r>
            <a:r>
              <a:rPr lang="en-US" altLang="zh-CN" dirty="0"/>
              <a:t>)</a:t>
            </a:r>
            <a:endParaRPr lang="en-HK" dirty="0"/>
          </a:p>
          <a:p>
            <a:r>
              <a:rPr lang="en-HK" dirty="0"/>
              <a:t>Classes:</a:t>
            </a:r>
          </a:p>
          <a:p>
            <a:pPr lvl="1"/>
            <a:r>
              <a:rPr lang="en-HK" dirty="0"/>
              <a:t>Lecture: </a:t>
            </a:r>
            <a:r>
              <a:rPr lang="fr-FR" dirty="0"/>
              <a:t>8:30-11:20am on </a:t>
            </a:r>
            <a:r>
              <a:rPr lang="en-HK" dirty="0"/>
              <a:t>Tuesdays in </a:t>
            </a:r>
            <a:r>
              <a:rPr lang="fr-FR" dirty="0"/>
              <a:t>Y305 (50min + 50 min + 50min)</a:t>
            </a:r>
            <a:endParaRPr lang="en-HK" dirty="0"/>
          </a:p>
          <a:p>
            <a:pPr lvl="1"/>
            <a:r>
              <a:rPr lang="en-HK" dirty="0"/>
              <a:t>Labs (50min): </a:t>
            </a:r>
          </a:p>
          <a:p>
            <a:pPr lvl="2"/>
            <a:r>
              <a:rPr lang="en-HK" dirty="0"/>
              <a:t>Three sessions: </a:t>
            </a:r>
            <a:r>
              <a:rPr lang="en-US" dirty="0"/>
              <a:t>4:30-5:20pm on Mon, 5:30-6:20pm on Mon, 12:30-1:20pm on Wed, and 4:30-5:20pm on </a:t>
            </a:r>
            <a:r>
              <a:rPr lang="en-US" dirty="0" err="1"/>
              <a:t>Thur</a:t>
            </a:r>
            <a:endParaRPr lang="en-US" dirty="0"/>
          </a:p>
          <a:p>
            <a:pPr lvl="2"/>
            <a:r>
              <a:rPr lang="en-US" dirty="0"/>
              <a:t>You must attend your own session.</a:t>
            </a:r>
          </a:p>
          <a:p>
            <a:pPr lvl="2"/>
            <a:r>
              <a:rPr lang="en-HK" dirty="0"/>
              <a:t>Take attendance</a:t>
            </a:r>
          </a:p>
          <a:p>
            <a:r>
              <a:rPr lang="en-HK" dirty="0"/>
              <a:t>Couse website: </a:t>
            </a:r>
            <a:r>
              <a:rPr lang="en-US" altLang="zh-CN" dirty="0">
                <a:hlinkClick r:id="rId4"/>
              </a:rPr>
              <a:t>www.comp.polyu.edu.hk/~comp2421</a:t>
            </a:r>
            <a:endParaRPr lang="en-US" altLang="zh-CN" dirty="0"/>
          </a:p>
          <a:p>
            <a:pPr lvl="1"/>
            <a:r>
              <a:rPr lang="en-US" dirty="0"/>
              <a:t>Slides</a:t>
            </a:r>
          </a:p>
          <a:p>
            <a:pPr lvl="1"/>
            <a:r>
              <a:rPr lang="en-US" dirty="0"/>
              <a:t>Assignments</a:t>
            </a:r>
          </a:p>
          <a:p>
            <a:pPr lvl="1"/>
            <a:r>
              <a:rPr lang="en-HK" dirty="0"/>
              <a:t>Latest timetable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0679F-A320-4029-982F-924DA62D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BA19-1B5D-4965-91F2-9845FE8A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After taking this course,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5B59-8935-409B-A4E8-907006A61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You will be able to </a:t>
            </a:r>
          </a:p>
          <a:p>
            <a:pPr lvl="1"/>
            <a:r>
              <a:rPr lang="en-HK" dirty="0"/>
              <a:t>Identify the main components of a computer system and their interconnection,</a:t>
            </a:r>
          </a:p>
          <a:p>
            <a:pPr lvl="1"/>
            <a:r>
              <a:rPr lang="en-HK" dirty="0"/>
              <a:t>Understand how a high-level programming language is translated to the instruction set,</a:t>
            </a:r>
          </a:p>
          <a:p>
            <a:pPr lvl="1"/>
            <a:r>
              <a:rPr lang="en-HK" dirty="0"/>
              <a:t>Understand how an assembly language is translated to the instruction set,</a:t>
            </a:r>
          </a:p>
          <a:p>
            <a:pPr lvl="1"/>
            <a:r>
              <a:rPr lang="en-HK" dirty="0"/>
              <a:t>Program using the MIPS assembly language,</a:t>
            </a:r>
          </a:p>
          <a:p>
            <a:pPr lvl="1"/>
            <a:r>
              <a:rPr lang="en-HK" dirty="0"/>
              <a:t>Understand how the components are implemented with logic gates,</a:t>
            </a:r>
          </a:p>
          <a:p>
            <a:pPr lvl="1"/>
            <a:r>
              <a:rPr lang="en-HK" dirty="0"/>
              <a:t>Understand the main functions of a CPU and how they are implemented,</a:t>
            </a:r>
          </a:p>
          <a:p>
            <a:pPr lvl="1"/>
            <a:r>
              <a:rPr lang="en-HK" dirty="0"/>
              <a:t>Understand the need for a memory hierarchy,</a:t>
            </a:r>
          </a:p>
          <a:p>
            <a:pPr lvl="1"/>
            <a:r>
              <a:rPr lang="en-HK" dirty="0"/>
              <a:t>Understand the mechanics of caches and other levels of memory, and</a:t>
            </a:r>
          </a:p>
          <a:p>
            <a:pPr lvl="1"/>
            <a:r>
              <a:rPr lang="en-HK" dirty="0"/>
              <a:t>Understand the mechanics of the common secondary memories.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FF566-75DC-4A85-AF5C-ED08820D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1718-EC46-4E63-9105-D4DE2143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Textbooks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C901-3F37-4DA5-9B8F-A2A9B539D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Two useful books</a:t>
            </a:r>
          </a:p>
          <a:p>
            <a:pPr lvl="1"/>
            <a:r>
              <a:rPr lang="en-US" dirty="0"/>
              <a:t>William Stallings, Computer organization and architecture: Designing for performance, 9th edition, Prentice Hall, 2013.</a:t>
            </a:r>
          </a:p>
          <a:p>
            <a:pPr lvl="1"/>
            <a:r>
              <a:rPr lang="en-US" altLang="zh-TW" dirty="0"/>
              <a:t>David Patterson and John Hennessy, Computer Organization and Design, 5</a:t>
            </a:r>
            <a:r>
              <a:rPr lang="en-US" altLang="zh-TW" baseline="30000" dirty="0"/>
              <a:t>th</a:t>
            </a:r>
            <a:r>
              <a:rPr lang="en-US" altLang="zh-TW" dirty="0"/>
              <a:t> edition, Morgan Kaufman, 2014.</a:t>
            </a:r>
            <a:endParaRPr lang="en-HK" dirty="0"/>
          </a:p>
          <a:p>
            <a:r>
              <a:rPr lang="en-HK" dirty="0"/>
              <a:t>References and supplement</a:t>
            </a:r>
          </a:p>
          <a:p>
            <a:pPr lvl="1"/>
            <a:r>
              <a:rPr lang="en-US" dirty="0"/>
              <a:t>To be supplied on a need basis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2939C-0802-4955-86CC-2172679B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1616-320D-4CD2-8D8F-052A94E5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Course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082D-D910-4375-911D-1FBA0C7BE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Course work (55%)</a:t>
            </a:r>
          </a:p>
          <a:p>
            <a:pPr lvl="1"/>
            <a:r>
              <a:rPr lang="en-HK" dirty="0"/>
              <a:t>Assignments (10%)</a:t>
            </a:r>
          </a:p>
          <a:p>
            <a:pPr lvl="1"/>
            <a:r>
              <a:rPr lang="en-HK" dirty="0"/>
              <a:t>Laboratories (15%)</a:t>
            </a:r>
          </a:p>
          <a:p>
            <a:pPr lvl="1"/>
            <a:r>
              <a:rPr lang="en-HK" dirty="0"/>
              <a:t>Tests (20%)</a:t>
            </a:r>
          </a:p>
          <a:p>
            <a:pPr lvl="1"/>
            <a:r>
              <a:rPr lang="en-HK" dirty="0"/>
              <a:t>A mini-project (10%)</a:t>
            </a:r>
          </a:p>
          <a:p>
            <a:r>
              <a:rPr lang="en-HK" dirty="0"/>
              <a:t>Examination (45%)</a:t>
            </a:r>
          </a:p>
          <a:p>
            <a:pPr lvl="1"/>
            <a:r>
              <a:rPr lang="en-HK" dirty="0"/>
              <a:t>Open 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2654A-8CDA-4522-A867-22D55272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9D93-861B-4CEB-8385-BEAB232E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My expectations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4527-9221-4C50-9ECA-98ED2C53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/>
              <a:t>Attend all lectures and laboratories on time.</a:t>
            </a:r>
          </a:p>
          <a:p>
            <a:r>
              <a:rPr lang="en-HK" dirty="0"/>
              <a:t>Read the covered materials on your own.</a:t>
            </a:r>
          </a:p>
          <a:p>
            <a:r>
              <a:rPr lang="en-HK" dirty="0"/>
              <a:t>Complete your assignments and laboratories yourself and on time.</a:t>
            </a:r>
          </a:p>
          <a:p>
            <a:r>
              <a:rPr lang="en-HK" dirty="0"/>
              <a:t>Policy regarding late submission of works</a:t>
            </a:r>
          </a:p>
          <a:p>
            <a:pPr lvl="1"/>
            <a:r>
              <a:rPr lang="en-HK" dirty="0"/>
              <a:t>10% off for every hour late</a:t>
            </a:r>
          </a:p>
          <a:p>
            <a:r>
              <a:rPr lang="en-HK" dirty="0"/>
              <a:t>Policy regarding plagiarism</a:t>
            </a:r>
          </a:p>
          <a:p>
            <a:pPr lvl="1"/>
            <a:r>
              <a:rPr lang="en-US" dirty="0"/>
              <a:t>You will betray your own integrity, whether it will be found out or not!</a:t>
            </a:r>
          </a:p>
          <a:p>
            <a:pPr lvl="1"/>
            <a:r>
              <a:rPr lang="en-HK" dirty="0"/>
              <a:t>Both giver and receiver subject to the same penalty below</a:t>
            </a:r>
          </a:p>
          <a:p>
            <a:pPr lvl="1"/>
            <a:r>
              <a:rPr lang="en-US" dirty="0"/>
              <a:t>All the students involved not only will receive 0 marks for this assessment, they will also lose additional, same number of marks from their total assessment marks.</a:t>
            </a:r>
          </a:p>
          <a:p>
            <a:pPr lvl="1"/>
            <a:r>
              <a:rPr lang="en-US" dirty="0"/>
              <a:t>Moreover, we may report the serious cases to the Departmental Learning and Teaching Committee for further disciplinary actions.</a:t>
            </a:r>
            <a:br>
              <a:rPr lang="en-US" dirty="0"/>
            </a:br>
            <a:endParaRPr lang="en-US" dirty="0"/>
          </a:p>
          <a:p>
            <a:pPr lvl="1"/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D84C5-8D83-4DA3-93FA-89C977E9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7685-5AA5-4631-9A54-9382D8C0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E691-1BE8-48F9-B82C-7F9D0C93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Thanks to all the sources of the images.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A71C2-C5F0-42BC-B13F-1A7C113C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6667-A64E-452B-B7CC-AF36B58F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Something 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8AEA-B4D3-46BD-9873-A15C64AF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HK" dirty="0"/>
              <a:t>A lot of design and development for the last 70+ years. What to teach?</a:t>
            </a:r>
          </a:p>
          <a:p>
            <a:pPr lvl="1"/>
            <a:r>
              <a:rPr lang="en-HK" dirty="0"/>
              <a:t>The most fundamental features underlying different computer architectures</a:t>
            </a:r>
          </a:p>
          <a:p>
            <a:r>
              <a:rPr lang="en-HK" dirty="0"/>
              <a:t>Covering the “old stuff”, rather the latest technology. Why?</a:t>
            </a:r>
          </a:p>
          <a:p>
            <a:pPr lvl="1"/>
            <a:r>
              <a:rPr lang="en-HK" dirty="0"/>
              <a:t>A building block for advanced stuff</a:t>
            </a:r>
          </a:p>
          <a:p>
            <a:pPr lvl="1"/>
            <a:r>
              <a:rPr lang="en-HK" dirty="0"/>
              <a:t>Know their limitations</a:t>
            </a:r>
          </a:p>
          <a:p>
            <a:r>
              <a:rPr lang="en-HK" dirty="0"/>
              <a:t>A lot of variation across different models. How to teach?</a:t>
            </a:r>
          </a:p>
          <a:p>
            <a:pPr lvl="1"/>
            <a:r>
              <a:rPr lang="en-HK" dirty="0"/>
              <a:t>Stick to one and only one</a:t>
            </a:r>
          </a:p>
          <a:p>
            <a:r>
              <a:rPr lang="en-HK" dirty="0"/>
              <a:t>A lot of terminologies and acronyms.</a:t>
            </a:r>
          </a:p>
          <a:p>
            <a:pPr lvl="1"/>
            <a:r>
              <a:rPr lang="en-HK" dirty="0"/>
              <a:t>Keep a list of them along the way</a:t>
            </a:r>
          </a:p>
          <a:p>
            <a:r>
              <a:rPr lang="en-HK" dirty="0"/>
              <a:t>Almost all the content cannot be seen.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31DB-B5B9-47ED-9D28-973587A7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06AE-1520-4D14-84B1-DAE2ADE9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What is a computer?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CC7207-F959-4C5A-9680-16B121BDB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81" y="1644650"/>
            <a:ext cx="11208774" cy="4527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89302-A402-4CDE-A782-EDC44085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1A30C-6120-4D64-99C7-E3A7EAEF3BFC}"/>
              </a:ext>
            </a:extLst>
          </p:cNvPr>
          <p:cNvSpPr txBox="1"/>
          <p:nvPr/>
        </p:nvSpPr>
        <p:spPr>
          <a:xfrm>
            <a:off x="2654713" y="2205356"/>
            <a:ext cx="7049728" cy="3539430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Built by NUDT</a:t>
            </a:r>
          </a:p>
          <a:p>
            <a:r>
              <a:rPr lang="en-US" sz="2800" dirty="0">
                <a:solidFill>
                  <a:schemeClr val="bg1"/>
                </a:solidFill>
              </a:rPr>
              <a:t>16,000 nodes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3,120,000 cores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54,902.4 </a:t>
            </a:r>
            <a:r>
              <a:rPr lang="en-US" sz="2800" dirty="0" err="1">
                <a:solidFill>
                  <a:schemeClr val="bg1"/>
                </a:solidFill>
              </a:rPr>
              <a:t>TFlop</a:t>
            </a:r>
            <a:r>
              <a:rPr lang="en-US" sz="2800" dirty="0">
                <a:solidFill>
                  <a:schemeClr val="bg1"/>
                </a:solidFill>
              </a:rPr>
              <a:t>/s</a:t>
            </a:r>
          </a:p>
          <a:p>
            <a:r>
              <a:rPr lang="en-US" sz="2800" dirty="0">
                <a:solidFill>
                  <a:schemeClr val="bg1"/>
                </a:solidFill>
              </a:rPr>
              <a:t>17,808 kW</a:t>
            </a:r>
          </a:p>
          <a:p>
            <a:r>
              <a:rPr lang="en-US" sz="2800" dirty="0">
                <a:solidFill>
                  <a:schemeClr val="bg1"/>
                </a:solidFill>
              </a:rPr>
              <a:t>1,024,000 GB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Mainly Intel Xeon E5-2692v2 12C 2.2GHz processors.</a:t>
            </a:r>
            <a:endParaRPr lang="en-HK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026F9-0891-4B5D-A07E-FF39CE3AF03C}"/>
              </a:ext>
            </a:extLst>
          </p:cNvPr>
          <p:cNvSpPr/>
          <p:nvPr/>
        </p:nvSpPr>
        <p:spPr>
          <a:xfrm>
            <a:off x="2993922" y="6257358"/>
            <a:ext cx="6764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/>
              <a:t>Source: https://www.extremetech.com/extreme/209704-chinas-tianhe-2-still-the-fastest-supercomputer-in-the-world-but-the-us-is-catching-up</a:t>
            </a:r>
          </a:p>
        </p:txBody>
      </p:sp>
    </p:spTree>
    <p:extLst>
      <p:ext uri="{BB962C8B-B14F-4D97-AF65-F5344CB8AC3E}">
        <p14:creationId xmlns:p14="http://schemas.microsoft.com/office/powerpoint/2010/main" val="29556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5BC5-0244-44BF-90DE-8A62BE84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329778"/>
            <a:ext cx="11656240" cy="1226177"/>
          </a:xfrm>
        </p:spPr>
        <p:txBody>
          <a:bodyPr/>
          <a:lstStyle/>
          <a:p>
            <a:r>
              <a:rPr lang="en-HK"/>
              <a:t>What is a computer?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54D0B0-C8CC-4123-B0F2-38A86301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6488" y="1310245"/>
            <a:ext cx="1253465" cy="835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8007B-F002-4F1D-B00B-BDFAD47F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4C1C4B-012B-4713-8DB0-7CBF340D6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320" y="677376"/>
            <a:ext cx="1720550" cy="1757158"/>
          </a:xfrm>
          <a:prstGeom prst="rect">
            <a:avLst/>
          </a:prstGeom>
        </p:spPr>
      </p:pic>
      <p:sp>
        <p:nvSpPr>
          <p:cNvPr id="9" name="AutoShape 2" descr="Image result for pc">
            <a:extLst>
              <a:ext uri="{FF2B5EF4-FFF2-40B4-BE49-F238E27FC236}">
                <a16:creationId xmlns:a16="http://schemas.microsoft.com/office/drawing/2014/main" id="{5A1D21B9-0190-440D-8FF9-D17389A6D0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39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8BFAB9-FF90-44EA-A2DE-67227A955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81" y="1585451"/>
            <a:ext cx="2929767" cy="40410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566A5C-5C0B-4251-91EF-D72176E92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17" y="1177512"/>
            <a:ext cx="3279936" cy="2797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38573A-8C25-4779-A8B3-1BA4BB7DB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022" y="3576484"/>
            <a:ext cx="2570901" cy="2570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5B7687-4068-4597-9D2E-73547011F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630" y="2636783"/>
            <a:ext cx="5494852" cy="3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1CD4-B8EB-41BD-ABD0-AA4D549D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Anatomy of a PC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7FF8C8-FE07-4672-BCBD-B45700F8A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504" y="1150373"/>
            <a:ext cx="6467168" cy="54875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4294C-3317-4233-81E8-0D207768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B2D4C-2339-4171-8CB3-BA0EC45A91DB}"/>
              </a:ext>
            </a:extLst>
          </p:cNvPr>
          <p:cNvSpPr/>
          <p:nvPr/>
        </p:nvSpPr>
        <p:spPr>
          <a:xfrm>
            <a:off x="4839929" y="644927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200" dirty="0"/>
              <a:t>Source: http://cdn.computertipsfree.com/wp-content/uploads/computer-inside.jpg</a:t>
            </a:r>
          </a:p>
        </p:txBody>
      </p:sp>
    </p:spTree>
    <p:extLst>
      <p:ext uri="{BB962C8B-B14F-4D97-AF65-F5344CB8AC3E}">
        <p14:creationId xmlns:p14="http://schemas.microsoft.com/office/powerpoint/2010/main" val="12928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E547-54D3-4CCE-BC3F-77F0E723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Anatomy of ipad4 (front)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5B3B9-3A2E-4A6C-9A3A-921B4DBD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BBE6C8D-81DC-475C-93DB-EABA52290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58" y="2400166"/>
            <a:ext cx="7082066" cy="1471286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C8137-0E40-4BC4-9F95-5D330EA1B07E}"/>
              </a:ext>
            </a:extLst>
          </p:cNvPr>
          <p:cNvSpPr/>
          <p:nvPr/>
        </p:nvSpPr>
        <p:spPr>
          <a:xfrm>
            <a:off x="3165988" y="627278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200" dirty="0"/>
              <a:t>Source: https://www.ifixit.com/Teardown/iPad+4+Wi-Fi+Teardown/11462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DA2238-A7C1-43D5-86DD-10FAD220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19" y="1540504"/>
            <a:ext cx="4637810" cy="40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3EFF-DF8C-4113-8F75-93624229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Anatomy of ipad4 (BACK)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A904B3-7ED7-470F-8B78-A33440B3F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12" y="2335533"/>
            <a:ext cx="6915220" cy="14427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76E54-C14C-4E15-A1E2-DF32C8E0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27B5A-41CE-41D8-A35F-34EA6ADD7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81" y="1118791"/>
            <a:ext cx="4707274" cy="49617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7ECDA-0ED5-4AC3-8239-23ED39F1E96B}"/>
              </a:ext>
            </a:extLst>
          </p:cNvPr>
          <p:cNvSpPr/>
          <p:nvPr/>
        </p:nvSpPr>
        <p:spPr>
          <a:xfrm>
            <a:off x="3165988" y="627278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200" dirty="0"/>
              <a:t>Source: https://www.ifixit.com/Teardown/iPad+4+Wi-Fi+Teardown/11462</a:t>
            </a:r>
          </a:p>
        </p:txBody>
      </p:sp>
    </p:spTree>
    <p:extLst>
      <p:ext uri="{BB962C8B-B14F-4D97-AF65-F5344CB8AC3E}">
        <p14:creationId xmlns:p14="http://schemas.microsoft.com/office/powerpoint/2010/main" val="939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45E1-CCFE-4A4B-8EAC-6D6D496F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An abstraction of A computer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A179F6-495E-4A98-A61D-8ACAD8AAF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124" y="1563536"/>
            <a:ext cx="5579727" cy="4527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28689-807D-4812-85F4-B1248AB4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3260F-1A02-451A-A475-56B3FAFB5C86}"/>
              </a:ext>
            </a:extLst>
          </p:cNvPr>
          <p:cNvSpPr/>
          <p:nvPr/>
        </p:nvSpPr>
        <p:spPr>
          <a:xfrm>
            <a:off x="3099618" y="630916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200" dirty="0"/>
              <a:t>Source: https://thecustomizewindows.com/2013/07/von-neumann-architecture-the-reference-model-for-computer/</a:t>
            </a:r>
          </a:p>
        </p:txBody>
      </p:sp>
    </p:spTree>
    <p:extLst>
      <p:ext uri="{BB962C8B-B14F-4D97-AF65-F5344CB8AC3E}">
        <p14:creationId xmlns:p14="http://schemas.microsoft.com/office/powerpoint/2010/main" val="11453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9D3A-164F-4E67-A90D-DAA1E1F5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What is this course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CB1D6-D0C3-472F-9AEC-19CCF200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What are the main components in a computer system?</a:t>
            </a:r>
          </a:p>
          <a:p>
            <a:r>
              <a:rPr lang="en-HK" dirty="0"/>
              <a:t>How does each component work (CPU, memories, and I/O)?</a:t>
            </a:r>
          </a:p>
          <a:p>
            <a:r>
              <a:rPr lang="en-HK" dirty="0"/>
              <a:t>How are these components work together to solve problems?</a:t>
            </a:r>
          </a:p>
          <a:p>
            <a:r>
              <a:rPr lang="en-HK" dirty="0"/>
              <a:t>How does a computer execute a high-level programming language?</a:t>
            </a:r>
          </a:p>
          <a:p>
            <a:r>
              <a:rPr lang="en-HK" dirty="0"/>
              <a:t>What are the </a:t>
            </a:r>
            <a:r>
              <a:rPr lang="en-HK" dirty="0" err="1"/>
              <a:t>tradeoffs</a:t>
            </a:r>
            <a:r>
              <a:rPr lang="en-HK" dirty="0"/>
              <a:t> in designing a computer?</a:t>
            </a:r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8EC7-8605-4511-B2AF-F84FD45A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4382</TotalTime>
  <Words>819</Words>
  <Application>Microsoft Office PowerPoint</Application>
  <PresentationFormat>Widescreen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DFKai-SB</vt:lpstr>
      <vt:lpstr>FZYaoTi</vt:lpstr>
      <vt:lpstr>Arial</vt:lpstr>
      <vt:lpstr>Rockwell</vt:lpstr>
      <vt:lpstr>Rockwell Condensed</vt:lpstr>
      <vt:lpstr>Wingdings</vt:lpstr>
      <vt:lpstr>Wood Type</vt:lpstr>
      <vt:lpstr>0. Course Introduction</vt:lpstr>
      <vt:lpstr>Something about this course</vt:lpstr>
      <vt:lpstr>What is a computer?</vt:lpstr>
      <vt:lpstr>What is a computer?</vt:lpstr>
      <vt:lpstr>Anatomy of a PC</vt:lpstr>
      <vt:lpstr>Anatomy of ipad4 (front)</vt:lpstr>
      <vt:lpstr>Anatomy of ipad4 (BACK)</vt:lpstr>
      <vt:lpstr>An abstraction of A computer</vt:lpstr>
      <vt:lpstr>What is this course about?</vt:lpstr>
      <vt:lpstr>A more detailed abstraction</vt:lpstr>
      <vt:lpstr>More specifically</vt:lpstr>
      <vt:lpstr>This course</vt:lpstr>
      <vt:lpstr>After taking this course, </vt:lpstr>
      <vt:lpstr>Textbooks</vt:lpstr>
      <vt:lpstr>Course assessment</vt:lpstr>
      <vt:lpstr>My expectations and policies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Course Introduction</dc:title>
  <dc:creator>Rocky Chang</dc:creator>
  <cp:lastModifiedBy>Rocky Chang</cp:lastModifiedBy>
  <cp:revision>75</cp:revision>
  <dcterms:created xsi:type="dcterms:W3CDTF">2017-08-25T07:41:56Z</dcterms:created>
  <dcterms:modified xsi:type="dcterms:W3CDTF">2017-09-03T14:21:43Z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